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6"/>
  </p:notesMasterIdLst>
  <p:sldIdLst>
    <p:sldId id="256" r:id="rId2"/>
    <p:sldId id="257" r:id="rId3"/>
    <p:sldId id="258" r:id="rId4"/>
    <p:sldId id="259" r:id="rId5"/>
    <p:sldId id="264" r:id="rId6"/>
    <p:sldId id="260" r:id="rId7"/>
    <p:sldId id="261" r:id="rId8"/>
    <p:sldId id="263" r:id="rId9"/>
    <p:sldId id="262" r:id="rId10"/>
    <p:sldId id="266" r:id="rId11"/>
    <p:sldId id="265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32D8D9-D93B-4F1E-99FA-EC3B3651FF9B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B9C192-86F9-4523-AC21-0C28ACC561D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B9C192-86F9-4523-AC21-0C28ACC561D1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1219200" y="3886200"/>
            <a:ext cx="6858000" cy="990600"/>
          </a:xfrm>
        </p:spPr>
        <p:txBody>
          <a:bodyPr anchor="t" anchorCtr="0"/>
          <a:lstStyle>
            <a:lvl1pPr algn="r">
              <a:defRPr sz="320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19200" y="5124450"/>
            <a:ext cx="6858000" cy="533400"/>
          </a:xfrm>
        </p:spPr>
        <p:txBody>
          <a:bodyPr/>
          <a:lstStyle>
            <a:lvl1pPr marL="0" indent="0" algn="r">
              <a:buNone/>
              <a:defRPr sz="20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>
            <a:lvl1pPr>
              <a:defRPr sz="1400"/>
            </a:lvl1pPr>
          </a:lstStyle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216152" y="6355080"/>
            <a:ext cx="1219200" cy="365760"/>
          </a:xfrm>
        </p:spPr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904875" y="3648075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3" name="Rectangle 32"/>
          <p:cNvSpPr/>
          <p:nvPr/>
        </p:nvSpPr>
        <p:spPr>
          <a:xfrm>
            <a:off x="914400" y="5048250"/>
            <a:ext cx="7315200" cy="685800"/>
          </a:xfrm>
          <a:prstGeom prst="rect">
            <a:avLst/>
          </a:prstGeom>
          <a:noFill/>
          <a:ln w="6350" cap="rnd" cmpd="sng" algn="ctr">
            <a:solidFill>
              <a:schemeClr val="accent2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Rectangle 21"/>
          <p:cNvSpPr/>
          <p:nvPr/>
        </p:nvSpPr>
        <p:spPr>
          <a:xfrm>
            <a:off x="904875" y="3648075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>
            <a:off x="914400" y="5048250"/>
            <a:ext cx="228600" cy="685800"/>
          </a:xfrm>
          <a:prstGeom prst="rect">
            <a:avLst/>
          </a:prstGeom>
          <a:solidFill>
            <a:schemeClr val="accent2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Isosceles Triangle 7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5400000">
            <a:off x="3629607" y="3201952"/>
            <a:ext cx="585216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8229600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971800"/>
            <a:ext cx="6858000" cy="1066800"/>
          </a:xfrm>
        </p:spPr>
        <p:txBody>
          <a:bodyPr anchor="t" anchorCtr="0"/>
          <a:lstStyle>
            <a:lvl1pPr algn="r">
              <a:buNone/>
              <a:defRPr sz="3200" b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267200"/>
            <a:ext cx="6781800" cy="11430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00800" y="6355080"/>
            <a:ext cx="2286000" cy="365760"/>
          </a:xfrm>
        </p:spPr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898648" y="6355080"/>
            <a:ext cx="347472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9848" y="6355080"/>
            <a:ext cx="1520952" cy="365760"/>
          </a:xfrm>
        </p:spPr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14400" y="2819400"/>
            <a:ext cx="7315200" cy="1280160"/>
          </a:xfrm>
          <a:prstGeom prst="rect">
            <a:avLst/>
          </a:prstGeom>
          <a:noFill/>
          <a:ln w="6350" cap="rnd" cmpd="sng" algn="ctr">
            <a:solidFill>
              <a:schemeClr val="accent1"/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914400" y="2819400"/>
            <a:ext cx="228600" cy="128016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219200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632198" y="1216152"/>
            <a:ext cx="4041648" cy="493776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5875"/>
            <a:ext cx="4040188" cy="685800"/>
          </a:xfrm>
          <a:noFill/>
          <a:ln>
            <a:noFill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8200" y="1295400"/>
            <a:ext cx="4041775" cy="685800"/>
          </a:xfrm>
          <a:noFill/>
          <a:ln>
            <a:noFill/>
          </a:ln>
        </p:spPr>
        <p:txBody>
          <a:bodyPr lIns="91440" anchor="b" anchorCtr="0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648200" y="2133600"/>
            <a:ext cx="4038600" cy="4038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9144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Straight Connector 4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Isosceles Triangle 5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24600" y="304800"/>
            <a:ext cx="2514600" cy="838200"/>
          </a:xfrm>
        </p:spPr>
        <p:txBody>
          <a:bodyPr anchor="b" anchorCtr="0">
            <a:noAutofit/>
          </a:bodyPr>
          <a:lstStyle>
            <a:lvl1pPr algn="l">
              <a:buNone/>
              <a:defRPr sz="2000" b="1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324600" y="1219200"/>
            <a:ext cx="2514600" cy="4843463"/>
          </a:xfrm>
        </p:spPr>
        <p:txBody>
          <a:bodyPr/>
          <a:lstStyle>
            <a:lvl1pPr marL="0" indent="0">
              <a:lnSpc>
                <a:spcPts val="22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 rot="5400000">
            <a:off x="3160645" y="3324225"/>
            <a:ext cx="603504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quarter" idx="1"/>
          </p:nvPr>
        </p:nvSpPr>
        <p:spPr>
          <a:xfrm>
            <a:off x="304800" y="304800"/>
            <a:ext cx="5715000" cy="5715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0856"/>
            <a:ext cx="8229600" cy="674688"/>
          </a:xfrm>
          <a:ln>
            <a:solidFill>
              <a:schemeClr val="accent1"/>
            </a:solidFill>
          </a:ln>
        </p:spPr>
        <p:txBody>
          <a:bodyPr lIns="274320" anchor="ctr"/>
          <a:lstStyle>
            <a:lvl1pPr algn="r">
              <a:buNone/>
              <a:defRPr sz="2000" b="0"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1905000"/>
            <a:ext cx="8229600" cy="4270248"/>
          </a:xfrm>
          <a:solidFill>
            <a:schemeClr val="tx1">
              <a:shade val="50000"/>
            </a:schemeClr>
          </a:solidFill>
          <a:ln>
            <a:noFill/>
          </a:ln>
          <a:effectLst/>
        </p:spPr>
        <p:txBody>
          <a:bodyPr/>
          <a:lstStyle>
            <a:lvl1pPr marL="0" indent="0">
              <a:spcBef>
                <a:spcPts val="600"/>
              </a:spcBef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219200"/>
            <a:ext cx="8229600" cy="533400"/>
          </a:xfrm>
        </p:spPr>
        <p:txBody>
          <a:bodyPr anchor="ctr" anchorCtr="0"/>
          <a:lstStyle>
            <a:lvl1pPr marL="0" indent="0" algn="l">
              <a:buFontTx/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Isosceles Triangle 8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457200" y="500856"/>
            <a:ext cx="182880" cy="685800"/>
          </a:xfrm>
          <a:prstGeom prst="rect">
            <a:avLst/>
          </a:prstGeom>
          <a:solidFill>
            <a:schemeClr val="accent1"/>
          </a:solidFill>
          <a:ln w="635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600"/>
          </a:xfrm>
          <a:prstGeom prst="rect">
            <a:avLst/>
          </a:prstGeom>
        </p:spPr>
        <p:txBody>
          <a:bodyPr vert="horz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219200"/>
            <a:ext cx="8229600" cy="491032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00800" y="6356350"/>
            <a:ext cx="2289048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7BF9AEA7-D98C-4C8E-B37E-B919311A1E1A}" type="datetimeFigureOut">
              <a:rPr lang="en-US" smtClean="0"/>
              <a:pPr/>
              <a:t>3/14/2016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2898648" y="6356350"/>
            <a:ext cx="3505200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612648" y="6356350"/>
            <a:ext cx="19812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859BFB75-AF7D-44B9-B7E1-167CEF9CE17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8" name="Straight Connector 27"/>
          <p:cNvSpPr>
            <a:spLocks noChangeShapeType="1"/>
          </p:cNvSpPr>
          <p:nvPr/>
        </p:nvSpPr>
        <p:spPr bwMode="auto">
          <a:xfrm>
            <a:off x="457200" y="6353175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Straight Connector 28"/>
          <p:cNvSpPr>
            <a:spLocks noChangeShapeType="1"/>
          </p:cNvSpPr>
          <p:nvPr/>
        </p:nvSpPr>
        <p:spPr bwMode="auto">
          <a:xfrm>
            <a:off x="457200" y="1143000"/>
            <a:ext cx="8229600" cy="0"/>
          </a:xfrm>
          <a:prstGeom prst="line">
            <a:avLst/>
          </a:prstGeom>
          <a:noFill/>
          <a:ln w="9525" cap="flat" cmpd="sng" algn="ctr">
            <a:solidFill>
              <a:schemeClr val="accent2"/>
            </a:solidFill>
            <a:prstDash val="dash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Isosceles Triangle 9"/>
          <p:cNvSpPr>
            <a:spLocks noChangeAspect="1"/>
          </p:cNvSpPr>
          <p:nvPr/>
        </p:nvSpPr>
        <p:spPr>
          <a:xfrm rot="5400000">
            <a:off x="419100" y="6467475"/>
            <a:ext cx="190849" cy="120314"/>
          </a:xfrm>
          <a:prstGeom prst="triangle">
            <a:avLst>
              <a:gd name="adj" fmla="val 50000"/>
            </a:avLst>
          </a:prstGeom>
          <a:solidFill>
            <a:schemeClr val="accent2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2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6000"/>
        <a:buFont typeface="Wingdings 3"/>
        <a:buChar char="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ts val="500"/>
        </a:spcBef>
        <a:buClr>
          <a:schemeClr val="accent2"/>
        </a:buClr>
        <a:buSzPct val="76000"/>
        <a:buFont typeface="Wingdings 3"/>
        <a:buChar char=""/>
        <a:defRPr kumimoji="0" sz="23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500"/>
        </a:spcBef>
        <a:buClr>
          <a:schemeClr val="bg1">
            <a:shade val="50000"/>
          </a:schemeClr>
        </a:buClr>
        <a:buSzPct val="76000"/>
        <a:buFont typeface="Wingdings 3"/>
        <a:buChar char="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400"/>
        </a:spcBef>
        <a:buClr>
          <a:schemeClr val="accent2">
            <a:shade val="75000"/>
          </a:schemeClr>
        </a:buClr>
        <a:buSzPct val="70000"/>
        <a:buFont typeface="Wingdings"/>
        <a:buChar char="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00"/>
        </a:spcBef>
        <a:buClr>
          <a:schemeClr val="accent2"/>
        </a:buClr>
        <a:buSzPct val="70000"/>
        <a:buFont typeface="Wingdings"/>
        <a:buChar char="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ts val="300"/>
        </a:spcBef>
        <a:buClr>
          <a:srgbClr val="9FB8CD">
            <a:shade val="75000"/>
          </a:srgbClr>
        </a:buClr>
        <a:buSzPct val="75000"/>
        <a:buFont typeface="Wingdings 3"/>
        <a:buChar char=""/>
        <a:defRPr kumimoji="0" lang="en-US" sz="1600" kern="1200" smtClean="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rgbClr val="727CA3">
            <a:shade val="75000"/>
          </a:srgb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7pPr>
      <a:lvl8pPr marL="2011680" indent="-182880" algn="l" rtl="0" eaLnBrk="1" latinLnBrk="0" hangingPunct="1">
        <a:spcBef>
          <a:spcPts val="300"/>
        </a:spcBef>
        <a:buClr>
          <a:prstClr val="white">
            <a:shade val="50000"/>
          </a:prstClr>
        </a:buClr>
        <a:buSzPct val="75000"/>
        <a:buFont typeface="Wingdings 3"/>
        <a:buChar char=""/>
        <a:defRPr kumimoji="0" lang="en-US" sz="1400" kern="1200" smtClean="0">
          <a:solidFill>
            <a:schemeClr val="tx1"/>
          </a:solidFill>
          <a:latin typeface="+mn-lt"/>
          <a:ea typeface="+mn-ea"/>
          <a:cs typeface="+mn-cs"/>
        </a:defRPr>
      </a:lvl8pPr>
      <a:lvl9pPr marL="2194560" indent="-182880" algn="l" rtl="0" eaLnBrk="1" latinLnBrk="0" hangingPunct="1">
        <a:spcBef>
          <a:spcPts val="300"/>
        </a:spcBef>
        <a:buClr>
          <a:srgbClr val="9FB8CD"/>
        </a:buClr>
        <a:buSzPct val="75000"/>
        <a:buFont typeface="Wingdings 3"/>
        <a:buChar char=""/>
        <a:defRPr kumimoji="0" lang="en-US" sz="1200" kern="1200" smtClean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amhsa.gov/trauma-violence/types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David.Katzenmeyer@PeopleIncorporated.org" TargetMode="External"/><Relationship Id="rId2" Type="http://schemas.openxmlformats.org/officeDocument/2006/relationships/hyperlink" Target="mailto:Geoffrey.Meyer@PeopleIncorporated.org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Kristen.Helgeson@PeopleIncorporated.org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9200" y="3657600"/>
            <a:ext cx="6858000" cy="1219200"/>
          </a:xfrm>
        </p:spPr>
        <p:txBody>
          <a:bodyPr/>
          <a:lstStyle/>
          <a:p>
            <a:r>
              <a:rPr lang="en-US" sz="3600" smtClean="0"/>
              <a:t>Homelessness </a:t>
            </a:r>
            <a:br>
              <a:rPr lang="en-US" sz="3600" smtClean="0"/>
            </a:br>
            <a:r>
              <a:rPr lang="en-US" sz="3600" smtClean="0"/>
              <a:t>and Brain Injury 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5105400"/>
            <a:ext cx="6858000" cy="552450"/>
          </a:xfrm>
        </p:spPr>
        <p:txBody>
          <a:bodyPr>
            <a:normAutofit fontScale="92500" lnSpcReduction="20000"/>
          </a:bodyPr>
          <a:lstStyle/>
          <a:p>
            <a:endParaRPr lang="en-US" sz="1600" dirty="0" smtClean="0"/>
          </a:p>
          <a:p>
            <a:r>
              <a:rPr lang="en-US" sz="1600" dirty="0" smtClean="0"/>
              <a:t>Dave Katzenmeyer, Geoffrey Meyer, Kris Helgeson</a:t>
            </a:r>
            <a:endParaRPr lang="en-US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</a:t>
            </a:r>
            <a:br>
              <a:rPr lang="en-US" dirty="0" smtClean="0"/>
            </a:br>
            <a:r>
              <a:rPr lang="en-US" dirty="0" smtClean="0"/>
              <a:t>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Homelessness and Advocacy</a:t>
            </a:r>
          </a:p>
          <a:p>
            <a:pPr lvl="1"/>
            <a:r>
              <a:rPr lang="en-US" dirty="0" smtClean="0"/>
              <a:t>Explaining how they need help; how if may be different form others. </a:t>
            </a:r>
          </a:p>
          <a:p>
            <a:r>
              <a:rPr lang="en-US" dirty="0" smtClean="0"/>
              <a:t>Brain Injury and navigating the complicated system of Community Supports and Social Services on their own.</a:t>
            </a:r>
          </a:p>
          <a:p>
            <a:pPr lvl="1"/>
            <a:r>
              <a:rPr lang="en-US" dirty="0" smtClean="0"/>
              <a:t>County Services</a:t>
            </a:r>
          </a:p>
          <a:p>
            <a:pPr lvl="1"/>
            <a:r>
              <a:rPr lang="en-US" dirty="0" smtClean="0"/>
              <a:t>Probation and Parole Officers</a:t>
            </a:r>
          </a:p>
          <a:p>
            <a:pPr lvl="1"/>
            <a:r>
              <a:rPr lang="en-US" dirty="0" smtClean="0"/>
              <a:t>Mental health and Chemical health Professionals</a:t>
            </a:r>
          </a:p>
          <a:p>
            <a:r>
              <a:rPr lang="en-US" dirty="0" smtClean="0"/>
              <a:t>How to teach our clients, ourselves, and those around us how to better advocate!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</a:t>
            </a:r>
            <a:br>
              <a:rPr lang="en-US" dirty="0" smtClean="0"/>
            </a:br>
            <a:r>
              <a:rPr lang="en-US" dirty="0" smtClean="0"/>
              <a:t>Trauma Informed Care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What is Trauma Informed Care?</a:t>
            </a:r>
          </a:p>
          <a:p>
            <a:pPr lvl="1"/>
            <a:r>
              <a:rPr lang="en-US" dirty="0" smtClean="0"/>
              <a:t>Primary and Secondary Trauma</a:t>
            </a:r>
          </a:p>
          <a:p>
            <a:pPr lvl="2"/>
            <a:r>
              <a:rPr lang="en-US" dirty="0" smtClean="0"/>
              <a:t>How do our clients experience Trauma?</a:t>
            </a:r>
          </a:p>
          <a:p>
            <a:pPr lvl="2"/>
            <a:r>
              <a:rPr lang="en-US" dirty="0" smtClean="0"/>
              <a:t>What different types of Trauma are there?</a:t>
            </a:r>
          </a:p>
          <a:p>
            <a:pPr lvl="1"/>
            <a:r>
              <a:rPr lang="en-US" dirty="0" smtClean="0"/>
              <a:t>How do we recognize Trauma in our clients?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Complex Trauma</a:t>
            </a:r>
          </a:p>
          <a:p>
            <a:pPr lvl="1"/>
            <a:r>
              <a:rPr lang="en-US" dirty="0" smtClean="0"/>
              <a:t>https://www.psychologytoday.com/blog/compassion-matters/201207/recognizing-complex-trauma</a:t>
            </a:r>
          </a:p>
          <a:p>
            <a:pPr>
              <a:buNone/>
            </a:pPr>
            <a:r>
              <a:rPr lang="en-US" dirty="0" smtClean="0"/>
              <a:t>	</a:t>
            </a:r>
          </a:p>
          <a:p>
            <a:r>
              <a:rPr lang="en-US" dirty="0" smtClean="0"/>
              <a:t>Other Types of Trauma</a:t>
            </a:r>
          </a:p>
          <a:p>
            <a:pPr lvl="1"/>
            <a:r>
              <a:rPr lang="en-US" dirty="0" smtClean="0">
                <a:hlinkClick r:id="rId2"/>
              </a:rPr>
              <a:t>http://www.samhsa.gov/trauma-violence/types</a:t>
            </a:r>
            <a:endParaRPr lang="en-US" dirty="0" smtClean="0"/>
          </a:p>
          <a:p>
            <a:pPr lvl="1"/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 </a:t>
            </a:r>
            <a:br>
              <a:rPr lang="en-US" dirty="0" smtClean="0"/>
            </a:br>
            <a:r>
              <a:rPr lang="en-US" dirty="0" smtClean="0"/>
              <a:t>Harm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Clr>
                <a:srgbClr val="898989"/>
              </a:buClr>
              <a:buNone/>
            </a:pPr>
            <a:r>
              <a:rPr lang="en-US" sz="4800" b="1" dirty="0" smtClean="0"/>
              <a:t>Key Points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Accepts that behaviors are part of our world and works to minimize harmful effects rather than ignoring or condemning them.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Recognizes a continuum of behaviors from abstinence to severe abuse and that some levels of behavior are safer than others.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Establishes quality of individual and community life over abstinence of all behaviors as criteria for interventions and policies.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Calls for a non-judgmental, non-coercive provision of services and resources to people who participate in behaviors and the communities in which they live.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Ensures that people who participate in behaviors or have a history of participating in behaviors have a voice in the creation of programs and policies.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Affirms the people themselves as the primary agent to reducing harm to themselves and their community.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Recognizes the realities of poverty, class, race, social isolation, past trauma, gender, and other social inequities affect people vulnerability to and capacity for effectively dealing with harm.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Does not attempt to minimize or ignore the real and tragic harm associated with behaviors.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</a:t>
            </a:r>
            <a:br>
              <a:rPr lang="en-US" dirty="0" smtClean="0"/>
            </a:br>
            <a:r>
              <a:rPr lang="en-US" dirty="0" smtClean="0"/>
              <a:t>Harm Reduction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898989"/>
              </a:buClr>
              <a:buNone/>
            </a:pPr>
            <a:endParaRPr lang="en-US" b="1" dirty="0" smtClean="0"/>
          </a:p>
          <a:p>
            <a:pPr>
              <a:buClr>
                <a:srgbClr val="898989"/>
              </a:buClr>
              <a:buNone/>
            </a:pPr>
            <a:r>
              <a:rPr lang="en-US" b="1" dirty="0" smtClean="0"/>
              <a:t>Impulsive Behavior</a:t>
            </a:r>
            <a:endParaRPr lang="en-US" dirty="0" smtClean="0"/>
          </a:p>
          <a:p>
            <a:pPr marL="636588">
              <a:buClr>
                <a:srgbClr val="898989"/>
              </a:buClr>
            </a:pPr>
            <a:r>
              <a:rPr lang="en-US" dirty="0" smtClean="0"/>
              <a:t>Abstinence is not an impulse</a:t>
            </a:r>
          </a:p>
          <a:p>
            <a:pPr>
              <a:buClr>
                <a:srgbClr val="898989"/>
              </a:buClr>
              <a:buNone/>
            </a:pPr>
            <a:r>
              <a:rPr lang="en-US" b="1" dirty="0" smtClean="0"/>
              <a:t>Poor Judgment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Limited ability for long-term projection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Limited long and/or short-term memory</a:t>
            </a:r>
          </a:p>
          <a:p>
            <a:pPr>
              <a:buClr>
                <a:srgbClr val="898989"/>
              </a:buClr>
              <a:buNone/>
            </a:pPr>
            <a:r>
              <a:rPr lang="en-US" b="1" dirty="0" smtClean="0"/>
              <a:t>Risky Behavior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Limited ability for long-term projection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Limited long and/or short-term memory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Questions? Contact Us!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Geoffrey Meyer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Division Director of Homeless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People Incorporated Mental Health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317 York Ave, St. Paul, MN 55130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(651) 288-3536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2"/>
              </a:rPr>
              <a:t>Geoffrey.Meyer@PeopleIncorporated.org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Dave Katzenmeyer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Supervisor Street Outreach, Homeless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People Incorporated Mental Health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317 York Ave, St. Paul, MN 55130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(651) 228-3932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3"/>
              </a:rPr>
              <a:t>David.Katzenmeyer@PeopleIncorporated.org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Kris Helgeson, MA LADC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Supervisor Project Recovery, Homeless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People Incorporated Mental Health Services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317 York Ave Ste 5E, St. Paul, MN 55130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(651)228-3941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  <a:hlinkClick r:id="rId4"/>
              </a:rPr>
              <a:t>Kristen.Helgeson@PeopleIncorporated.org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16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People Incorporated Street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What we do:</a:t>
            </a:r>
            <a:br>
              <a:rPr lang="en-US" dirty="0" smtClean="0"/>
            </a:br>
            <a:r>
              <a:rPr lang="en-US" dirty="0" smtClean="0"/>
              <a:t>People Incorporated Street Outreach Team and Drop-in </a:t>
            </a:r>
          </a:p>
          <a:p>
            <a:pPr lvl="2">
              <a:buNone/>
            </a:pPr>
            <a:r>
              <a:rPr lang="en-US" i="1" dirty="0" smtClean="0"/>
              <a:t>Common Mental Health Diagnosis we encounter</a:t>
            </a:r>
            <a:r>
              <a:rPr lang="en-US" dirty="0" smtClean="0"/>
              <a:t>: Anxiety, Depression, Schizophrenia, Bi-Polar I and II, and a variety of Personality Disorders. </a:t>
            </a:r>
          </a:p>
          <a:p>
            <a:pPr lvl="2">
              <a:buNone/>
            </a:pPr>
            <a:r>
              <a:rPr lang="en-US" i="1" dirty="0" smtClean="0"/>
              <a:t>Substance Use Disorders</a:t>
            </a:r>
            <a:r>
              <a:rPr lang="en-US" dirty="0" smtClean="0"/>
              <a:t>: Meth use, Heroin, Alcohol, Marijuana, Bath Salts, Prescription Medication.</a:t>
            </a:r>
          </a:p>
          <a:p>
            <a:pPr lvl="2">
              <a:buNone/>
            </a:pPr>
            <a:endParaRPr lang="en-US" dirty="0" smtClean="0"/>
          </a:p>
          <a:p>
            <a:pPr lvl="2">
              <a:buNone/>
            </a:pPr>
            <a:r>
              <a:rPr lang="en-US" b="1" dirty="0" smtClean="0"/>
              <a:t>General Demographics of our Clients and Participants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marL="0" lvl="2" indent="0">
              <a:buNone/>
            </a:pPr>
            <a:r>
              <a:rPr lang="en-US" b="1" dirty="0" smtClean="0"/>
              <a:t>The Intersection Between: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Mental Illness and Physical Health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	Substance Use and Mental Illness</a:t>
            </a:r>
          </a:p>
          <a:p>
            <a:pPr lvl="2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Substance Use and Homelessness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 “A common stereotype of the homeless population is that they are all alcoholics or drug abusers. The truth is that a high percentage of homeless people do struggle with substance abuse, but addictions should be viewed as illnesses and require a great deal of treatment, counseling, and support to overcome. Substance abuse is both a cause and a result of homelessness, often arising after people lose their housing.”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From National Coalition for the Homeless.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Barriers to Care for the Homeless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Have you seen my client?</a:t>
            </a:r>
          </a:p>
          <a:p>
            <a:pPr lvl="1"/>
            <a:r>
              <a:rPr lang="en-US" dirty="0" smtClean="0"/>
              <a:t>Sheltered and un-sheltered clients and program participants</a:t>
            </a:r>
          </a:p>
          <a:p>
            <a:r>
              <a:rPr lang="en-US" dirty="0" smtClean="0"/>
              <a:t>Making Appointments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dirty="0" smtClean="0"/>
              <a:t>Being available and flexible</a:t>
            </a:r>
          </a:p>
          <a:p>
            <a:pPr lvl="1"/>
            <a:r>
              <a:rPr lang="en-US" dirty="0" smtClean="0"/>
              <a:t>Balancing caseloads and availability. </a:t>
            </a:r>
          </a:p>
          <a:p>
            <a:pPr lvl="1"/>
            <a:r>
              <a:rPr lang="en-US" dirty="0" smtClean="0"/>
              <a:t>Needing additional time or attention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Finding the RIGHT providers</a:t>
            </a:r>
          </a:p>
          <a:p>
            <a:pPr lvl="1"/>
            <a:r>
              <a:rPr lang="en-US" dirty="0" smtClean="0"/>
              <a:t>Awareness of brain injury, homelessness, substance use disorders, physical health, mental illness, trauma……..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Engagement Strategies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Taking a Person Centered Approach;</a:t>
            </a:r>
          </a:p>
          <a:p>
            <a:pPr lvl="1"/>
            <a:r>
              <a:rPr lang="en-US" dirty="0" smtClean="0"/>
              <a:t>What does that mean in the Homeless Community?</a:t>
            </a:r>
          </a:p>
          <a:p>
            <a:pPr lvl="1"/>
            <a:endParaRPr lang="en-US" dirty="0" smtClean="0"/>
          </a:p>
          <a:p>
            <a:pPr lvl="1" algn="ctr">
              <a:buNone/>
            </a:pPr>
            <a:r>
              <a:rPr lang="en-US" dirty="0" smtClean="0"/>
              <a:t>Long-term Engagement</a:t>
            </a:r>
          </a:p>
          <a:p>
            <a:pPr lvl="1" algn="ctr">
              <a:buNone/>
            </a:pPr>
            <a:r>
              <a:rPr lang="en-US" dirty="0" smtClean="0"/>
              <a:t>Motivational Interviewing Techniques</a:t>
            </a:r>
          </a:p>
          <a:p>
            <a:pPr lvl="1" algn="ctr">
              <a:buNone/>
            </a:pPr>
            <a:r>
              <a:rPr lang="en-US" dirty="0" smtClean="0"/>
              <a:t>Engaging with Community Supports</a:t>
            </a:r>
          </a:p>
          <a:p>
            <a:pPr lvl="1" algn="ctr">
              <a:buNone/>
            </a:pPr>
            <a:r>
              <a:rPr lang="en-US" dirty="0" smtClean="0"/>
              <a:t>Advocacy</a:t>
            </a:r>
          </a:p>
          <a:p>
            <a:pPr lvl="1" algn="ctr">
              <a:buNone/>
            </a:pPr>
            <a:r>
              <a:rPr lang="en-US" dirty="0" smtClean="0"/>
              <a:t>Trauma Informed Care</a:t>
            </a:r>
          </a:p>
          <a:p>
            <a:pPr lvl="1" algn="ctr">
              <a:buNone/>
            </a:pPr>
            <a:r>
              <a:rPr lang="en-US" dirty="0" smtClean="0"/>
              <a:t>Harm Reduction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</a:t>
            </a:r>
            <a:br>
              <a:rPr lang="en-US" dirty="0" smtClean="0"/>
            </a:br>
            <a:r>
              <a:rPr lang="en-US" dirty="0" smtClean="0"/>
              <a:t>Long-term Engagement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/>
            <a:r>
              <a:rPr lang="en-US" sz="3600" dirty="0" smtClean="0"/>
              <a:t>LONG-TERM ENGAGEMENT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algn="ctr">
              <a:buNone/>
            </a:pPr>
            <a:r>
              <a:rPr lang="en-US" sz="3200" dirty="0" smtClean="0"/>
              <a:t>Complex situations take time</a:t>
            </a:r>
          </a:p>
          <a:p>
            <a:pPr algn="ctr">
              <a:buNone/>
            </a:pPr>
            <a:r>
              <a:rPr lang="en-US" sz="3200" dirty="0" smtClean="0"/>
              <a:t>Loss of trust usually engrained over years</a:t>
            </a:r>
          </a:p>
          <a:p>
            <a:pPr algn="ctr">
              <a:buNone/>
            </a:pPr>
            <a:r>
              <a:rPr lang="en-US" sz="3200" u="sng" dirty="0" smtClean="0"/>
              <a:t>Common misconceptions:</a:t>
            </a:r>
          </a:p>
          <a:p>
            <a:pPr algn="ctr">
              <a:buNone/>
            </a:pPr>
            <a:r>
              <a:rPr lang="en-US" sz="3200" dirty="0" smtClean="0"/>
              <a:t>People will jump at “help” </a:t>
            </a:r>
          </a:p>
          <a:p>
            <a:pPr algn="ctr">
              <a:buNone/>
            </a:pPr>
            <a:r>
              <a:rPr lang="en-US" sz="3200" dirty="0" smtClean="0"/>
              <a:t>Housing will fix everything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 </a:t>
            </a:r>
            <a:br>
              <a:rPr lang="en-US" dirty="0" smtClean="0"/>
            </a:br>
            <a:r>
              <a:rPr lang="en-US" dirty="0" smtClean="0"/>
              <a:t>Motivational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Clr>
                <a:srgbClr val="898989"/>
              </a:buClr>
              <a:buNone/>
            </a:pPr>
            <a:r>
              <a:rPr lang="en-US" sz="3600" b="1" dirty="0" smtClean="0"/>
              <a:t>Key Points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Motivation to change is elicited from the client, and is not imposed from outside forces.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It is the client’s task, not the counselor’s, to articulate and resolve his or her ambivalence.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Direct persuasion is not an effective method for resolving ambivalence.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The counseling style is generally quiet and elicits information from the client.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The counselor assists the client in examining and resolving ambivalence.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Readiness to change fluctuates and is affected by the interpersonal relationship with the counselor. </a:t>
            </a:r>
          </a:p>
          <a:p>
            <a:pPr marL="636588">
              <a:buClr>
                <a:srgbClr val="898989"/>
              </a:buClr>
            </a:pPr>
            <a:r>
              <a:rPr lang="en-US" sz="2800" dirty="0" smtClean="0"/>
              <a:t>The therapeutic relationship resembles a partnership.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 </a:t>
            </a:r>
            <a:br>
              <a:rPr lang="en-US" dirty="0" smtClean="0"/>
            </a:br>
            <a:r>
              <a:rPr lang="en-US" dirty="0" smtClean="0"/>
              <a:t>Motivational Interviewing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Clr>
                <a:srgbClr val="898989"/>
              </a:buClr>
              <a:buNone/>
            </a:pPr>
            <a:endParaRPr lang="en-US" b="1" dirty="0" smtClean="0"/>
          </a:p>
          <a:p>
            <a:pPr>
              <a:buClr>
                <a:srgbClr val="898989"/>
              </a:buClr>
              <a:buNone/>
            </a:pPr>
            <a:r>
              <a:rPr lang="en-US" b="1" dirty="0" smtClean="0"/>
              <a:t>Lack of Motivation and Initiative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I can’t motivate you. Only you can motivate you.</a:t>
            </a:r>
            <a:endParaRPr lang="en-US" sz="1050" dirty="0" smtClean="0"/>
          </a:p>
          <a:p>
            <a:pPr>
              <a:buClr>
                <a:srgbClr val="898989"/>
              </a:buClr>
              <a:buNone/>
            </a:pPr>
            <a:r>
              <a:rPr lang="en-US" b="1" dirty="0" smtClean="0"/>
              <a:t>Black and White Thinking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Often the change we suggest is abstract thinking.</a:t>
            </a:r>
            <a:endParaRPr lang="en-US" sz="1050" dirty="0" smtClean="0"/>
          </a:p>
          <a:p>
            <a:pPr>
              <a:buClr>
                <a:srgbClr val="898989"/>
              </a:buClr>
              <a:buNone/>
            </a:pPr>
            <a:r>
              <a:rPr lang="en-US" b="1" dirty="0" smtClean="0"/>
              <a:t>Argumentative</a:t>
            </a:r>
          </a:p>
          <a:p>
            <a:pPr marL="636588">
              <a:buClr>
                <a:srgbClr val="898989"/>
              </a:buClr>
            </a:pPr>
            <a:r>
              <a:rPr lang="en-US" dirty="0" smtClean="0"/>
              <a:t>Can’t argue with yourself as easily as you can argue with me.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Engagement Strategies-</a:t>
            </a:r>
            <a:br>
              <a:rPr lang="en-US" dirty="0" smtClean="0"/>
            </a:br>
            <a:r>
              <a:rPr lang="en-US" dirty="0" smtClean="0"/>
              <a:t>Engaging with Community Supports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Building a network of help around the client/participant to better enable to “flow” of care. </a:t>
            </a:r>
          </a:p>
          <a:p>
            <a:endParaRPr lang="en-US" dirty="0" smtClean="0"/>
          </a:p>
          <a:p>
            <a:r>
              <a:rPr lang="en-US" dirty="0" smtClean="0"/>
              <a:t>Who are the Care Providers equip to help clients with Brain Injury and also experiencing Homelessness?</a:t>
            </a:r>
          </a:p>
          <a:p>
            <a:endParaRPr lang="en-US" dirty="0" smtClean="0"/>
          </a:p>
          <a:p>
            <a:r>
              <a:rPr lang="en-US" dirty="0" smtClean="0"/>
              <a:t>Learning where and how to connect client to better services.</a:t>
            </a:r>
          </a:p>
          <a:p>
            <a:pPr lvl="1"/>
            <a:r>
              <a:rPr lang="en-US" dirty="0" smtClean="0"/>
              <a:t>Services and referral “telephone” to other providers to maximize effectiveness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gin">
  <a:themeElements>
    <a:clrScheme name="Custom 1">
      <a:dk1>
        <a:sysClr val="windowText" lastClr="000000"/>
      </a:dk1>
      <a:lt1>
        <a:sysClr val="window" lastClr="FFFFFF"/>
      </a:lt1>
      <a:dk2>
        <a:srgbClr val="464653"/>
      </a:dk2>
      <a:lt2>
        <a:srgbClr val="DDE9EC"/>
      </a:lt2>
      <a:accent1>
        <a:srgbClr val="FFC000"/>
      </a:accent1>
      <a:accent2>
        <a:srgbClr val="92D050"/>
      </a:accent2>
      <a:accent3>
        <a:srgbClr val="D2DA7A"/>
      </a:accent3>
      <a:accent4>
        <a:srgbClr val="FADA7A"/>
      </a:accent4>
      <a:accent5>
        <a:srgbClr val="B88472"/>
      </a:accent5>
      <a:accent6>
        <a:srgbClr val="8E736A"/>
      </a:accent6>
      <a:hlink>
        <a:srgbClr val="0070C0"/>
      </a:hlink>
      <a:folHlink>
        <a:srgbClr val="0070C0"/>
      </a:folHlink>
    </a:clrScheme>
    <a:fontScheme name="Origin">
      <a:majorFont>
        <a:latin typeface="Bookman Old Style"/>
        <a:ea typeface=""/>
        <a:cs typeface=""/>
        <a:font script="Grek" typeface="Cambria"/>
        <a:font script="Cyrl" typeface="Cambria"/>
        <a:font script="Jpan" typeface="HG明朝E"/>
        <a:font script="Hang" typeface="돋움"/>
        <a:font script="Hans" typeface="宋体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rigin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balanced" dir="t">
              <a:rot lat="0" lon="0" rev="0"/>
            </a:lightRig>
          </a:scene3d>
          <a:sp3d prstMaterial="matte">
            <a:bevelT w="0" h="0"/>
            <a:contourClr>
              <a:schemeClr val="phClr">
                <a:tint val="100000"/>
                <a:shade val="100000"/>
                <a:hueMod val="100000"/>
                <a:satMod val="100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 fov="0">
              <a:rot lat="0" lon="0" rev="0"/>
            </a:camera>
            <a:lightRig rig="soft" dir="t">
              <a:rot lat="0" lon="0" rev="2700000"/>
            </a:lightRig>
          </a:scene3d>
          <a:sp3d prstMaterial="matte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60000"/>
                <a:satMod val="300000"/>
              </a:schemeClr>
            </a:gs>
            <a:gs pos="30000">
              <a:schemeClr val="phClr">
                <a:shade val="80000"/>
                <a:satMod val="230000"/>
              </a:schemeClr>
            </a:gs>
            <a:gs pos="100000">
              <a:schemeClr val="phClr">
                <a:tint val="97000"/>
                <a:satMod val="22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6000"/>
                <a:satMod val="120000"/>
              </a:schemeClr>
              <a:schemeClr val="phClr">
                <a:tint val="90000"/>
              </a:schemeClr>
            </a:duotone>
          </a:blip>
          <a:tile tx="0" ty="0" sx="35000" sy="40000" flip="x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Origin</Template>
  <TotalTime>77</TotalTime>
  <Words>815</Words>
  <Application>Microsoft Office PowerPoint</Application>
  <PresentationFormat>On-screen Show (4:3)</PresentationFormat>
  <Paragraphs>130</Paragraphs>
  <Slides>14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Origin</vt:lpstr>
      <vt:lpstr>Homelessness  and Brain Injury </vt:lpstr>
      <vt:lpstr>People Incorporated Street Outreach</vt:lpstr>
      <vt:lpstr>Substance Use and Homelessness</vt:lpstr>
      <vt:lpstr>Barriers to Care for the Homeless </vt:lpstr>
      <vt:lpstr>Engagement Strategies</vt:lpstr>
      <vt:lpstr>Engagement Strategies- Long-term Engagement</vt:lpstr>
      <vt:lpstr>Engagement Strategies-  Motivational Interviewing</vt:lpstr>
      <vt:lpstr>Engagement Strategies-  Motivational Interviewing</vt:lpstr>
      <vt:lpstr>Engagement Strategies- Engaging with Community Supports</vt:lpstr>
      <vt:lpstr>Engagement Strategies- Advocacy</vt:lpstr>
      <vt:lpstr>Engagement Strategies- Trauma Informed Care</vt:lpstr>
      <vt:lpstr>Engagement Strategies-  Harm Reduction</vt:lpstr>
      <vt:lpstr>Engagement Strategies- Harm Reduction</vt:lpstr>
      <vt:lpstr>Questions? Contact Us!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kristen.helgeson</dc:creator>
  <cp:lastModifiedBy>kristen.helgeson</cp:lastModifiedBy>
  <cp:revision>16</cp:revision>
  <dcterms:created xsi:type="dcterms:W3CDTF">2016-03-14T16:04:35Z</dcterms:created>
  <dcterms:modified xsi:type="dcterms:W3CDTF">2016-03-14T17:23:38Z</dcterms:modified>
</cp:coreProperties>
</file>