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63" r:id="rId2"/>
    <p:sldId id="265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302" r:id="rId39"/>
    <p:sldId id="289" r:id="rId40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6">
          <p15:clr>
            <a:srgbClr val="A4A3A4"/>
          </p15:clr>
        </p15:guide>
        <p15:guide id="2" pos="3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29496"/>
    <a:srgbClr val="59A0D6"/>
    <a:srgbClr val="489FD3"/>
    <a:srgbClr val="459F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5" autoAdjust="0"/>
    <p:restoredTop sz="94625" autoAdjust="0"/>
  </p:normalViewPr>
  <p:slideViewPr>
    <p:cSldViewPr snapToGrid="0" snapToObjects="1">
      <p:cViewPr varScale="1">
        <p:scale>
          <a:sx n="70" d="100"/>
          <a:sy n="70" d="100"/>
        </p:scale>
        <p:origin x="1128" y="54"/>
      </p:cViewPr>
      <p:guideLst>
        <p:guide orient="horz" pos="1166"/>
        <p:guide pos="3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6B716ED-51F4-0A42-983E-6CB193731004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CC8B7F8-5A97-2847-9CE3-1FCAAE4F1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504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94F36AF-57F1-BC49-B290-B032D2AA7CB0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34E2665-5DD4-E942-8369-0B22B0AE0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579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8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8922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5 most common cardiovascular risk factors are responsible for 80% of the cases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Niewada, M., &amp; Czlonkowska, A. (2014). Prevention of ischemic stroke in clinical practice: A role of internists and general practitioners. Polskie Archiwum Medycyny Wewnetrznej, 124(10), 540-548.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Shape 22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5542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Lawrence, M., Booth, J., Mercer, S., &amp; Crawford, E. (2013). A systematic review of the benefits of mindfulness-based interventions following transient ischemic attack and stroke. International Journal of Stroke, 8(6), 465-474. doi:10.1111/ijs.12135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Although much is known about modifying risk factors to prevent first stroke (primary prevention) or recurrent stroke (secondary prevention), too often a consistent, systematic assessment of stroke risk factors is lacking in clinical practice (Mayo Clinic, 2016)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Shape 23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4170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http://www.mayoclinic.org/medical-professionals/clinical-updates/neurosciences/secondary-stroke-prevention-toward-new-model-care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http://www.mayoclinic.org/medical-professionals/clinical-updates/neurosciences/secondary-stroke-prevention-toward-new-model-care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http://www.uspreventiveservicestaskforce.org/Page/Document/RecommendationStatementFinal/aspirin-for-the-prevention-of-cardiovascular-disease-preventive-medication#Pod2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2098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8610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modifiable risk factors are measurable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80347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 activity is an essential component of a healthy lifestyle. In combination with healthy eating, it can help prevent a range of chronic diseases, including stroke, heart disease, And even cancer, which are the three leading causes of death.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Engage in physical activity each day : a total of 60 minutes for children, 30 minutes for adults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http://stroke.ahajournals.org/content/early/2014/04/30/STR.0000000000000024.full.pdf+html</a:t>
            </a:r>
          </a:p>
        </p:txBody>
      </p:sp>
      <p:sp>
        <p:nvSpPr>
          <p:cNvPr id="266" name="Shape 26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93938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is smoking related to stroke………..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Raise triglycerides (a type of fat in your blood)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Lower "good" cholesterol (HDL)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Make blood sticky and more likely to clot, which can block blood flow to the heart and brain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Damage cells that line the blood vessels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Increase the buildup of plaque (fat, cholesterol, calcium, and other substances) in blood vessels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Cause thickening and narrowing of blood vessels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Centers for Disease Control and Prevention (2016). Smoking and heart disease and stroke. Retrieved from: http://www.cdc.gov/tobacco/campaign/tips/diseases/heart-disease-stroke.html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http://www.cdc.gov/tobacco/campaign/tips/diseases/heart-disease-stroke.html</a:t>
            </a:r>
          </a:p>
        </p:txBody>
      </p:sp>
      <p:sp>
        <p:nvSpPr>
          <p:cNvPr id="274" name="Shape 27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38700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Shape 28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36782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8567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This rate has improved related to antiplatelet therapy, strategies for HTN management, A-fib as well as  </a:t>
            </a:r>
            <a:r>
              <a:rPr lang="en-US" sz="1600" dirty="0" err="1" smtClean="0"/>
              <a:t>hyperlipidemiaRisk</a:t>
            </a:r>
            <a:r>
              <a:rPr lang="en-US" sz="1600" dirty="0" smtClean="0"/>
              <a:t> is  affected by characteristics such as type of event, age, comorbidities and adherence to therapy </a:t>
            </a:r>
          </a:p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4B54B-25FA-47C3-AB64-E7905D29E7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729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7" name="Shape 32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489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6" name="Shape 33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471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4" name="Shape 34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960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3" name="Shape 35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042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0" name="Shape 3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713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7" name="Shape 36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709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4" name="Shape 37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6423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311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1505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000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3870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9369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284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3894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6192"/>
            <a:ext cx="9144000" cy="5321808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-1940" y="1541268"/>
            <a:ext cx="9144000" cy="0"/>
          </a:xfrm>
          <a:prstGeom prst="line">
            <a:avLst/>
          </a:prstGeom>
          <a:ln w="63500">
            <a:solidFill>
              <a:srgbClr val="59A0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790517" y="3416299"/>
            <a:ext cx="3977563" cy="232410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>
              <a:defRPr sz="3600" b="1" i="0">
                <a:solidFill>
                  <a:schemeClr val="tx2"/>
                </a:solidFill>
                <a:latin typeface="Segoe UI Semibold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00" y="387388"/>
            <a:ext cx="7430947" cy="70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628651" y="365125"/>
            <a:ext cx="78866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sz="3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lt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lt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lt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lt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lt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lt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lt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lt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lt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lt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lt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lt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lt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lt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lt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lt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6286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4579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900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5569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628651" y="365125"/>
            <a:ext cx="78866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sz="3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6286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4579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900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4326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286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4579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900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7957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71855" y="1468663"/>
            <a:ext cx="8564881" cy="4685232"/>
          </a:xfrm>
          <a:prstGeom prst="rect">
            <a:avLst/>
          </a:prstGeom>
        </p:spPr>
        <p:txBody>
          <a:bodyPr lIns="0">
            <a:normAutofit/>
          </a:bodyPr>
          <a:lstStyle>
            <a:lvl1pPr marL="346075" indent="-244475">
              <a:buClr>
                <a:schemeClr val="accent1"/>
              </a:buClr>
              <a:defRPr sz="3200">
                <a:latin typeface="+mn-lt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bulleted text block</a:t>
            </a:r>
          </a:p>
          <a:p>
            <a:pPr lvl="0"/>
            <a:endParaRPr lang="en-US" dirty="0" smtClean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9327" y="6486715"/>
            <a:ext cx="777319" cy="365125"/>
          </a:xfrm>
          <a:prstGeom prst="rect">
            <a:avLst/>
          </a:prstGeom>
        </p:spPr>
        <p:txBody>
          <a:bodyPr/>
          <a:lstStyle>
            <a:lvl1pPr algn="l">
              <a:defRPr sz="1200" b="0" i="0">
                <a:latin typeface="Calibri" pitchFamily="34" charset="0"/>
                <a:cs typeface="Calibri" pitchFamily="34" charset="0"/>
              </a:defRPr>
            </a:lvl1pPr>
          </a:lstStyle>
          <a:p>
            <a:fld id="{0B454402-1050-DD4D-8113-F1BC161B59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8"/>
          <p:cNvSpPr>
            <a:spLocks noGrp="1"/>
          </p:cNvSpPr>
          <p:nvPr>
            <p:ph type="title"/>
          </p:nvPr>
        </p:nvSpPr>
        <p:spPr>
          <a:xfrm>
            <a:off x="1249680" y="132398"/>
            <a:ext cx="7833360" cy="1032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79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96240" y="1355064"/>
            <a:ext cx="8432878" cy="490751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4" name="Title Placeholder 8"/>
          <p:cNvSpPr>
            <a:spLocks noGrp="1"/>
          </p:cNvSpPr>
          <p:nvPr>
            <p:ph type="title"/>
          </p:nvPr>
        </p:nvSpPr>
        <p:spPr>
          <a:xfrm>
            <a:off x="1249680" y="132398"/>
            <a:ext cx="7833360" cy="1032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57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0107" y="1478403"/>
            <a:ext cx="3549101" cy="4693920"/>
          </a:xfrm>
          <a:prstGeom prst="rect">
            <a:avLst/>
          </a:prstGeom>
        </p:spPr>
        <p:txBody>
          <a:bodyPr anchor="ctr" anchorCtr="0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Insert photo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920968" y="1489036"/>
            <a:ext cx="3549101" cy="4693920"/>
          </a:xfrm>
          <a:prstGeom prst="rect">
            <a:avLst/>
          </a:prstGeom>
        </p:spPr>
        <p:txBody>
          <a:bodyPr anchor="ctr" anchorCtr="0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Insert photo here</a:t>
            </a:r>
          </a:p>
        </p:txBody>
      </p:sp>
      <p:sp>
        <p:nvSpPr>
          <p:cNvPr id="5" name="Title Placeholder 8"/>
          <p:cNvSpPr>
            <a:spLocks noGrp="1"/>
          </p:cNvSpPr>
          <p:nvPr>
            <p:ph type="title"/>
          </p:nvPr>
        </p:nvSpPr>
        <p:spPr>
          <a:xfrm>
            <a:off x="1249680" y="132398"/>
            <a:ext cx="7833360" cy="1032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38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9887" y="1513140"/>
            <a:ext cx="3068348" cy="5042259"/>
          </a:xfrm>
          <a:prstGeom prst="rect">
            <a:avLst/>
          </a:prstGeom>
        </p:spPr>
        <p:txBody>
          <a:bodyPr anchor="ctr" anchorCtr="0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Insert photo here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043588" y="1513140"/>
            <a:ext cx="4899831" cy="4744720"/>
          </a:xfrm>
          <a:prstGeom prst="rect">
            <a:avLst/>
          </a:prstGeom>
        </p:spPr>
        <p:txBody>
          <a:bodyPr>
            <a:normAutofit/>
          </a:bodyPr>
          <a:lstStyle>
            <a:lvl1pPr indent="-182880">
              <a:defRPr sz="2800">
                <a:latin typeface="+mn-lt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bulleted text block</a:t>
            </a:r>
          </a:p>
          <a:p>
            <a:pPr lvl="0"/>
            <a:endParaRPr lang="en-US" dirty="0" smtClean="0"/>
          </a:p>
        </p:txBody>
      </p:sp>
      <p:sp>
        <p:nvSpPr>
          <p:cNvPr id="6" name="Title Placeholder 8"/>
          <p:cNvSpPr>
            <a:spLocks noGrp="1"/>
          </p:cNvSpPr>
          <p:nvPr>
            <p:ph type="title"/>
          </p:nvPr>
        </p:nvSpPr>
        <p:spPr>
          <a:xfrm>
            <a:off x="1249680" y="132398"/>
            <a:ext cx="7833360" cy="1032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41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 hasCustomPrompt="1"/>
          </p:nvPr>
        </p:nvSpPr>
        <p:spPr>
          <a:xfrm>
            <a:off x="1312286" y="1581726"/>
            <a:ext cx="6836033" cy="4270434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4" name="Title Placeholder 8"/>
          <p:cNvSpPr>
            <a:spLocks noGrp="1"/>
          </p:cNvSpPr>
          <p:nvPr>
            <p:ph type="title"/>
          </p:nvPr>
        </p:nvSpPr>
        <p:spPr>
          <a:xfrm>
            <a:off x="1249680" y="132398"/>
            <a:ext cx="7833360" cy="1032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25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46731" y="1461097"/>
            <a:ext cx="7494630" cy="1826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 b="0" i="0">
                <a:latin typeface="+mn-lt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master text block</a:t>
            </a:r>
          </a:p>
          <a:p>
            <a:pPr lvl="0"/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46731" y="3474720"/>
            <a:ext cx="7494630" cy="2621280"/>
          </a:xfrm>
          <a:prstGeom prst="rect">
            <a:avLst/>
          </a:prstGeom>
        </p:spPr>
        <p:txBody>
          <a:bodyPr>
            <a:normAutofit/>
          </a:bodyPr>
          <a:lstStyle>
            <a:lvl1pPr indent="-182880">
              <a:defRPr sz="2000" b="0" i="0">
                <a:latin typeface="+mn-lt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bulleted text block</a:t>
            </a:r>
          </a:p>
          <a:p>
            <a:pPr lvl="0"/>
            <a:endParaRPr lang="en-US" dirty="0" smtClean="0"/>
          </a:p>
        </p:txBody>
      </p:sp>
      <p:sp>
        <p:nvSpPr>
          <p:cNvPr id="7" name="Title Placeholder 8"/>
          <p:cNvSpPr>
            <a:spLocks noGrp="1"/>
          </p:cNvSpPr>
          <p:nvPr>
            <p:ph type="title"/>
          </p:nvPr>
        </p:nvSpPr>
        <p:spPr>
          <a:xfrm>
            <a:off x="1249680" y="132398"/>
            <a:ext cx="7833360" cy="1032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92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628651" y="365125"/>
            <a:ext cx="78866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28651" y="1825625"/>
            <a:ext cx="78866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>
            <a:off x="6286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64579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888888"/>
                </a:solidFill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888888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539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143000" y="1122362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sz="4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750"/>
              </a:spcBef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375"/>
              </a:spcBef>
              <a:buClr>
                <a:schemeClr val="lt1"/>
              </a:buClr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375"/>
              </a:spcBef>
              <a:buClr>
                <a:schemeClr val="lt1"/>
              </a:buClr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375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375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375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375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375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375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6286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4579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900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7270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 txBox="1">
            <a:spLocks/>
          </p:cNvSpPr>
          <p:nvPr userDrawn="1"/>
        </p:nvSpPr>
        <p:spPr>
          <a:xfrm>
            <a:off x="19327" y="6486715"/>
            <a:ext cx="77731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Avenir LT Std 65 Medium"/>
                <a:ea typeface="+mn-ea"/>
                <a:cs typeface="Avenir LT Std 65 Medium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454402-1050-DD4D-8113-F1BC161B592E}" type="slidenum">
              <a:rPr lang="en-US" smtClean="0">
                <a:latin typeface="Calibri" pitchFamily="34" charset="0"/>
                <a:cs typeface="Calibri" pitchFamily="34" charset="0"/>
              </a:rPr>
              <a:pPr/>
              <a:t>‹#›</a:t>
            </a:fld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379984" y="1464932"/>
            <a:ext cx="8778240" cy="4805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2" y="0"/>
            <a:ext cx="2042160" cy="118872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940" y="1214312"/>
            <a:ext cx="9144000" cy="0"/>
          </a:xfrm>
          <a:prstGeom prst="line">
            <a:avLst/>
          </a:prstGeom>
          <a:ln w="63500">
            <a:solidFill>
              <a:srgbClr val="59A0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249680" y="132398"/>
            <a:ext cx="7833360" cy="1032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829" y="6497741"/>
            <a:ext cx="6400800" cy="1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9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7" r:id="rId2"/>
    <p:sldLayoutId id="2147483663" r:id="rId3"/>
    <p:sldLayoutId id="2147483660" r:id="rId4"/>
    <p:sldLayoutId id="2147483661" r:id="rId5"/>
    <p:sldLayoutId id="2147483649" r:id="rId6"/>
    <p:sldLayoutId id="2147483662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2"/>
          </a:solidFill>
          <a:latin typeface="Segoe UI Semibold" pitchFamily="34" charset="0"/>
          <a:ea typeface="+mj-ea"/>
          <a:cs typeface="+mj-cs"/>
        </a:defRPr>
      </a:lvl1pPr>
    </p:titleStyle>
    <p:bodyStyle>
      <a:lvl1pPr marL="284163" indent="-284163" algn="l" defTabSz="457200" rtl="0" eaLnBrk="1" latinLnBrk="0" hangingPunct="1">
        <a:lnSpc>
          <a:spcPct val="90000"/>
        </a:lnSpc>
        <a:spcBef>
          <a:spcPct val="20000"/>
        </a:spcBef>
        <a:buClr>
          <a:schemeClr val="accent1"/>
        </a:buClr>
        <a:buSzPct val="110000"/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90000"/>
        </a:lnSpc>
        <a:spcBef>
          <a:spcPct val="20000"/>
        </a:spcBef>
        <a:buClr>
          <a:schemeClr val="accent1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90000"/>
        </a:lnSpc>
        <a:spcBef>
          <a:spcPct val="20000"/>
        </a:spcBef>
        <a:buClr>
          <a:schemeClr val="accent1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90000"/>
        </a:lnSpc>
        <a:spcBef>
          <a:spcPct val="20000"/>
        </a:spcBef>
        <a:buClr>
          <a:schemeClr val="accent1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90000"/>
        </a:lnSpc>
        <a:spcBef>
          <a:spcPct val="20000"/>
        </a:spcBef>
        <a:buClr>
          <a:schemeClr val="accent1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pZHLOU9cpk8&amp;list=PLGdQqCObI6hc_loyiGBWvfUh6c9RPxDbJ&amp;index=20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m-rJJPCuTE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care.diabetesjournals.org/site/misc/2016-Standards-of-Care.pdf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yoclinic.org/medical-professionals/clinical-updates/neurosciences/secondary-stroke-prevention-toward-new-model-care" TargetMode="External"/><Relationship Id="rId5" Type="http://schemas.openxmlformats.org/officeDocument/2006/relationships/hyperlink" Target="https://www.youtube.com/watch?v=dm-rJJPCuTE" TargetMode="External"/><Relationship Id="rId4" Type="http://schemas.openxmlformats.org/officeDocument/2006/relationships/hyperlink" Target="http://www.cdc.gov/vaccines/schedules/hcp/adult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1" y="3118758"/>
            <a:ext cx="6155509" cy="1534886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dirty="0"/>
              <a:t>Prevention of Recurrent Stroke:  An Evidence-Based </a:t>
            </a:r>
            <a:r>
              <a:rPr lang="en-US" dirty="0" smtClean="0"/>
              <a:t>Approach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053385" y="4407985"/>
            <a:ext cx="47146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Korinne </a:t>
            </a:r>
            <a:r>
              <a:rPr lang="en-US" dirty="0">
                <a:solidFill>
                  <a:schemeClr val="tx2"/>
                </a:solidFill>
              </a:rPr>
              <a:t>Novak  APRN, CNP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Michelle Ullery  DNP, APRN, CNP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 err="1">
                <a:solidFill>
                  <a:schemeClr val="tx2"/>
                </a:solidFill>
              </a:rPr>
              <a:t>Uche</a:t>
            </a:r>
            <a:r>
              <a:rPr lang="en-US" dirty="0">
                <a:solidFill>
                  <a:schemeClr val="tx2"/>
                </a:solidFill>
              </a:rPr>
              <a:t> Amajuoyi  APRN, CNP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Mark Ringo  DNP, APRN, CNP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April 15</a:t>
            </a:r>
            <a:r>
              <a:rPr lang="en-US" baseline="30000" dirty="0">
                <a:solidFill>
                  <a:schemeClr val="tx2"/>
                </a:solidFill>
              </a:rPr>
              <a:t>th</a:t>
            </a:r>
            <a:r>
              <a:rPr lang="en-US" dirty="0">
                <a:solidFill>
                  <a:schemeClr val="tx2"/>
                </a:solidFill>
              </a:rPr>
              <a:t>, 2016</a:t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16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sz="2700" dirty="0"/>
              <a:t>Age &gt;80</a:t>
            </a:r>
          </a:p>
          <a:p>
            <a:r>
              <a:rPr lang="en-US" sz="2700" dirty="0"/>
              <a:t>Ethnicity. Black higher risk compared with white</a:t>
            </a:r>
          </a:p>
          <a:p>
            <a:r>
              <a:rPr lang="en-US" sz="2700" dirty="0"/>
              <a:t>Sex. Men higher risk than women with exception of ages 35-44 and &gt;85</a:t>
            </a:r>
          </a:p>
          <a:p>
            <a:r>
              <a:rPr lang="en-US" sz="2700" dirty="0"/>
              <a:t>Family History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Non Modifiable Risk Factors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7685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Smoking- doubles stroke risk. Risk disappears 2-4 years after quitting</a:t>
            </a:r>
          </a:p>
          <a:p>
            <a:r>
              <a:rPr lang="en-US" dirty="0" smtClean="0"/>
              <a:t>HTN- most common stroke risk factor, severe </a:t>
            </a:r>
            <a:r>
              <a:rPr lang="en-US" dirty="0" err="1" smtClean="0"/>
              <a:t>HTn</a:t>
            </a:r>
            <a:r>
              <a:rPr lang="en-US" dirty="0" smtClean="0"/>
              <a:t> with increased </a:t>
            </a:r>
            <a:r>
              <a:rPr lang="en-US" dirty="0" err="1" smtClean="0"/>
              <a:t>rish</a:t>
            </a:r>
            <a:r>
              <a:rPr lang="en-US" dirty="0" smtClean="0"/>
              <a:t> for ICH</a:t>
            </a:r>
          </a:p>
          <a:p>
            <a:r>
              <a:rPr lang="en-US" dirty="0" smtClean="0"/>
              <a:t>Diabetes- increase incidence of ischemic stroke</a:t>
            </a:r>
          </a:p>
          <a:p>
            <a:r>
              <a:rPr lang="en-US" dirty="0" smtClean="0"/>
              <a:t>Hyperlipidemia</a:t>
            </a:r>
          </a:p>
          <a:p>
            <a:r>
              <a:rPr lang="en-US" dirty="0" smtClean="0"/>
              <a:t>Heart disease</a:t>
            </a:r>
          </a:p>
          <a:p>
            <a:pPr lvl="1"/>
            <a:r>
              <a:rPr lang="en-US" dirty="0" smtClean="0"/>
              <a:t>A fib, valve disease, endocarditis, MI</a:t>
            </a:r>
          </a:p>
          <a:p>
            <a:r>
              <a:rPr lang="en-US" dirty="0" smtClean="0"/>
              <a:t>Obesity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Modifiable Risk 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27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371855" y="1468663"/>
            <a:ext cx="4773351" cy="453635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Mr. H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68 year old Caucasian male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PMH: DM type 2, HTN, Paroxysmal A-fib, hyperlipidemia,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BPH, osteoarthritis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PSH: left TKA, cataract surgery, removal of colon polyp, cardiac stent 5 years ago, cardioversion for A fib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SH: married, 3 adult children, retired bar owner, current smoker 40 pack-year history, 5-6 beers/week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Case Study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257800" y="1468663"/>
            <a:ext cx="3886200" cy="4708300"/>
          </a:xfrm>
        </p:spPr>
        <p:txBody>
          <a:bodyPr>
            <a:normAutofit fontScale="92500" lnSpcReduction="20000"/>
          </a:bodyPr>
          <a:lstStyle/>
          <a:p>
            <a:r>
              <a:rPr lang="en-US" sz="2625" b="1" dirty="0">
                <a:solidFill>
                  <a:schemeClr val="tx1"/>
                </a:solidFill>
              </a:rPr>
              <a:t>Medications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Lisinopril 20 mg daily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Metoprolol 25 mg BID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ASA 81 mg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Rivaraxiban</a:t>
            </a:r>
            <a:r>
              <a:rPr lang="en-US" dirty="0" smtClean="0">
                <a:solidFill>
                  <a:schemeClr val="tx1"/>
                </a:solidFill>
              </a:rPr>
              <a:t> 20 mg daily 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Tamsulosin</a:t>
            </a:r>
            <a:r>
              <a:rPr lang="en-US" dirty="0" smtClean="0">
                <a:solidFill>
                  <a:schemeClr val="tx1"/>
                </a:solidFill>
              </a:rPr>
              <a:t> 0.4 mg daily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Vitamin D 2,000 units daily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Metformin XL 2000 mg daily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87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371855" y="1468663"/>
            <a:ext cx="4200145" cy="4708300"/>
          </a:xfrm>
        </p:spPr>
        <p:txBody>
          <a:bodyPr>
            <a:normAutofit/>
          </a:bodyPr>
          <a:lstStyle/>
          <a:p>
            <a:r>
              <a:rPr lang="en-US" sz="2400" dirty="0"/>
              <a:t>2:30 pm. Patient’s wife returned to home and found </a:t>
            </a:r>
            <a:r>
              <a:rPr lang="en-US" sz="2400" dirty="0" err="1"/>
              <a:t>Mr</a:t>
            </a:r>
            <a:r>
              <a:rPr lang="en-US" sz="2400" dirty="0"/>
              <a:t> H. lying on the floor.  He  had difficulty generating words and unable to lift his right arm and leg off of the floor</a:t>
            </a:r>
          </a:p>
          <a:p>
            <a:r>
              <a:rPr lang="en-US" sz="2400" dirty="0"/>
              <a:t>EMS was called and transported patient to 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MR. 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831307" y="1468663"/>
            <a:ext cx="4312693" cy="4708300"/>
          </a:xfrm>
        </p:spPr>
        <p:txBody>
          <a:bodyPr>
            <a:normAutofit/>
          </a:bodyPr>
          <a:lstStyle/>
          <a:p>
            <a:r>
              <a:rPr lang="en-US" sz="2400" dirty="0"/>
              <a:t>Upon arrival to ER</a:t>
            </a:r>
          </a:p>
          <a:p>
            <a:r>
              <a:rPr lang="en-US" sz="2400" dirty="0"/>
              <a:t>BP 190/110</a:t>
            </a:r>
          </a:p>
          <a:p>
            <a:r>
              <a:rPr lang="en-US" sz="2400" dirty="0"/>
              <a:t>ECG showed normal sinus rhythm</a:t>
            </a:r>
          </a:p>
          <a:p>
            <a:r>
              <a:rPr lang="en-US" sz="2400" dirty="0"/>
              <a:t>CT revealed Left MCA ischemic stroke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862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Patient was hospitalized  due to stroke</a:t>
            </a:r>
          </a:p>
          <a:p>
            <a:r>
              <a:rPr lang="en-US" dirty="0" smtClean="0"/>
              <a:t>Stable recovery course</a:t>
            </a:r>
          </a:p>
          <a:p>
            <a:r>
              <a:rPr lang="en-US" dirty="0" smtClean="0"/>
              <a:t>Regained partial use of arm and leg</a:t>
            </a:r>
          </a:p>
          <a:p>
            <a:r>
              <a:rPr lang="en-US" dirty="0" smtClean="0"/>
              <a:t>Blood pressure optimized and discharged on additional </a:t>
            </a:r>
            <a:r>
              <a:rPr lang="en-US" dirty="0" err="1" smtClean="0"/>
              <a:t>antihypertensives</a:t>
            </a:r>
            <a:endParaRPr lang="en-US" dirty="0" smtClean="0"/>
          </a:p>
          <a:p>
            <a:r>
              <a:rPr lang="en-US" dirty="0" smtClean="0"/>
              <a:t>Transferred to acute inpatient rehabilitation x 3 weeks prior to discharge home with his wife</a:t>
            </a:r>
          </a:p>
          <a:p>
            <a:r>
              <a:rPr lang="en-US" dirty="0" smtClean="0"/>
              <a:t>Upon discharge, able to ambulate with cane and assistance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Mr. </a:t>
            </a:r>
            <a:r>
              <a:rPr lang="en-US" dirty="0" smtClean="0"/>
              <a:t>H’s </a:t>
            </a:r>
            <a:r>
              <a:rPr lang="en-US" dirty="0"/>
              <a:t>H</a:t>
            </a:r>
            <a:r>
              <a:rPr lang="en-US" dirty="0" smtClean="0"/>
              <a:t>ospital Course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06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idx="13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000" dirty="0"/>
              <a:t>AHA/ASA 2014 Prevention of Stroke</a:t>
            </a:r>
          </a:p>
          <a:p>
            <a:pPr marL="0" indent="0">
              <a:buNone/>
            </a:pPr>
            <a:r>
              <a:rPr lang="en-US" sz="3000" dirty="0"/>
              <a:t>ADA 2016 Diabetes</a:t>
            </a:r>
          </a:p>
          <a:p>
            <a:pPr marL="0" indent="0">
              <a:buNone/>
            </a:pPr>
            <a:r>
              <a:rPr lang="en-US" sz="3000" dirty="0"/>
              <a:t>ACC/AHA 2013 Dyslipidemia</a:t>
            </a:r>
          </a:p>
          <a:p>
            <a:pPr marL="0" indent="0">
              <a:buNone/>
            </a:pPr>
            <a:r>
              <a:rPr lang="en-US" sz="3000" dirty="0"/>
              <a:t>CDC 2014 Immunization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ctr" anchorCtr="0">
            <a:noAutofit/>
          </a:bodyPr>
          <a:lstStyle/>
          <a:p>
            <a:pPr>
              <a:buSzPct val="25000"/>
            </a:pPr>
            <a:r>
              <a:rPr lang="en-US" sz="2969" dirty="0"/>
              <a:t>Current Guidelines</a:t>
            </a:r>
          </a:p>
        </p:txBody>
      </p:sp>
    </p:spTree>
    <p:extLst>
      <p:ext uri="{BB962C8B-B14F-4D97-AF65-F5344CB8AC3E}">
        <p14:creationId xmlns:p14="http://schemas.microsoft.com/office/powerpoint/2010/main" val="552009713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idx="13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t" anchorCtr="0">
            <a:noAutofit/>
          </a:bodyPr>
          <a:lstStyle/>
          <a:p>
            <a:pPr marL="0" indent="0">
              <a:spcBef>
                <a:spcPts val="0"/>
              </a:spcBef>
              <a:buSzPct val="25000"/>
              <a:buNone/>
            </a:pPr>
            <a:r>
              <a:rPr lang="en-US" dirty="0"/>
              <a:t>Immunizations </a:t>
            </a:r>
          </a:p>
          <a:p>
            <a:pPr indent="-171450"/>
            <a:r>
              <a:rPr lang="en-US" dirty="0" smtClean="0"/>
              <a:t> Annual </a:t>
            </a:r>
            <a:r>
              <a:rPr lang="en-US" dirty="0"/>
              <a:t>influenza</a:t>
            </a:r>
          </a:p>
          <a:p>
            <a:pPr indent="-171450"/>
            <a:r>
              <a:rPr lang="en-US" dirty="0" smtClean="0"/>
              <a:t> </a:t>
            </a:r>
            <a:r>
              <a:rPr lang="en-US" dirty="0" err="1" smtClean="0"/>
              <a:t>Tdap</a:t>
            </a:r>
            <a:r>
              <a:rPr lang="en-US" dirty="0" smtClean="0"/>
              <a:t>/Td </a:t>
            </a:r>
            <a:endParaRPr lang="en-US" dirty="0"/>
          </a:p>
          <a:p>
            <a:pPr indent="-171450"/>
            <a:r>
              <a:rPr lang="en-US" dirty="0" smtClean="0"/>
              <a:t> Varicella</a:t>
            </a:r>
            <a:endParaRPr lang="en-US" dirty="0"/>
          </a:p>
          <a:p>
            <a:pPr indent="-171450"/>
            <a:r>
              <a:rPr lang="en-US" dirty="0" smtClean="0"/>
              <a:t> Zoster </a:t>
            </a:r>
            <a:endParaRPr lang="en-US" dirty="0"/>
          </a:p>
          <a:p>
            <a:pPr indent="-171450"/>
            <a:r>
              <a:rPr lang="en-US" dirty="0" smtClean="0"/>
              <a:t> MMR</a:t>
            </a:r>
            <a:endParaRPr lang="en-US" dirty="0"/>
          </a:p>
          <a:p>
            <a:pPr indent="-171450"/>
            <a:r>
              <a:rPr lang="en-US" dirty="0" smtClean="0"/>
              <a:t> Pneumococcal </a:t>
            </a:r>
            <a:r>
              <a:rPr lang="en-US" dirty="0"/>
              <a:t>13</a:t>
            </a:r>
          </a:p>
          <a:p>
            <a:pPr indent="-171450"/>
            <a:r>
              <a:rPr lang="en-US" dirty="0" smtClean="0"/>
              <a:t> Pneumococcal </a:t>
            </a:r>
            <a:r>
              <a:rPr lang="en-US" dirty="0"/>
              <a:t>23</a:t>
            </a:r>
          </a:p>
          <a:p>
            <a:pPr marL="0" indent="0">
              <a:buSzPct val="25000"/>
              <a:buNone/>
            </a:pPr>
            <a:r>
              <a:rPr lang="en-US" sz="900" dirty="0"/>
              <a:t>(CDC, 2016)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ctr" anchorCtr="0">
            <a:noAutofit/>
          </a:bodyPr>
          <a:lstStyle/>
          <a:p>
            <a:pPr>
              <a:buSzPct val="25000"/>
            </a:pPr>
            <a:r>
              <a:rPr lang="en-US" sz="2969" dirty="0"/>
              <a:t>Primary Prevention</a:t>
            </a:r>
          </a:p>
        </p:txBody>
      </p:sp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9102" y="2398657"/>
            <a:ext cx="3543136" cy="26539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2349893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idx="13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t" anchorCtr="0">
            <a:noAutofit/>
          </a:bodyPr>
          <a:lstStyle/>
          <a:p>
            <a:pPr indent="-171450">
              <a:spcBef>
                <a:spcPts val="0"/>
              </a:spcBef>
            </a:pPr>
            <a:r>
              <a:rPr lang="en-US" sz="3675" dirty="0"/>
              <a:t> Screen sleep apnea</a:t>
            </a:r>
          </a:p>
          <a:p>
            <a:pPr indent="-171450"/>
            <a:r>
              <a:rPr lang="en-US" sz="3675" dirty="0"/>
              <a:t> Depression</a:t>
            </a:r>
          </a:p>
          <a:p>
            <a:pPr indent="-171450"/>
            <a:r>
              <a:rPr lang="en-US" sz="3675" dirty="0"/>
              <a:t> Atrial fibrillation?</a:t>
            </a:r>
          </a:p>
          <a:p>
            <a:pPr marL="0" indent="0">
              <a:buSzPct val="25000"/>
              <a:buNone/>
            </a:pPr>
            <a:r>
              <a:rPr lang="en-US" sz="900" dirty="0"/>
              <a:t>(ACA/ASA, 2014)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ctr" anchorCtr="0">
            <a:noAutofit/>
          </a:bodyPr>
          <a:lstStyle/>
          <a:p>
            <a:pPr>
              <a:buSzPct val="25000"/>
            </a:pPr>
            <a:r>
              <a:rPr lang="en-US" sz="2969" dirty="0"/>
              <a:t>Secondary Prevention</a:t>
            </a:r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6188" y="1737656"/>
            <a:ext cx="2857499" cy="35718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273705"/>
      </p:ext>
    </p:extLst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idx="13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t" anchorCtr="0">
            <a:noAutofit/>
          </a:bodyPr>
          <a:lstStyle/>
          <a:p>
            <a:pPr marL="0" indent="0">
              <a:spcBef>
                <a:spcPts val="0"/>
              </a:spcBef>
              <a:buSzPct val="25000"/>
              <a:buNone/>
            </a:pPr>
            <a:r>
              <a:rPr lang="en-US" sz="3000" dirty="0"/>
              <a:t>Dependent on the underlying condition(s), </a:t>
            </a:r>
            <a:endParaRPr lang="en-US" sz="3000" dirty="0" smtClean="0"/>
          </a:p>
          <a:p>
            <a:pPr marL="0" indent="0">
              <a:spcBef>
                <a:spcPts val="0"/>
              </a:spcBef>
              <a:buSzPct val="25000"/>
              <a:buNone/>
            </a:pPr>
            <a:r>
              <a:rPr lang="en-US" sz="3000" dirty="0" smtClean="0"/>
              <a:t>know </a:t>
            </a:r>
            <a:r>
              <a:rPr lang="en-US" sz="3000" dirty="0"/>
              <a:t>the …</a:t>
            </a:r>
          </a:p>
          <a:p>
            <a:pPr marL="342900" indent="-342900">
              <a:buFont typeface="Calibri"/>
              <a:buAutoNum type="arabicPeriod"/>
            </a:pPr>
            <a:r>
              <a:rPr lang="en-US" sz="3000" dirty="0" smtClean="0"/>
              <a:t> Numbers</a:t>
            </a:r>
            <a:endParaRPr lang="en-US" sz="3000" dirty="0"/>
          </a:p>
          <a:p>
            <a:pPr marL="342900" indent="-342900">
              <a:buFont typeface="Calibri"/>
              <a:buAutoNum type="arabicPeriod"/>
            </a:pPr>
            <a:r>
              <a:rPr lang="en-US" sz="3000" dirty="0" smtClean="0"/>
              <a:t> Medications</a:t>
            </a:r>
            <a:endParaRPr lang="en-US" sz="3000" dirty="0"/>
          </a:p>
          <a:p>
            <a:pPr marL="342900" indent="-342900">
              <a:buFont typeface="Calibri"/>
              <a:buAutoNum type="arabicPeriod"/>
            </a:pPr>
            <a:r>
              <a:rPr lang="en-US" sz="3000" dirty="0" smtClean="0"/>
              <a:t> Lifestyle </a:t>
            </a:r>
            <a:r>
              <a:rPr lang="en-US" sz="3000" dirty="0"/>
              <a:t>recommendations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ctr" anchorCtr="0">
            <a:noAutofit/>
          </a:bodyPr>
          <a:lstStyle/>
          <a:p>
            <a:pPr>
              <a:buSzPct val="25000"/>
            </a:pPr>
            <a:r>
              <a:rPr lang="en-US" sz="2969" dirty="0"/>
              <a:t>Tertiary Prevention</a:t>
            </a:r>
          </a:p>
        </p:txBody>
      </p:sp>
    </p:spTree>
    <p:extLst>
      <p:ext uri="{BB962C8B-B14F-4D97-AF65-F5344CB8AC3E}">
        <p14:creationId xmlns:p14="http://schemas.microsoft.com/office/powerpoint/2010/main" val="356836270"/>
      </p:ext>
    </p:extLst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idx="13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t" anchorCtr="0">
            <a:noAutofit/>
          </a:bodyPr>
          <a:lstStyle/>
          <a:p>
            <a:pPr indent="-171450">
              <a:spcBef>
                <a:spcPts val="0"/>
              </a:spcBef>
            </a:pPr>
            <a:r>
              <a:rPr lang="en-US" sz="3000" dirty="0" smtClean="0"/>
              <a:t> Blood </a:t>
            </a:r>
            <a:r>
              <a:rPr lang="en-US" sz="3000" dirty="0"/>
              <a:t>pressure </a:t>
            </a:r>
          </a:p>
          <a:p>
            <a:pPr indent="-171450"/>
            <a:r>
              <a:rPr lang="en-US" sz="3000" dirty="0" smtClean="0"/>
              <a:t> Hemoglobin </a:t>
            </a:r>
            <a:r>
              <a:rPr lang="en-US" sz="3000" dirty="0"/>
              <a:t>A1C</a:t>
            </a:r>
          </a:p>
          <a:p>
            <a:pPr indent="-171450"/>
            <a:r>
              <a:rPr lang="en-US" sz="3000" dirty="0" smtClean="0"/>
              <a:t> Body </a:t>
            </a:r>
            <a:r>
              <a:rPr lang="en-US" sz="3000" dirty="0"/>
              <a:t>mass index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ctr" anchorCtr="0">
            <a:noAutofit/>
          </a:bodyPr>
          <a:lstStyle/>
          <a:p>
            <a:pPr>
              <a:buSzPct val="25000"/>
            </a:pPr>
            <a:r>
              <a:rPr lang="en-US" sz="2969"/>
              <a:t>Know the Numbers</a:t>
            </a:r>
          </a:p>
        </p:txBody>
      </p:sp>
      <p:pic>
        <p:nvPicPr>
          <p:cNvPr id="205" name="Shape 2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4370" y="1792834"/>
            <a:ext cx="4762499" cy="3343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4198483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idx="13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SzPct val="27500"/>
              <a:buNone/>
            </a:pPr>
            <a:r>
              <a:rPr lang="en-US" sz="3000" dirty="0"/>
              <a:t>1. Recognize risk factors for recurrent stroke. </a:t>
            </a:r>
          </a:p>
          <a:p>
            <a:pPr>
              <a:spcBef>
                <a:spcPts val="0"/>
              </a:spcBef>
              <a:buSzPct val="27500"/>
              <a:buNone/>
            </a:pPr>
            <a:r>
              <a:rPr lang="en-US" sz="3000" dirty="0"/>
              <a:t>2. Apply current guidelines to manage risk factors for recurrent stroke in the sub-acute and primary care setting.</a:t>
            </a:r>
          </a:p>
          <a:p>
            <a:pPr>
              <a:spcBef>
                <a:spcPts val="0"/>
              </a:spcBef>
              <a:buSzPct val="27500"/>
              <a:buNone/>
            </a:pPr>
            <a:r>
              <a:rPr lang="en-US" sz="3000" dirty="0"/>
              <a:t>3. Learn how to support health-promoting behaviors among high risk groups. 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4012369821"/>
      </p:ext>
    </p:extLst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idx="13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t" anchorCtr="0">
            <a:noAutofit/>
          </a:bodyPr>
          <a:lstStyle/>
          <a:p>
            <a:pPr indent="-171450">
              <a:spcBef>
                <a:spcPts val="0"/>
              </a:spcBef>
            </a:pPr>
            <a:r>
              <a:rPr lang="en-US" sz="3000" dirty="0" smtClean="0"/>
              <a:t> High </a:t>
            </a:r>
            <a:r>
              <a:rPr lang="en-US" sz="3000" dirty="0"/>
              <a:t>potency statins</a:t>
            </a:r>
          </a:p>
          <a:p>
            <a:pPr marL="0" indent="0">
              <a:buSzPct val="25000"/>
              <a:buNone/>
            </a:pPr>
            <a:r>
              <a:rPr lang="en-US" sz="900" dirty="0"/>
              <a:t>(AHA/ACC, 2013)</a:t>
            </a:r>
          </a:p>
          <a:p>
            <a:pPr indent="-171450"/>
            <a:r>
              <a:rPr lang="en-US" sz="3000" dirty="0" smtClean="0"/>
              <a:t> Antiplatelet </a:t>
            </a:r>
            <a:r>
              <a:rPr lang="en-US" sz="3000" dirty="0"/>
              <a:t>agents</a:t>
            </a:r>
          </a:p>
          <a:p>
            <a:pPr indent="-171450"/>
            <a:r>
              <a:rPr lang="en-US" sz="3000" dirty="0" smtClean="0"/>
              <a:t> Warfarin</a:t>
            </a:r>
            <a:endParaRPr lang="en-US" sz="3000" dirty="0"/>
          </a:p>
          <a:p>
            <a:pPr indent="-171450"/>
            <a:r>
              <a:rPr lang="en-US" sz="3000" dirty="0" smtClean="0"/>
              <a:t> Novel </a:t>
            </a:r>
            <a:r>
              <a:rPr lang="en-US" sz="3000" dirty="0"/>
              <a:t>anticoagulants</a:t>
            </a:r>
          </a:p>
          <a:p>
            <a:pPr marL="0" indent="0">
              <a:buSzPct val="25000"/>
              <a:buNone/>
            </a:pPr>
            <a:r>
              <a:rPr lang="en-US" sz="900" dirty="0"/>
              <a:t>(AHA, ASA, 2014)</a:t>
            </a:r>
          </a:p>
          <a:p>
            <a:pPr indent="-171450">
              <a:buNone/>
            </a:pPr>
            <a:endParaRPr dirty="0"/>
          </a:p>
          <a:p>
            <a:pPr indent="-171450">
              <a:buNone/>
            </a:pPr>
            <a:endParaRPr dirty="0"/>
          </a:p>
          <a:p>
            <a:pPr indent="-171450">
              <a:buNone/>
            </a:pPr>
            <a:endParaRPr dirty="0"/>
          </a:p>
        </p:txBody>
      </p:sp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ctr" anchorCtr="0">
            <a:noAutofit/>
          </a:bodyPr>
          <a:lstStyle/>
          <a:p>
            <a:pPr>
              <a:buSzPct val="25000"/>
            </a:pPr>
            <a:r>
              <a:rPr lang="en-US" sz="2969" dirty="0"/>
              <a:t>Know the Medications</a:t>
            </a:r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7556" y="2280888"/>
            <a:ext cx="4175897" cy="23719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10318"/>
      </p:ext>
    </p:extLst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idx="13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t" anchorCtr="0">
            <a:noAutofit/>
          </a:bodyPr>
          <a:lstStyle/>
          <a:p>
            <a:pPr indent="-171450">
              <a:spcBef>
                <a:spcPts val="0"/>
              </a:spcBef>
            </a:pPr>
            <a:r>
              <a:rPr lang="en-US" sz="3000" dirty="0" smtClean="0"/>
              <a:t> Nutrition</a:t>
            </a:r>
            <a:endParaRPr lang="en-US" sz="3000" dirty="0"/>
          </a:p>
          <a:p>
            <a:pPr indent="-171450"/>
            <a:r>
              <a:rPr lang="en-US" sz="3000" dirty="0" smtClean="0"/>
              <a:t> Physical </a:t>
            </a:r>
            <a:r>
              <a:rPr lang="en-US" sz="3000" dirty="0"/>
              <a:t>activity</a:t>
            </a:r>
          </a:p>
          <a:p>
            <a:pPr marL="0" indent="0">
              <a:buSzPct val="25000"/>
              <a:buNone/>
            </a:pPr>
            <a:r>
              <a:rPr lang="en-US" sz="900" dirty="0"/>
              <a:t>(AHA/ASA, 2014)</a:t>
            </a:r>
          </a:p>
          <a:p>
            <a:pPr indent="-171450"/>
            <a:r>
              <a:rPr lang="en-US" sz="3000" dirty="0" smtClean="0"/>
              <a:t> Sleep </a:t>
            </a:r>
            <a:r>
              <a:rPr lang="en-US" sz="900" dirty="0"/>
              <a:t>(NSF, 2015)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ctr" anchorCtr="0">
            <a:noAutofit/>
          </a:bodyPr>
          <a:lstStyle/>
          <a:p>
            <a:pPr>
              <a:buSzPct val="25000"/>
            </a:pPr>
            <a:r>
              <a:rPr lang="en-US" sz="2969" dirty="0"/>
              <a:t>Know the Recommendations</a:t>
            </a:r>
          </a:p>
        </p:txBody>
      </p:sp>
      <p:pic>
        <p:nvPicPr>
          <p:cNvPr id="219" name="Shape 2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9335" y="2031938"/>
            <a:ext cx="5120100" cy="3251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8929284"/>
      </p:ext>
    </p:extLst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ctrTitle"/>
          </p:nvPr>
        </p:nvSpPr>
        <p:spPr>
          <a:xfrm>
            <a:off x="3956539" y="857250"/>
            <a:ext cx="5118046" cy="3014560"/>
          </a:xfrm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b" anchorCtr="0">
            <a:noAutofit/>
          </a:bodyPr>
          <a:lstStyle/>
          <a:p>
            <a:pPr algn="l">
              <a:buClr>
                <a:srgbClr val="FFC000"/>
              </a:buClr>
              <a:buSzPct val="25000"/>
            </a:pPr>
            <a:r>
              <a:rPr lang="en-US" sz="3750" b="1" dirty="0">
                <a:solidFill>
                  <a:schemeClr val="tx2"/>
                </a:solidFill>
              </a:rPr>
              <a:t>Secondary Stroke Prevention:  Modifiable Factors</a:t>
            </a:r>
          </a:p>
        </p:txBody>
      </p:sp>
      <p:pic>
        <p:nvPicPr>
          <p:cNvPr id="225" name="Shape 2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57250"/>
            <a:ext cx="3866175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2140706"/>
      </p:ext>
    </p:extLst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idx="13"/>
          </p:nvPr>
        </p:nvSpPr>
        <p:spPr>
          <a:xfrm>
            <a:off x="371855" y="1468663"/>
            <a:ext cx="4773351" cy="4685232"/>
          </a:xfrm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t" anchorCtr="0">
            <a:noAutofit/>
          </a:bodyPr>
          <a:lstStyle/>
          <a:p>
            <a:pPr indent="-171450">
              <a:spcBef>
                <a:spcPts val="0"/>
              </a:spcBef>
              <a:buFont typeface="Noto Sans Symbols"/>
              <a:buChar char="▪"/>
            </a:pPr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cause of death worldwide</a:t>
            </a:r>
          </a:p>
          <a:p>
            <a:pPr marL="0" indent="0">
              <a:buSzPct val="25000"/>
              <a:buNone/>
            </a:pPr>
            <a:endParaRPr dirty="0">
              <a:solidFill>
                <a:schemeClr val="tx1"/>
              </a:solidFill>
            </a:endParaRPr>
          </a:p>
          <a:p>
            <a:pPr indent="-171450">
              <a:buClr>
                <a:srgbClr val="F2F2F2"/>
              </a:buClr>
              <a:buFont typeface="Noto Sans Symbols"/>
              <a:buChar char="▪"/>
            </a:pPr>
            <a:r>
              <a:rPr lang="en-US" dirty="0">
                <a:solidFill>
                  <a:schemeClr val="tx1"/>
                </a:solidFill>
              </a:rPr>
              <a:t>Results in mortality or disability in every 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 patient at the end of the first year following an acute cerebrovascular event.</a:t>
            </a:r>
          </a:p>
        </p:txBody>
      </p:sp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ctr" anchorCtr="0">
            <a:noAutofit/>
          </a:bodyPr>
          <a:lstStyle/>
          <a:p>
            <a:pPr>
              <a:buClr>
                <a:srgbClr val="FFC000"/>
              </a:buClr>
              <a:buSzPct val="25000"/>
            </a:pPr>
            <a:r>
              <a:rPr lang="en-US" b="1" dirty="0"/>
              <a:t>Stroke…….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4294967295"/>
          </p:nvPr>
        </p:nvSpPr>
        <p:spPr>
          <a:xfrm>
            <a:off x="5166360" y="1279501"/>
            <a:ext cx="3745628" cy="4874393"/>
          </a:xfrm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t" anchorCtr="0">
            <a:noAutofit/>
          </a:bodyPr>
          <a:lstStyle/>
          <a:p>
            <a:pPr marL="342900" indent="-342900">
              <a:spcBef>
                <a:spcPts val="0"/>
              </a:spcBef>
              <a:buClr>
                <a:srgbClr val="FFC000"/>
              </a:buClr>
              <a:buSzPct val="25000"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2"/>
                </a:solidFill>
              </a:rPr>
              <a:t>5 Most Common Risk Factors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</a:rPr>
              <a:t>High blood pressure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</a:rPr>
              <a:t>Smoking 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</a:rPr>
              <a:t>Abdominal obesity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</a:rPr>
              <a:t>Diet</a:t>
            </a:r>
          </a:p>
          <a:p>
            <a:pPr marL="342900" indent="-342900">
              <a:buClrTx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</a:rPr>
              <a:t>Lack of physical activity</a:t>
            </a:r>
          </a:p>
        </p:txBody>
      </p:sp>
    </p:spTree>
    <p:extLst>
      <p:ext uri="{BB962C8B-B14F-4D97-AF65-F5344CB8AC3E}">
        <p14:creationId xmlns:p14="http://schemas.microsoft.com/office/powerpoint/2010/main" val="1170021931"/>
      </p:ext>
    </p:extLst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idx="13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t" anchorCtr="0">
            <a:noAutofit/>
          </a:bodyPr>
          <a:lstStyle/>
          <a:p>
            <a:pPr indent="-171450">
              <a:spcBef>
                <a:spcPts val="0"/>
              </a:spcBef>
              <a:buClrTx/>
            </a:pPr>
            <a:r>
              <a:rPr lang="en-US" dirty="0" smtClean="0">
                <a:solidFill>
                  <a:schemeClr val="tx1"/>
                </a:solidFill>
              </a:rPr>
              <a:t> A </a:t>
            </a:r>
            <a:r>
              <a:rPr lang="en-US" dirty="0">
                <a:solidFill>
                  <a:schemeClr val="tx1"/>
                </a:solidFill>
              </a:rPr>
              <a:t>feature of stroke is recurrence</a:t>
            </a:r>
          </a:p>
          <a:p>
            <a:pPr indent="-171450">
              <a:buClrTx/>
              <a:buNone/>
            </a:pPr>
            <a:endParaRPr dirty="0">
              <a:solidFill>
                <a:schemeClr val="tx1"/>
              </a:solidFill>
            </a:endParaRPr>
          </a:p>
          <a:p>
            <a:pPr indent="-171450">
              <a:buClrTx/>
            </a:pPr>
            <a:r>
              <a:rPr lang="en-US" dirty="0" smtClean="0">
                <a:solidFill>
                  <a:schemeClr val="tx1"/>
                </a:solidFill>
              </a:rPr>
              <a:t> 30–40% within five-years following first transient ischemic attack/ stroke.</a:t>
            </a:r>
            <a:endParaRPr lang="en-US" dirty="0">
              <a:solidFill>
                <a:schemeClr val="tx1"/>
              </a:solidFill>
            </a:endParaRPr>
          </a:p>
          <a:p>
            <a:pPr indent="-171450">
              <a:buClrTx/>
              <a:buNone/>
            </a:pPr>
            <a:endParaRPr dirty="0">
              <a:solidFill>
                <a:schemeClr val="tx1"/>
              </a:solidFill>
            </a:endParaRPr>
          </a:p>
          <a:p>
            <a:pPr indent="-171450">
              <a:buClrTx/>
            </a:pPr>
            <a:r>
              <a:rPr lang="en-US" dirty="0" smtClean="0">
                <a:solidFill>
                  <a:schemeClr val="tx1"/>
                </a:solidFill>
              </a:rPr>
              <a:t> A </a:t>
            </a:r>
            <a:r>
              <a:rPr lang="en-US" dirty="0">
                <a:solidFill>
                  <a:schemeClr val="tx1"/>
                </a:solidFill>
              </a:rPr>
              <a:t>consistent, systematic assessment of stroke risk factors is lacking in clinical practice.</a:t>
            </a:r>
          </a:p>
          <a:p>
            <a:pPr indent="-171450">
              <a:buClr>
                <a:schemeClr val="lt1"/>
              </a:buClr>
              <a:buNone/>
            </a:pPr>
            <a:endParaRPr dirty="0">
              <a:solidFill>
                <a:schemeClr val="tx1"/>
              </a:solidFill>
            </a:endParaRPr>
          </a:p>
          <a:p>
            <a:pPr indent="-171450">
              <a:buClr>
                <a:schemeClr val="lt1"/>
              </a:buClr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ctr" anchorCtr="0">
            <a:noAutofit/>
          </a:bodyPr>
          <a:lstStyle/>
          <a:p>
            <a:pPr>
              <a:buClr>
                <a:srgbClr val="FFC000"/>
              </a:buClr>
              <a:buSzPct val="25000"/>
            </a:pPr>
            <a:r>
              <a:rPr lang="en-US" b="1" dirty="0"/>
              <a:t>Life Style Modification</a:t>
            </a:r>
          </a:p>
        </p:txBody>
      </p:sp>
    </p:spTree>
    <p:extLst>
      <p:ext uri="{BB962C8B-B14F-4D97-AF65-F5344CB8AC3E}">
        <p14:creationId xmlns:p14="http://schemas.microsoft.com/office/powerpoint/2010/main" val="2966443370"/>
      </p:ext>
    </p:extLst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idx="13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rgbClr val="F2F2F2"/>
              </a:buClr>
              <a:buSzPct val="25000"/>
              <a:buNone/>
            </a:pPr>
            <a:r>
              <a:rPr lang="en-US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Helping patients commit to lifestyle changes that they themselves have selected have shown positive results</a:t>
            </a:r>
          </a:p>
          <a:p>
            <a:pPr indent="-171450">
              <a:buClr>
                <a:schemeClr val="lt1"/>
              </a:buClr>
              <a:buNone/>
            </a:pPr>
            <a:endParaRPr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>
              <a:buClr>
                <a:srgbClr val="F2F2F2"/>
              </a:buClr>
              <a:buSzPct val="25000"/>
              <a:buNone/>
            </a:pPr>
            <a:r>
              <a:rPr lang="en-US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                                                </a:t>
            </a:r>
            <a:r>
              <a:rPr lang="en-US" dirty="0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										Motivational </a:t>
            </a:r>
            <a:r>
              <a:rPr lang="en-US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Interview</a:t>
            </a:r>
          </a:p>
          <a:p>
            <a:pPr marL="0" indent="0">
              <a:buClr>
                <a:srgbClr val="111111"/>
              </a:buClr>
              <a:buSzPct val="25000"/>
              <a:buNone/>
            </a:pPr>
            <a:endParaRPr lang="en-US" dirty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>
              <a:buClr>
                <a:srgbClr val="111111"/>
              </a:buClr>
              <a:buSzPct val="25000"/>
              <a:buNone/>
            </a:pPr>
            <a:r>
              <a:rPr lang="en-US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</a:t>
            </a:r>
            <a:r>
              <a:rPr lang="en-US" dirty="0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</a:t>
            </a:r>
            <a:r>
              <a:rPr lang="en-US" dirty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Patient Centered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ctr" anchorCtr="0">
            <a:noAutofit/>
          </a:bodyPr>
          <a:lstStyle/>
          <a:p>
            <a:pPr>
              <a:buClr>
                <a:srgbClr val="FFC000"/>
              </a:buClr>
              <a:buSzPct val="25000"/>
            </a:pPr>
            <a:r>
              <a:rPr lang="en-US" b="1" dirty="0"/>
              <a:t>Life Style Modification</a:t>
            </a:r>
          </a:p>
        </p:txBody>
      </p:sp>
      <p:sp>
        <p:nvSpPr>
          <p:cNvPr id="248" name="Shape 248"/>
          <p:cNvSpPr/>
          <p:nvPr/>
        </p:nvSpPr>
        <p:spPr>
          <a:xfrm>
            <a:off x="3543403" y="3338972"/>
            <a:ext cx="581683" cy="131964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>
              <a:alpha val="73725"/>
            </a:srgbClr>
          </a:solidFill>
          <a:ln w="12700" cap="flat" cmpd="sng">
            <a:solidFill>
              <a:srgbClr val="364A7D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2570946"/>
      </p:ext>
    </p:extLst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1249680" y="132398"/>
            <a:ext cx="7833360" cy="1032768"/>
          </a:xfrm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ctr" anchorCtr="0">
            <a:noAutofit/>
          </a:bodyPr>
          <a:lstStyle/>
          <a:p>
            <a:pPr>
              <a:buClr>
                <a:srgbClr val="FFC000"/>
              </a:buClr>
              <a:buSzPct val="25000"/>
            </a:pPr>
            <a:r>
              <a:rPr lang="en-US" b="1" dirty="0"/>
              <a:t>Modifiable Risk Factors</a:t>
            </a:r>
          </a:p>
        </p:txBody>
      </p:sp>
      <p:pic>
        <p:nvPicPr>
          <p:cNvPr id="254" name="Shape 2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255" y="1760561"/>
            <a:ext cx="8318079" cy="3807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2028424"/>
      </p:ext>
    </p:extLst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ctr" anchorCtr="0">
            <a:noAutofit/>
          </a:bodyPr>
          <a:lstStyle/>
          <a:p>
            <a:pPr>
              <a:buClr>
                <a:srgbClr val="FFC000"/>
              </a:buClr>
              <a:buSzPct val="25000"/>
            </a:pPr>
            <a:r>
              <a:rPr lang="en-US" sz="3000" b="1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Life Style Modification: DIET</a:t>
            </a:r>
          </a:p>
        </p:txBody>
      </p:sp>
      <p:pic>
        <p:nvPicPr>
          <p:cNvPr id="261" name="Shape 2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6084" y="2001278"/>
            <a:ext cx="4394073" cy="3260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Shape 2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8992" y="1845284"/>
            <a:ext cx="4257092" cy="3416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9152684"/>
      </p:ext>
    </p:extLst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Shape 269"/>
          <p:cNvPicPr preferRelativeResize="0">
            <a:picLocks noGrp="1"/>
          </p:cNvPicPr>
          <p:nvPr>
            <p:ph idx="13"/>
          </p:nvPr>
        </p:nvPicPr>
        <p:blipFill rotWithShape="1">
          <a:blip r:embed="rId3">
            <a:alphaModFix/>
          </a:blip>
          <a:stretch/>
        </p:blipFill>
        <p:spPr>
          <a:xfrm>
            <a:off x="3891471" y="2369083"/>
            <a:ext cx="4973205" cy="2842792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1249680" y="146046"/>
            <a:ext cx="7833360" cy="1032768"/>
          </a:xfrm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ctr" anchorCtr="0">
            <a:noAutofit/>
          </a:bodyPr>
          <a:lstStyle/>
          <a:p>
            <a:pPr>
              <a:buClr>
                <a:srgbClr val="FFC000"/>
              </a:buClr>
              <a:buSzPct val="25000"/>
            </a:pPr>
            <a:r>
              <a:rPr lang="en-US" sz="2850" b="1" dirty="0">
                <a:latin typeface="Arial"/>
                <a:ea typeface="Arial"/>
                <a:cs typeface="Arial"/>
                <a:sym typeface="Arial"/>
              </a:rPr>
              <a:t>Life Style Modification: PHYSICAL ACTIVITY</a:t>
            </a:r>
          </a:p>
        </p:txBody>
      </p:sp>
      <p:sp>
        <p:nvSpPr>
          <p:cNvPr id="270" name="Shape 270"/>
          <p:cNvSpPr/>
          <p:nvPr/>
        </p:nvSpPr>
        <p:spPr>
          <a:xfrm>
            <a:off x="218209" y="1974868"/>
            <a:ext cx="3456644" cy="3631223"/>
          </a:xfrm>
          <a:prstGeom prst="rect">
            <a:avLst/>
          </a:prstGeom>
          <a:solidFill>
            <a:srgbClr val="121429"/>
          </a:solidFill>
          <a:ln w="12700" cap="flat" cmpd="sng">
            <a:solidFill>
              <a:srgbClr val="364A7D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69" tIns="34275" rIns="68569" bIns="34275" anchor="ctr" anchorCtr="0">
            <a:noAutofit/>
          </a:bodyPr>
          <a:lstStyle/>
          <a:p>
            <a:pPr>
              <a:buSzPct val="25000"/>
            </a:pPr>
            <a:r>
              <a:rPr lang="en-US" sz="2100" b="1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Engage in Physical Activity Each Day : </a:t>
            </a:r>
          </a:p>
          <a:p>
            <a:endParaRPr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7175" indent="-257175">
              <a:buClr>
                <a:srgbClr val="D8D8D8"/>
              </a:buClr>
              <a:buSzPct val="100000"/>
              <a:buFont typeface="Courier New"/>
              <a:buChar char="o"/>
            </a:pPr>
            <a:r>
              <a:rPr lang="en-US" b="1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Total of 60 minutes for children</a:t>
            </a:r>
          </a:p>
          <a:p>
            <a:pPr marL="257175" indent="-257175">
              <a:buClr>
                <a:schemeClr val="lt1"/>
              </a:buClr>
            </a:pPr>
            <a:endParaRPr b="1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7175" indent="-257175">
              <a:buClr>
                <a:srgbClr val="D8D8D8"/>
              </a:buClr>
              <a:buSzPct val="100000"/>
              <a:buFont typeface="Courier New"/>
              <a:buChar char="o"/>
            </a:pPr>
            <a:r>
              <a:rPr lang="en-US" b="1" dirty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30 minutes for adults</a:t>
            </a:r>
          </a:p>
        </p:txBody>
      </p:sp>
    </p:spTree>
    <p:extLst>
      <p:ext uri="{BB962C8B-B14F-4D97-AF65-F5344CB8AC3E}">
        <p14:creationId xmlns:p14="http://schemas.microsoft.com/office/powerpoint/2010/main" val="3825273120"/>
      </p:ext>
    </p:extLst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Shape 2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6273" y="1814491"/>
            <a:ext cx="2837717" cy="3774281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1257301" y="405665"/>
            <a:ext cx="7886699" cy="778352"/>
          </a:xfrm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ctr" anchorCtr="0">
            <a:noAutofit/>
          </a:bodyPr>
          <a:lstStyle/>
          <a:p>
            <a:pPr>
              <a:buClr>
                <a:srgbClr val="FFC000"/>
              </a:buClr>
              <a:buSzPct val="25000"/>
            </a:pPr>
            <a:r>
              <a:rPr lang="en-US" sz="2850" b="1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Life Style Modification: Smoking Cessation</a:t>
            </a:r>
          </a:p>
        </p:txBody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336430" y="1973000"/>
            <a:ext cx="5889842" cy="3457260"/>
          </a:xfrm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lt1"/>
              </a:buClr>
              <a:buSzPct val="25000"/>
              <a:buNone/>
            </a:pPr>
            <a:r>
              <a:rPr lang="en-US" sz="225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Smoking can……..</a:t>
            </a:r>
          </a:p>
          <a:p>
            <a:pPr marL="0" indent="0">
              <a:buClr>
                <a:schemeClr val="lt1"/>
              </a:buClr>
              <a:buSzPct val="25000"/>
              <a:buNone/>
            </a:pPr>
            <a:endParaRPr b="1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>
              <a:buClr>
                <a:schemeClr val="lt1"/>
              </a:buClr>
              <a:buFont typeface="Noto Sans Symbols"/>
              <a:buChar char="▪"/>
            </a:pPr>
            <a:r>
              <a:rPr lang="en-U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Raise triglycerides </a:t>
            </a:r>
          </a:p>
          <a:p>
            <a:pPr indent="-171450">
              <a:spcBef>
                <a:spcPts val="1650"/>
              </a:spcBef>
              <a:buClr>
                <a:schemeClr val="lt1"/>
              </a:buClr>
              <a:buFont typeface="Noto Sans Symbols"/>
              <a:buChar char="▪"/>
            </a:pPr>
            <a:r>
              <a:rPr lang="en-U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Lower "good" cholesterol (HDL)</a:t>
            </a:r>
          </a:p>
          <a:p>
            <a:pPr indent="-171450">
              <a:spcBef>
                <a:spcPts val="1650"/>
              </a:spcBef>
              <a:buClr>
                <a:schemeClr val="lt1"/>
              </a:buClr>
              <a:buFont typeface="Noto Sans Symbols"/>
              <a:buChar char="▪"/>
            </a:pPr>
            <a:r>
              <a:rPr lang="en-U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Cause thickening of blood, making likely to clot</a:t>
            </a:r>
          </a:p>
          <a:p>
            <a:pPr indent="-171450">
              <a:spcBef>
                <a:spcPts val="1650"/>
              </a:spcBef>
              <a:buClr>
                <a:schemeClr val="lt1"/>
              </a:buClr>
              <a:buFont typeface="Noto Sans Symbols"/>
              <a:buChar char="▪"/>
            </a:pPr>
            <a:r>
              <a:rPr lang="en-U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Increase the buildup of plaque in blood vessels</a:t>
            </a:r>
          </a:p>
          <a:p>
            <a:pPr indent="-171450">
              <a:spcBef>
                <a:spcPts val="1650"/>
              </a:spcBef>
              <a:buClr>
                <a:schemeClr val="lt1"/>
              </a:buClr>
              <a:buFont typeface="Noto Sans Symbols"/>
              <a:buChar char="▪"/>
            </a:pPr>
            <a:r>
              <a:rPr lang="en-U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Thicken and narrow blood vessels</a:t>
            </a:r>
          </a:p>
        </p:txBody>
      </p:sp>
    </p:spTree>
    <p:extLst>
      <p:ext uri="{BB962C8B-B14F-4D97-AF65-F5344CB8AC3E}">
        <p14:creationId xmlns:p14="http://schemas.microsoft.com/office/powerpoint/2010/main" val="2600951955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700" dirty="0" smtClean="0"/>
              <a:t> &gt; 790,000 </a:t>
            </a:r>
            <a:r>
              <a:rPr lang="en-US" sz="2700" dirty="0"/>
              <a:t>adults experience ischemic stroke each </a:t>
            </a:r>
            <a:r>
              <a:rPr lang="en-US" sz="2700" dirty="0"/>
              <a:t>year in the United States, 185,000 are recurrent strokes</a:t>
            </a:r>
          </a:p>
          <a:p>
            <a:r>
              <a:rPr lang="en-US" sz="2700" dirty="0" smtClean="0"/>
              <a:t> 2</a:t>
            </a:r>
            <a:r>
              <a:rPr lang="en-US" sz="2700" baseline="30000" dirty="0" smtClean="0"/>
              <a:t>nd</a:t>
            </a:r>
            <a:r>
              <a:rPr lang="en-US" sz="2700" dirty="0" smtClean="0"/>
              <a:t> </a:t>
            </a:r>
            <a:r>
              <a:rPr lang="en-US" sz="2700" dirty="0"/>
              <a:t>most common cause of mortality and 3</a:t>
            </a:r>
            <a:r>
              <a:rPr lang="en-US" sz="2700" baseline="30000" dirty="0"/>
              <a:t>rd</a:t>
            </a:r>
            <a:r>
              <a:rPr lang="en-US" sz="2700" dirty="0"/>
              <a:t> most common cause of disability</a:t>
            </a:r>
          </a:p>
          <a:p>
            <a:r>
              <a:rPr lang="en-US" sz="2700" dirty="0" smtClean="0"/>
              <a:t> Incidence </a:t>
            </a:r>
            <a:r>
              <a:rPr lang="en-US" sz="2700" dirty="0"/>
              <a:t>decreasing in high income countries, increasing in low income countries</a:t>
            </a:r>
          </a:p>
          <a:p>
            <a:r>
              <a:rPr lang="en-US" sz="2700" dirty="0" smtClean="0"/>
              <a:t> Recurrent </a:t>
            </a:r>
            <a:endParaRPr lang="en-US" sz="2700" dirty="0"/>
          </a:p>
          <a:p>
            <a:r>
              <a:rPr lang="en-US" sz="2700" dirty="0" smtClean="0"/>
              <a:t> Approximately </a:t>
            </a:r>
            <a:r>
              <a:rPr lang="en-US" sz="2700" dirty="0"/>
              <a:t>240,000 will </a:t>
            </a:r>
            <a:r>
              <a:rPr lang="en-US" sz="2700" dirty="0"/>
              <a:t>experience </a:t>
            </a:r>
            <a:r>
              <a:rPr lang="en-US" sz="2700" dirty="0"/>
              <a:t>a TIA- </a:t>
            </a:r>
            <a:r>
              <a:rPr lang="en-US" sz="2700" dirty="0"/>
              <a:t>focal neuro symptoms lasting &lt;24 hours without imaging evidence of </a:t>
            </a:r>
            <a:r>
              <a:rPr lang="en-US" sz="2700" dirty="0"/>
              <a:t>infarction. </a:t>
            </a:r>
          </a:p>
          <a:p>
            <a:r>
              <a:rPr lang="en-US" sz="2700" dirty="0" smtClean="0"/>
              <a:t> TIA </a:t>
            </a:r>
            <a:r>
              <a:rPr lang="en-US" sz="2700" dirty="0"/>
              <a:t>increases risk for future stroke</a:t>
            </a:r>
          </a:p>
          <a:p>
            <a:r>
              <a:rPr lang="en-US" sz="2700" dirty="0" smtClean="0"/>
              <a:t> Annual </a:t>
            </a:r>
            <a:r>
              <a:rPr lang="en-US" sz="2700" dirty="0"/>
              <a:t>risk for future stroke after initial is 3-4%.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Stroke	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247462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idx="13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t" anchorCtr="0">
            <a:noAutofit/>
          </a:bodyPr>
          <a:lstStyle/>
          <a:p>
            <a:pPr indent="-171450">
              <a:spcBef>
                <a:spcPts val="0"/>
              </a:spcBef>
              <a:buClr>
                <a:schemeClr val="lt1"/>
              </a:buClr>
              <a:buNone/>
            </a:pPr>
            <a:endParaRPr dirty="0">
              <a:solidFill>
                <a:schemeClr val="tx1"/>
              </a:solidFill>
            </a:endParaRPr>
          </a:p>
          <a:p>
            <a:pPr indent="-171450">
              <a:buClr>
                <a:schemeClr val="lt1"/>
              </a:buClr>
            </a:pPr>
            <a:r>
              <a:rPr lang="en-US" dirty="0">
                <a:solidFill>
                  <a:schemeClr val="tx1"/>
                </a:solidFill>
              </a:rPr>
              <a:t>Emerging evidence demonstrates an association between self-perceived psychological stress and ischemic stroke</a:t>
            </a:r>
          </a:p>
          <a:p>
            <a:pPr indent="-171450">
              <a:buClr>
                <a:schemeClr val="lt1"/>
              </a:buClr>
              <a:buNone/>
            </a:pPr>
            <a:endParaRPr dirty="0">
              <a:solidFill>
                <a:schemeClr val="tx1"/>
              </a:solidFill>
            </a:endParaRPr>
          </a:p>
          <a:p>
            <a:pPr indent="-171450">
              <a:buClr>
                <a:schemeClr val="lt1"/>
              </a:buClr>
            </a:pPr>
            <a:r>
              <a:rPr lang="en-US" dirty="0">
                <a:solidFill>
                  <a:schemeClr val="tx1"/>
                </a:solidFill>
              </a:rPr>
              <a:t>Goal: Equipping patients with skills and coping strategies to help manage perceived psychological stress</a:t>
            </a:r>
          </a:p>
          <a:p>
            <a:pPr indent="-171450">
              <a:buClr>
                <a:schemeClr val="lt1"/>
              </a:buClr>
              <a:buNone/>
            </a:pPr>
            <a:endParaRPr dirty="0">
              <a:solidFill>
                <a:schemeClr val="tx1"/>
              </a:solidFill>
            </a:endParaRPr>
          </a:p>
          <a:p>
            <a:pPr marL="0" indent="0">
              <a:buClr>
                <a:schemeClr val="lt1"/>
              </a:buClr>
              <a:buSzPct val="25000"/>
              <a:buNone/>
            </a:pPr>
            <a:endParaRPr dirty="0">
              <a:solidFill>
                <a:schemeClr val="tx1"/>
              </a:solidFill>
            </a:endParaRPr>
          </a:p>
          <a:p>
            <a:pPr indent="-171450">
              <a:buClr>
                <a:schemeClr val="lt1"/>
              </a:buClr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>
            <a:off x="1249680" y="132398"/>
            <a:ext cx="7833360" cy="1032768"/>
          </a:xfrm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ctr" anchorCtr="0">
            <a:noAutofit/>
          </a:bodyPr>
          <a:lstStyle/>
          <a:p>
            <a:pPr>
              <a:buClr>
                <a:srgbClr val="FFC000"/>
              </a:buClr>
              <a:buSzPct val="25000"/>
            </a:pPr>
            <a:r>
              <a:rPr lang="en-US" b="1" dirty="0"/>
              <a:t>Mindfulness-Based Interventions: </a:t>
            </a:r>
            <a:br>
              <a:rPr lang="en-US" b="1" dirty="0"/>
            </a:br>
            <a:r>
              <a:rPr lang="en-US" b="1" dirty="0"/>
              <a:t>Stress Management </a:t>
            </a:r>
          </a:p>
        </p:txBody>
      </p:sp>
    </p:spTree>
    <p:extLst>
      <p:ext uri="{BB962C8B-B14F-4D97-AF65-F5344CB8AC3E}">
        <p14:creationId xmlns:p14="http://schemas.microsoft.com/office/powerpoint/2010/main" val="1241804388"/>
      </p:ext>
    </p:extLst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Shape 2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316" y="1859695"/>
            <a:ext cx="3429000" cy="3429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1" name="Shape 291"/>
          <p:cNvGrpSpPr/>
          <p:nvPr/>
        </p:nvGrpSpPr>
        <p:grpSpPr>
          <a:xfrm>
            <a:off x="4160764" y="1544702"/>
            <a:ext cx="4136249" cy="4058984"/>
            <a:chOff x="911600" y="3343"/>
            <a:chExt cx="5514999" cy="5411978"/>
          </a:xfrm>
        </p:grpSpPr>
        <p:sp>
          <p:nvSpPr>
            <p:cNvPr id="292" name="Shape 292"/>
            <p:cNvSpPr/>
            <p:nvPr/>
          </p:nvSpPr>
          <p:spPr>
            <a:xfrm>
              <a:off x="2887983" y="2032561"/>
              <a:ext cx="1562232" cy="1562232"/>
            </a:xfrm>
            <a:prstGeom prst="ellipse">
              <a:avLst/>
            </a:prstGeom>
            <a:solidFill>
              <a:srgbClr val="C00000"/>
            </a:solidFill>
            <a:ln w="127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93" name="Shape 293"/>
            <p:cNvSpPr txBox="1"/>
            <p:nvPr/>
          </p:nvSpPr>
          <p:spPr>
            <a:xfrm>
              <a:off x="3116766" y="2261346"/>
              <a:ext cx="1104665" cy="1104665"/>
            </a:xfrm>
            <a:prstGeom prst="rect">
              <a:avLst/>
            </a:prstGeom>
            <a:noFill/>
            <a:ln>
              <a:noFill/>
            </a:ln>
          </p:spPr>
          <p:txBody>
            <a:bodyPr lIns="15225" tIns="15225" rIns="15225" bIns="15225" anchor="ctr" anchorCtr="0">
              <a:noAutofit/>
            </a:bodyPr>
            <a:lstStyle/>
            <a:p>
              <a:pPr algn="ctr">
                <a:lnSpc>
                  <a:spcPct val="90000"/>
                </a:lnSpc>
                <a:buSzPct val="25000"/>
              </a:pPr>
              <a:r>
                <a:rPr lang="en-US" sz="12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STRESS HORMONES</a:t>
              </a:r>
            </a:p>
          </p:txBody>
        </p:sp>
        <p:sp>
          <p:nvSpPr>
            <p:cNvPr id="294" name="Shape 294"/>
            <p:cNvSpPr/>
            <p:nvPr/>
          </p:nvSpPr>
          <p:spPr>
            <a:xfrm rot="-5400000">
              <a:off x="3503949" y="1464726"/>
              <a:ext cx="330298" cy="531159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FB7D2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95" name="Shape 295"/>
            <p:cNvSpPr txBox="1"/>
            <p:nvPr/>
          </p:nvSpPr>
          <p:spPr>
            <a:xfrm rot="-5400000">
              <a:off x="3553494" y="1620503"/>
              <a:ext cx="231209" cy="31869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97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2966093" y="3343"/>
              <a:ext cx="1406010" cy="1406010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97" name="Shape 297"/>
            <p:cNvSpPr txBox="1"/>
            <p:nvPr/>
          </p:nvSpPr>
          <p:spPr>
            <a:xfrm>
              <a:off x="3171999" y="209248"/>
              <a:ext cx="994200" cy="994200"/>
            </a:xfrm>
            <a:prstGeom prst="rect">
              <a:avLst/>
            </a:prstGeom>
            <a:noFill/>
            <a:ln>
              <a:noFill/>
            </a:ln>
          </p:spPr>
          <p:txBody>
            <a:bodyPr lIns="15225" tIns="15225" rIns="15225" bIns="15225" anchor="ctr" anchorCtr="0">
              <a:noAutofit/>
            </a:bodyPr>
            <a:lstStyle/>
            <a:p>
              <a:pPr algn="ctr">
                <a:lnSpc>
                  <a:spcPct val="90000"/>
                </a:lnSpc>
                <a:buSzPct val="25000"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↑ BP in arteries</a:t>
              </a:r>
            </a:p>
          </p:txBody>
        </p:sp>
        <p:sp>
          <p:nvSpPr>
            <p:cNvPr id="298" name="Shape 298"/>
            <p:cNvSpPr/>
            <p:nvPr/>
          </p:nvSpPr>
          <p:spPr>
            <a:xfrm rot="-2314286">
              <a:off x="4350963" y="1872626"/>
              <a:ext cx="330299" cy="531159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FB7D2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299" name="Shape 299"/>
            <p:cNvSpPr txBox="1"/>
            <p:nvPr/>
          </p:nvSpPr>
          <p:spPr>
            <a:xfrm rot="-2314286">
              <a:off x="4361772" y="2009749"/>
              <a:ext cx="231208" cy="31869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97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4613671" y="796775"/>
              <a:ext cx="1406010" cy="1406010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01" name="Shape 301"/>
            <p:cNvSpPr txBox="1"/>
            <p:nvPr/>
          </p:nvSpPr>
          <p:spPr>
            <a:xfrm>
              <a:off x="4819576" y="1002679"/>
              <a:ext cx="994200" cy="994200"/>
            </a:xfrm>
            <a:prstGeom prst="rect">
              <a:avLst/>
            </a:prstGeom>
            <a:noFill/>
            <a:ln>
              <a:noFill/>
            </a:ln>
          </p:spPr>
          <p:txBody>
            <a:bodyPr lIns="15225" tIns="15225" rIns="15225" bIns="15225" anchor="ctr" anchorCtr="0">
              <a:noAutofit/>
            </a:bodyPr>
            <a:lstStyle/>
            <a:p>
              <a:pPr algn="ctr">
                <a:lnSpc>
                  <a:spcPct val="90000"/>
                </a:lnSpc>
                <a:buSzPct val="25000"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Heart Rate ↑</a:t>
              </a:r>
            </a:p>
          </p:txBody>
        </p:sp>
        <p:sp>
          <p:nvSpPr>
            <p:cNvPr id="302" name="Shape 302"/>
            <p:cNvSpPr/>
            <p:nvPr/>
          </p:nvSpPr>
          <p:spPr>
            <a:xfrm rot="771429">
              <a:off x="4560159" y="2789172"/>
              <a:ext cx="330298" cy="53115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FB7D2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03" name="Shape 303"/>
            <p:cNvSpPr txBox="1"/>
            <p:nvPr/>
          </p:nvSpPr>
          <p:spPr>
            <a:xfrm rot="771429">
              <a:off x="4561401" y="2884379"/>
              <a:ext cx="231209" cy="31869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97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Shape 304"/>
            <p:cNvSpPr/>
            <p:nvPr/>
          </p:nvSpPr>
          <p:spPr>
            <a:xfrm>
              <a:off x="5020589" y="2579598"/>
              <a:ext cx="1406010" cy="1406010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05" name="Shape 305"/>
            <p:cNvSpPr txBox="1"/>
            <p:nvPr/>
          </p:nvSpPr>
          <p:spPr>
            <a:xfrm>
              <a:off x="5226494" y="2785502"/>
              <a:ext cx="994200" cy="994200"/>
            </a:xfrm>
            <a:prstGeom prst="rect">
              <a:avLst/>
            </a:prstGeom>
            <a:noFill/>
            <a:ln>
              <a:noFill/>
            </a:ln>
          </p:spPr>
          <p:txBody>
            <a:bodyPr lIns="15225" tIns="15225" rIns="15225" bIns="15225" anchor="ctr" anchorCtr="0">
              <a:noAutofit/>
            </a:bodyPr>
            <a:lstStyle/>
            <a:p>
              <a:pPr algn="ctr">
                <a:lnSpc>
                  <a:spcPct val="90000"/>
                </a:lnSpc>
                <a:buSzPct val="25000"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↑ blood sugar</a:t>
              </a:r>
            </a:p>
          </p:txBody>
        </p:sp>
        <p:sp>
          <p:nvSpPr>
            <p:cNvPr id="306" name="Shape 306"/>
            <p:cNvSpPr/>
            <p:nvPr/>
          </p:nvSpPr>
          <p:spPr>
            <a:xfrm rot="3857143">
              <a:off x="3974007" y="3524183"/>
              <a:ext cx="330299" cy="53115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FB7D2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07" name="Shape 307"/>
            <p:cNvSpPr txBox="1"/>
            <p:nvPr/>
          </p:nvSpPr>
          <p:spPr>
            <a:xfrm rot="3857143">
              <a:off x="4002054" y="3585776"/>
              <a:ext cx="231208" cy="31869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97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3880430" y="4009312"/>
              <a:ext cx="1406010" cy="1406010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09" name="Shape 309"/>
            <p:cNvSpPr txBox="1"/>
            <p:nvPr/>
          </p:nvSpPr>
          <p:spPr>
            <a:xfrm>
              <a:off x="4086335" y="4215217"/>
              <a:ext cx="994200" cy="994200"/>
            </a:xfrm>
            <a:prstGeom prst="rect">
              <a:avLst/>
            </a:prstGeom>
            <a:noFill/>
            <a:ln>
              <a:noFill/>
            </a:ln>
          </p:spPr>
          <p:txBody>
            <a:bodyPr lIns="15225" tIns="15225" rIns="15225" bIns="15225" anchor="ctr" anchorCtr="0">
              <a:noAutofit/>
            </a:bodyPr>
            <a:lstStyle/>
            <a:p>
              <a:pPr algn="ctr">
                <a:lnSpc>
                  <a:spcPct val="90000"/>
                </a:lnSpc>
                <a:buSzPct val="25000"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↑ breathing rate</a:t>
              </a:r>
            </a:p>
          </p:txBody>
        </p:sp>
        <p:sp>
          <p:nvSpPr>
            <p:cNvPr id="310" name="Shape 310"/>
            <p:cNvSpPr/>
            <p:nvPr/>
          </p:nvSpPr>
          <p:spPr>
            <a:xfrm rot="6942857">
              <a:off x="3033892" y="3524184"/>
              <a:ext cx="330299" cy="53115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FB7D2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11" name="Shape 311"/>
            <p:cNvSpPr txBox="1"/>
            <p:nvPr/>
          </p:nvSpPr>
          <p:spPr>
            <a:xfrm rot="-3857143">
              <a:off x="3104934" y="3585776"/>
              <a:ext cx="231208" cy="31869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97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2051758" y="4009312"/>
              <a:ext cx="1406010" cy="1406010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13" name="Shape 313"/>
            <p:cNvSpPr txBox="1"/>
            <p:nvPr/>
          </p:nvSpPr>
          <p:spPr>
            <a:xfrm>
              <a:off x="2257663" y="4215217"/>
              <a:ext cx="994200" cy="994200"/>
            </a:xfrm>
            <a:prstGeom prst="rect">
              <a:avLst/>
            </a:prstGeom>
            <a:noFill/>
            <a:ln>
              <a:noFill/>
            </a:ln>
          </p:spPr>
          <p:txBody>
            <a:bodyPr lIns="15225" tIns="15225" rIns="15225" bIns="15225" anchor="ctr" anchorCtr="0">
              <a:noAutofit/>
            </a:bodyPr>
            <a:lstStyle/>
            <a:p>
              <a:pPr algn="ctr">
                <a:lnSpc>
                  <a:spcPct val="90000"/>
                </a:lnSpc>
                <a:buSzPct val="25000"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↑ blood flow to skeletal muscles</a:t>
              </a:r>
            </a:p>
          </p:txBody>
        </p:sp>
        <p:sp>
          <p:nvSpPr>
            <p:cNvPr id="314" name="Shape 314"/>
            <p:cNvSpPr/>
            <p:nvPr/>
          </p:nvSpPr>
          <p:spPr>
            <a:xfrm rot="10028571">
              <a:off x="2447738" y="2789171"/>
              <a:ext cx="330298" cy="53115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FB7D2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15" name="Shape 315"/>
            <p:cNvSpPr txBox="1"/>
            <p:nvPr/>
          </p:nvSpPr>
          <p:spPr>
            <a:xfrm rot="-771429">
              <a:off x="2545587" y="2884379"/>
              <a:ext cx="231209" cy="31869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97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Shape 316"/>
            <p:cNvSpPr/>
            <p:nvPr/>
          </p:nvSpPr>
          <p:spPr>
            <a:xfrm>
              <a:off x="911600" y="2579598"/>
              <a:ext cx="1406010" cy="1406010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17" name="Shape 317"/>
            <p:cNvSpPr txBox="1"/>
            <p:nvPr/>
          </p:nvSpPr>
          <p:spPr>
            <a:xfrm>
              <a:off x="1117504" y="2785502"/>
              <a:ext cx="994200" cy="994200"/>
            </a:xfrm>
            <a:prstGeom prst="rect">
              <a:avLst/>
            </a:prstGeom>
            <a:noFill/>
            <a:ln>
              <a:noFill/>
            </a:ln>
          </p:spPr>
          <p:txBody>
            <a:bodyPr lIns="15225" tIns="15225" rIns="15225" bIns="15225" anchor="ctr" anchorCtr="0">
              <a:noAutofit/>
            </a:bodyPr>
            <a:lstStyle/>
            <a:p>
              <a:pPr algn="ctr">
                <a:lnSpc>
                  <a:spcPct val="90000"/>
                </a:lnSpc>
                <a:buSzPct val="25000"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Pupils dilate</a:t>
              </a:r>
            </a:p>
          </p:txBody>
        </p:sp>
        <p:sp>
          <p:nvSpPr>
            <p:cNvPr id="318" name="Shape 318"/>
            <p:cNvSpPr/>
            <p:nvPr/>
          </p:nvSpPr>
          <p:spPr>
            <a:xfrm rot="-8485714">
              <a:off x="2656934" y="1872626"/>
              <a:ext cx="330299" cy="531159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FB7D2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19" name="Shape 319"/>
            <p:cNvSpPr txBox="1"/>
            <p:nvPr/>
          </p:nvSpPr>
          <p:spPr>
            <a:xfrm rot="2314286">
              <a:off x="2745216" y="2009749"/>
              <a:ext cx="231208" cy="31869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97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1318516" y="796775"/>
              <a:ext cx="1406010" cy="1406010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321" name="Shape 321"/>
            <p:cNvSpPr txBox="1"/>
            <p:nvPr/>
          </p:nvSpPr>
          <p:spPr>
            <a:xfrm>
              <a:off x="1524421" y="1002679"/>
              <a:ext cx="994200" cy="994200"/>
            </a:xfrm>
            <a:prstGeom prst="rect">
              <a:avLst/>
            </a:prstGeom>
            <a:noFill/>
            <a:ln>
              <a:noFill/>
            </a:ln>
          </p:spPr>
          <p:txBody>
            <a:bodyPr lIns="15225" tIns="15225" rIns="15225" bIns="15225" anchor="ctr" anchorCtr="0">
              <a:noAutofit/>
            </a:bodyPr>
            <a:lstStyle/>
            <a:p>
              <a:pPr algn="ctr">
                <a:lnSpc>
                  <a:spcPct val="90000"/>
                </a:lnSpc>
                <a:buSzPct val="25000"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Intestinal muscles relax</a:t>
              </a:r>
            </a:p>
          </p:txBody>
        </p:sp>
      </p:grpSp>
      <p:sp>
        <p:nvSpPr>
          <p:cNvPr id="323" name="Shape 323"/>
          <p:cNvSpPr txBox="1"/>
          <p:nvPr/>
        </p:nvSpPr>
        <p:spPr>
          <a:xfrm>
            <a:off x="56588" y="5809435"/>
            <a:ext cx="9030825" cy="3908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r>
              <a:rPr lang="en-US" sz="1350" u="sng">
                <a:solidFill>
                  <a:schemeClr val="hlink"/>
                </a:solidFill>
                <a:hlinkClick r:id="rId4"/>
              </a:rPr>
              <a:t>https://www.youtube.com/watch?v=pZHLOU9cpk8&amp;list=PLGdQqCObI6hc_loyiGBWvfUh6c9RPxDbJ&amp;index=20</a:t>
            </a:r>
            <a:br>
              <a:rPr lang="en-US" sz="1350" u="sng">
                <a:solidFill>
                  <a:schemeClr val="hlink"/>
                </a:solidFill>
                <a:hlinkClick r:id="rId4"/>
              </a:rPr>
            </a:br>
            <a:r>
              <a:rPr lang="en-US" sz="1350" u="sng">
                <a:solidFill>
                  <a:schemeClr val="hlink"/>
                </a:solidFill>
                <a:hlinkClick r:id="rId4"/>
              </a:rPr>
              <a:t>https://www.youtube.com/watch?v=dd6ktroFf8Q</a:t>
            </a:r>
            <a:br>
              <a:rPr lang="en-US" sz="1350" u="sng">
                <a:solidFill>
                  <a:schemeClr val="hlink"/>
                </a:solidFill>
                <a:hlinkClick r:id="rId4"/>
              </a:rPr>
            </a:br>
            <a:endParaRPr lang="en-US" sz="1350" u="sng">
              <a:solidFill>
                <a:schemeClr val="hlink"/>
              </a:solidFill>
              <a:hlinkClick r:id="rId4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Mindfulness-based stress reduction (MBSR) </a:t>
            </a: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&amp;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mindfulness-based cognitive therapy (MBCT</a:t>
            </a:r>
            <a:r>
              <a:rPr lang="en-US" sz="2400" dirty="0" smtClean="0">
                <a:latin typeface="Calibri"/>
                <a:ea typeface="Calibri"/>
                <a:cs typeface="Calibri"/>
                <a:sym typeface="Calibri"/>
              </a:rPr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5207963"/>
      </p:ext>
    </p:extLst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idx="13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-US" sz="1600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0"/>
              </a:spcBef>
              <a:buNone/>
            </a:pPr>
            <a:endParaRPr lang="en-US"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0"/>
              </a:spcBef>
              <a:buNone/>
            </a:pPr>
            <a:endParaRPr sz="16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Physician-centered care relies on the physician who makes the 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healthcare decisions and it relies on a hierarchical relationship 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between the physician and the patient. </a:t>
            </a:r>
          </a:p>
          <a:p>
            <a:pPr>
              <a:spcBef>
                <a:spcPts val="0"/>
              </a:spcBef>
              <a:buNone/>
            </a:pPr>
            <a:endParaRPr lang="en-US"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0"/>
              </a:spcBef>
              <a:buNone/>
            </a:pPr>
            <a:endParaRPr lang="en-US" sz="1600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0"/>
              </a:spcBef>
              <a:buNone/>
            </a:pPr>
            <a:endParaRPr lang="en-US" sz="1600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0"/>
              </a:spcBef>
              <a:buNone/>
            </a:pPr>
            <a:endParaRPr lang="en-US"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0"/>
              </a:spcBef>
              <a:buNone/>
            </a:pPr>
            <a:endParaRPr lang="en-US" sz="1600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0"/>
              </a:spcBef>
              <a:buNone/>
            </a:pPr>
            <a:endParaRPr lang="en-US"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0"/>
              </a:spcBef>
              <a:buNone/>
            </a:pPr>
            <a:endParaRPr lang="en-US" sz="1600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0"/>
              </a:spcBef>
              <a:buNone/>
            </a:pPr>
            <a:endParaRPr sz="16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Patient-centered care changes this relationship from “what’s the matter” to 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“what matters to you”. This type of care empowers the patient to take a more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active role in their health care. </a:t>
            </a:r>
          </a:p>
          <a:p>
            <a:pPr>
              <a:spcBef>
                <a:spcPts val="0"/>
              </a:spcBef>
              <a:buNone/>
            </a:pPr>
            <a:endParaRPr sz="9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0"/>
              </a:spcBef>
              <a:buNone/>
            </a:pPr>
            <a:endParaRPr sz="9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9" name="Shape 3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r>
              <a:rPr lang="en-US" dirty="0"/>
              <a:t>Supporting Health Promoting Behaviors</a:t>
            </a:r>
          </a:p>
        </p:txBody>
      </p:sp>
      <p:pic>
        <p:nvPicPr>
          <p:cNvPr id="331" name="Shape 3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9565" y="1564198"/>
            <a:ext cx="1321594" cy="1822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Shape 3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3786" y="4176713"/>
            <a:ext cx="1357312" cy="1357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3108162"/>
      </p:ext>
    </p:extLst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idx="13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Motivational interviewing is a technique that elicits from the patient their own motivations for making behavioral changes which can have a beneficial impact on their overall health (Rollnick, Miller, &amp; Butler, 2008). </a:t>
            </a:r>
          </a:p>
          <a:p>
            <a:pPr>
              <a:spcBef>
                <a:spcPts val="0"/>
              </a:spcBef>
              <a:buNone/>
            </a:pPr>
            <a:endParaRPr sz="90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0"/>
              </a:spcBef>
              <a:buNone/>
            </a:pPr>
            <a:endParaRPr sz="90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3350" indent="0">
              <a:spcBef>
                <a:spcPts val="0"/>
              </a:spcBef>
              <a:buNone/>
            </a:pPr>
            <a:r>
              <a:rPr lang="en-US"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Motivational interviewing, grounded in </a:t>
            </a:r>
          </a:p>
          <a:p>
            <a:pPr marL="133350" indent="0">
              <a:spcBef>
                <a:spcPts val="0"/>
              </a:spcBef>
              <a:buNone/>
            </a:pPr>
            <a:r>
              <a:rPr lang="en-US"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patient-centered care, focuses on what the </a:t>
            </a:r>
          </a:p>
          <a:p>
            <a:pPr marL="133350" indent="-52388">
              <a:spcBef>
                <a:spcPts val="0"/>
              </a:spcBef>
              <a:buSzPct val="45833"/>
              <a:buNone/>
            </a:pPr>
            <a:r>
              <a:rPr lang="en-US" sz="180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 thinks, wants, and feels.</a:t>
            </a:r>
          </a:p>
        </p:txBody>
      </p:sp>
      <p:sp>
        <p:nvSpPr>
          <p:cNvPr id="338" name="Shape 338"/>
          <p:cNvSpPr txBox="1">
            <a:spLocks noGrp="1"/>
          </p:cNvSpPr>
          <p:nvPr>
            <p:ph type="title"/>
          </p:nvPr>
        </p:nvSpPr>
        <p:spPr>
          <a:xfrm>
            <a:off x="1249680" y="132398"/>
            <a:ext cx="7833360" cy="1032768"/>
          </a:xfrm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r>
              <a:rPr lang="en-US" dirty="0"/>
              <a:t>Motivational Interviewing</a:t>
            </a:r>
          </a:p>
        </p:txBody>
      </p:sp>
      <p:pic>
        <p:nvPicPr>
          <p:cNvPr id="340" name="Shape 3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7660" y="3125338"/>
            <a:ext cx="3663115" cy="23645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3392138"/>
      </p:ext>
    </p:extLst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idx="13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825" u="sng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https://www.youtube.com/watch?v=dm-rJJPCuTE</a:t>
            </a:r>
          </a:p>
          <a:p>
            <a:pPr>
              <a:spcBef>
                <a:spcPts val="0"/>
              </a:spcBef>
              <a:buNone/>
            </a:pPr>
            <a:endParaRPr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346" name="Shape 3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Motivational Interviewing in Action</a:t>
            </a:r>
          </a:p>
        </p:txBody>
      </p:sp>
      <p:pic>
        <p:nvPicPr>
          <p:cNvPr id="348" name="Shape 3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1457" y="2490900"/>
            <a:ext cx="3656212" cy="2910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Shape 3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5807" y="3090282"/>
            <a:ext cx="2657474" cy="1781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7840891"/>
      </p:ext>
    </p:extLst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idx="13"/>
          </p:nvPr>
        </p:nvSpPr>
        <p:spPr>
          <a:xfrm>
            <a:off x="371855" y="1310185"/>
            <a:ext cx="8564881" cy="484371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Step 1: Why might you change?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Step </a:t>
            </a:r>
            <a:r>
              <a:rPr lang="en-US" dirty="0">
                <a:solidFill>
                  <a:schemeClr val="tx1"/>
                </a:solidFill>
              </a:rPr>
              <a:t>2: How ready are you to change- on a scale </a:t>
            </a:r>
            <a:r>
              <a:rPr lang="en-US" dirty="0" smtClean="0">
                <a:solidFill>
                  <a:schemeClr val="tx1"/>
                </a:solidFill>
              </a:rPr>
              <a:t>	from </a:t>
            </a:r>
            <a:r>
              <a:rPr lang="en-US" dirty="0">
                <a:solidFill>
                  <a:schemeClr val="tx1"/>
                </a:solidFill>
              </a:rPr>
              <a:t>1/10, where 1 means “not ready at all” </a:t>
            </a:r>
            <a:r>
              <a:rPr lang="en-US" dirty="0" smtClean="0">
                <a:solidFill>
                  <a:schemeClr val="tx1"/>
                </a:solidFill>
              </a:rPr>
              <a:t>	and </a:t>
            </a:r>
            <a:r>
              <a:rPr lang="en-US" dirty="0">
                <a:solidFill>
                  <a:schemeClr val="tx1"/>
                </a:solidFill>
              </a:rPr>
              <a:t>10 means “totally ready”?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Step </a:t>
            </a:r>
            <a:r>
              <a:rPr lang="en-US" dirty="0">
                <a:solidFill>
                  <a:schemeClr val="tx1"/>
                </a:solidFill>
              </a:rPr>
              <a:t>3: Why didn’t you pick a lower number? (Or if </a:t>
            </a:r>
            <a:r>
              <a:rPr lang="en-US" dirty="0" smtClean="0">
                <a:solidFill>
                  <a:schemeClr val="tx1"/>
                </a:solidFill>
              </a:rPr>
              <a:t>	they </a:t>
            </a:r>
            <a:r>
              <a:rPr lang="en-US" dirty="0">
                <a:solidFill>
                  <a:schemeClr val="tx1"/>
                </a:solidFill>
              </a:rPr>
              <a:t>picked a 1, either ask the second question </a:t>
            </a:r>
            <a:r>
              <a:rPr lang="en-US" dirty="0" smtClean="0">
                <a:solidFill>
                  <a:schemeClr val="tx1"/>
                </a:solidFill>
              </a:rPr>
              <a:t>	again</a:t>
            </a:r>
            <a:r>
              <a:rPr lang="en-US" dirty="0">
                <a:solidFill>
                  <a:schemeClr val="tx1"/>
                </a:solidFill>
              </a:rPr>
              <a:t>, this time about a smaller step toward </a:t>
            </a:r>
            <a:r>
              <a:rPr lang="en-US" dirty="0" smtClean="0">
                <a:solidFill>
                  <a:schemeClr val="tx1"/>
                </a:solidFill>
              </a:rPr>
              <a:t>	change</a:t>
            </a:r>
            <a:r>
              <a:rPr lang="en-US" dirty="0">
                <a:solidFill>
                  <a:schemeClr val="tx1"/>
                </a:solidFill>
              </a:rPr>
              <a:t>, or ask, what would it take for that 1 to </a:t>
            </a:r>
            <a:r>
              <a:rPr lang="en-US" dirty="0" smtClean="0">
                <a:solidFill>
                  <a:schemeClr val="tx1"/>
                </a:solidFill>
              </a:rPr>
              <a:t>	turn </a:t>
            </a:r>
            <a:r>
              <a:rPr lang="en-US" dirty="0">
                <a:solidFill>
                  <a:schemeClr val="tx1"/>
                </a:solidFill>
              </a:rPr>
              <a:t>into a 2?)</a:t>
            </a:r>
          </a:p>
          <a:p>
            <a:pPr marL="0" indent="0">
              <a:spcBef>
                <a:spcPts val="0"/>
              </a:spcBef>
              <a:buNone/>
            </a:pPr>
            <a:endParaRPr b="1" dirty="0">
              <a:solidFill>
                <a:schemeClr val="tx1"/>
              </a:solidFill>
            </a:endParaRPr>
          </a:p>
        </p:txBody>
      </p:sp>
      <p:sp>
        <p:nvSpPr>
          <p:cNvPr id="355" name="Shape 3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Six Steps of Instance Influence</a:t>
            </a:r>
          </a:p>
        </p:txBody>
      </p:sp>
    </p:spTree>
    <p:extLst>
      <p:ext uri="{BB962C8B-B14F-4D97-AF65-F5344CB8AC3E}">
        <p14:creationId xmlns:p14="http://schemas.microsoft.com/office/powerpoint/2010/main" val="3520028631"/>
      </p:ext>
    </p:extLst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idx="13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Step </a:t>
            </a:r>
            <a:r>
              <a:rPr lang="en-US" dirty="0">
                <a:solidFill>
                  <a:schemeClr val="tx1"/>
                </a:solidFill>
              </a:rPr>
              <a:t>4: Imagine you’ve changed. What would the positive outcomes be?</a:t>
            </a:r>
          </a:p>
          <a:p>
            <a:pPr>
              <a:spcBef>
                <a:spcPts val="0"/>
              </a:spcBef>
              <a:buNone/>
            </a:pPr>
            <a:endParaRPr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Step </a:t>
            </a:r>
            <a:r>
              <a:rPr lang="en-US" dirty="0">
                <a:solidFill>
                  <a:schemeClr val="tx1"/>
                </a:solidFill>
              </a:rPr>
              <a:t>5: Why are those outcomes important to you?</a:t>
            </a:r>
          </a:p>
          <a:p>
            <a:pPr>
              <a:spcBef>
                <a:spcPts val="0"/>
              </a:spcBef>
              <a:buNone/>
            </a:pPr>
            <a:endParaRPr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Step </a:t>
            </a:r>
            <a:r>
              <a:rPr lang="en-US" dirty="0">
                <a:solidFill>
                  <a:schemeClr val="tx1"/>
                </a:solidFill>
              </a:rPr>
              <a:t>6: What’s the next step, if any?</a:t>
            </a:r>
          </a:p>
        </p:txBody>
      </p:sp>
      <p:sp>
        <p:nvSpPr>
          <p:cNvPr id="362" name="Shape 3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r>
              <a:rPr lang="en-US" dirty="0"/>
              <a:t>Six Steps of Instant Influence	</a:t>
            </a:r>
          </a:p>
        </p:txBody>
      </p:sp>
    </p:spTree>
    <p:extLst>
      <p:ext uri="{BB962C8B-B14F-4D97-AF65-F5344CB8AC3E}">
        <p14:creationId xmlns:p14="http://schemas.microsoft.com/office/powerpoint/2010/main" val="1715566811"/>
      </p:ext>
    </p:extLst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idx="13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Positive evidence in addiction</a:t>
            </a:r>
          </a:p>
          <a:p>
            <a:pPr>
              <a:spcBef>
                <a:spcPts val="0"/>
              </a:spcBef>
              <a:buNone/>
            </a:pPr>
            <a:endParaRPr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Results mixed in chronic health conditions</a:t>
            </a:r>
          </a:p>
          <a:p>
            <a:pPr>
              <a:spcBef>
                <a:spcPts val="0"/>
              </a:spcBef>
              <a:buNone/>
            </a:pPr>
            <a:endParaRPr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New studies in using MI after stroke</a:t>
            </a:r>
          </a:p>
          <a:p>
            <a:pPr marL="133350" indent="0">
              <a:spcBef>
                <a:spcPts val="0"/>
              </a:spcBef>
              <a:buNone/>
            </a:pPr>
            <a:endParaRPr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Need more RCT’s</a:t>
            </a:r>
          </a:p>
        </p:txBody>
      </p:sp>
      <p:sp>
        <p:nvSpPr>
          <p:cNvPr id="369" name="Shape 369"/>
          <p:cNvSpPr txBox="1">
            <a:spLocks noGrp="1"/>
          </p:cNvSpPr>
          <p:nvPr>
            <p:ph type="title"/>
          </p:nvPr>
        </p:nvSpPr>
        <p:spPr>
          <a:xfrm>
            <a:off x="1249680" y="146046"/>
            <a:ext cx="7833360" cy="1032768"/>
          </a:xfrm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r>
              <a:rPr lang="en-US" dirty="0"/>
              <a:t>Literature Review</a:t>
            </a:r>
          </a:p>
        </p:txBody>
      </p:sp>
      <p:pic>
        <p:nvPicPr>
          <p:cNvPr id="371" name="Shape 3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4030" y="4053632"/>
            <a:ext cx="1935956" cy="2100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754472"/>
      </p:ext>
    </p:extLst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143000" y="1122361"/>
            <a:ext cx="6858000" cy="3067501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Questions?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66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idx="13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t" anchorCtr="0">
            <a:noAutofit/>
          </a:bodyPr>
          <a:lstStyle/>
          <a:p>
            <a:pPr marL="128588" indent="-128588">
              <a:spcBef>
                <a:spcPts val="0"/>
              </a:spcBef>
              <a:buClrTx/>
            </a:pPr>
            <a:r>
              <a:rPr lang="en-US" sz="1200" dirty="0">
                <a:solidFill>
                  <a:schemeClr val="tx1"/>
                </a:solidFill>
              </a:rPr>
              <a:t>American Diabetes Association. (2016). Standards of medical care in diabetes- 2016</a:t>
            </a:r>
            <a:r>
              <a:rPr lang="en-US" sz="1200" i="1" dirty="0">
                <a:solidFill>
                  <a:schemeClr val="tx1"/>
                </a:solidFill>
              </a:rPr>
              <a:t>. The Journal of Clinical and Applied Research, 39(1</a:t>
            </a:r>
            <a:r>
              <a:rPr lang="en-US" sz="1200" dirty="0">
                <a:solidFill>
                  <a:schemeClr val="tx1"/>
                </a:solidFill>
              </a:rPr>
              <a:t>)</a:t>
            </a:r>
            <a:r>
              <a:rPr lang="en-US" sz="1200" dirty="0">
                <a:solidFill>
                  <a:schemeClr val="tx1"/>
                </a:solidFill>
                <a:hlinkClick r:id="rId3"/>
              </a:rPr>
              <a:t> </a:t>
            </a:r>
            <a:r>
              <a:rPr lang="en-US" sz="1200" u="sng" dirty="0">
                <a:solidFill>
                  <a:schemeClr val="tx1"/>
                </a:solidFill>
                <a:hlinkClick r:id="rId3"/>
              </a:rPr>
              <a:t>http://care.diabetesjournals.org/site/misc/2016-Standards-of-Care.pdf</a:t>
            </a:r>
            <a:endParaRPr lang="en-US" sz="1200" u="sng" dirty="0">
              <a:solidFill>
                <a:schemeClr val="tx1"/>
              </a:solidFill>
            </a:endParaRPr>
          </a:p>
          <a:p>
            <a:pPr marL="128588" indent="-128588">
              <a:spcBef>
                <a:spcPts val="0"/>
              </a:spcBef>
              <a:buClrTx/>
            </a:pPr>
            <a:r>
              <a:rPr lang="en-US" sz="1200" dirty="0">
                <a:solidFill>
                  <a:schemeClr val="tx1"/>
                </a:solidFill>
              </a:rPr>
              <a:t>CDC. (2016). Adult immunization schedule. Retrieved from</a:t>
            </a:r>
            <a:r>
              <a:rPr lang="en-US" sz="1200" dirty="0">
                <a:solidFill>
                  <a:schemeClr val="tx1"/>
                </a:solidFill>
                <a:hlinkClick r:id="rId4"/>
              </a:rPr>
              <a:t> </a:t>
            </a:r>
            <a:r>
              <a:rPr lang="en-US" sz="1200" u="sng" dirty="0">
                <a:solidFill>
                  <a:schemeClr val="tx1"/>
                </a:solidFill>
                <a:hlinkClick r:id="rId4"/>
              </a:rPr>
              <a:t>http://www.cdc.gov/vaccines/schedules/hcp/adult.html</a:t>
            </a:r>
            <a:endParaRPr lang="en-US" sz="1200" u="sng" dirty="0">
              <a:solidFill>
                <a:schemeClr val="tx1"/>
              </a:solidFill>
            </a:endParaRPr>
          </a:p>
          <a:p>
            <a:pPr marL="128588" indent="-128588">
              <a:spcBef>
                <a:spcPts val="0"/>
              </a:spcBef>
              <a:buClrTx/>
            </a:pPr>
            <a:r>
              <a:rPr lang="en-US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The Centers for Disease Control and Prevention (2016). Smoking and heart disease and stroke. Retrieved from: http://www.cdc.gov/tobacco/campaign/tips/diseases/heart-disease-stroke.html</a:t>
            </a:r>
          </a:p>
          <a:p>
            <a:pPr marL="152400" indent="-152400">
              <a:buClrTx/>
            </a:pPr>
            <a:r>
              <a:rPr lang="en-US" sz="1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Healthteam</a:t>
            </a:r>
            <a:r>
              <a:rPr lang="en-US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Works Videos. (2009, 10,9). </a:t>
            </a:r>
            <a:r>
              <a:rPr lang="en-US" sz="1200" i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Motivational Interviewing: Evoking Commitment to change.</a:t>
            </a:r>
            <a:r>
              <a:rPr lang="en-US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[Video file]. Retrieved from </a:t>
            </a:r>
            <a:r>
              <a:rPr lang="en-US" sz="1200" u="sng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https://www.youtube.com/watch?v=dm-rJJPCuTE</a:t>
            </a:r>
          </a:p>
          <a:p>
            <a:pPr marL="152400" indent="-152400">
              <a:buClrTx/>
            </a:pPr>
            <a:r>
              <a:rPr lang="en-US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Lawrence, M., Booth, J., Mercer, S., &amp; Crawford, E. (2013). A systematic review of the benefits of mindfulness-based interventions following transient ischemic attack and stroke. International Journal of Stroke, 8(6), 465-474. doi:10.1111/ijs.12135 </a:t>
            </a:r>
          </a:p>
          <a:p>
            <a:pPr marL="152400" indent="-152400">
              <a:buClrTx/>
            </a:pPr>
            <a:r>
              <a:rPr lang="en-US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Mayo Clinic .(2016). Secondary stroke prevention: Toward a new model of care. Clinical Updates. Retrieved from </a:t>
            </a:r>
            <a:r>
              <a:rPr lang="en-US" sz="1200" u="sng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http://www.mayoclinic.org/medical-professionals/clinical-updates/neurosciences/secondary-stroke-prevention-toward-new-model-care</a:t>
            </a:r>
            <a:endParaRPr lang="en-US" sz="1200" u="sng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2400" indent="-152400">
              <a:buClrTx/>
            </a:pPr>
            <a:r>
              <a:rPr lang="en-US" sz="1200" dirty="0">
                <a:solidFill>
                  <a:schemeClr val="tx1"/>
                </a:solidFill>
              </a:rPr>
              <a:t>National Sleep Foundation. (2015).  National sleep foundation recommendations new sleep durations. </a:t>
            </a:r>
            <a:r>
              <a:rPr lang="en-US" sz="1200" i="1" dirty="0">
                <a:solidFill>
                  <a:schemeClr val="tx1"/>
                </a:solidFill>
              </a:rPr>
              <a:t>Sleep Health: The Journal of the National Sleep Foundation.</a:t>
            </a:r>
          </a:p>
          <a:p>
            <a:pPr marL="152400" indent="-152400">
              <a:buClrTx/>
            </a:pPr>
            <a:r>
              <a:rPr lang="en-US" sz="1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Niewada</a:t>
            </a:r>
            <a:r>
              <a:rPr lang="en-US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M., &amp; </a:t>
            </a:r>
            <a:r>
              <a:rPr lang="en-US" sz="1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Czlonkowska</a:t>
            </a:r>
            <a:r>
              <a:rPr lang="en-US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A. (2014). Prevention of ischemic stroke in clinical practice: A role of internists and general practitioners. </a:t>
            </a:r>
            <a:r>
              <a:rPr lang="en-US" sz="1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Polskie</a:t>
            </a:r>
            <a:r>
              <a:rPr lang="en-US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Archiwum</a:t>
            </a:r>
            <a:r>
              <a:rPr lang="en-US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Medycyny</a:t>
            </a:r>
            <a:r>
              <a:rPr lang="en-US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Wewnetrznej</a:t>
            </a:r>
            <a:r>
              <a:rPr lang="en-US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124(10), 540-548. </a:t>
            </a:r>
          </a:p>
          <a:p>
            <a:pPr marL="152400" indent="-152400">
              <a:buClrTx/>
            </a:pPr>
            <a:r>
              <a:rPr lang="en-US" sz="1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Pantalon</a:t>
            </a:r>
            <a:r>
              <a:rPr lang="en-US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M. (2011). </a:t>
            </a:r>
            <a:r>
              <a:rPr lang="en-US" sz="1200" i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Instant influence: How to get anyone to do anything fast.</a:t>
            </a:r>
            <a:r>
              <a:rPr lang="en-US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New York, NY: Little, Brown, and  Company, </a:t>
            </a:r>
            <a:r>
              <a:rPr lang="en-US" sz="1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Hatchette</a:t>
            </a:r>
            <a:r>
              <a:rPr lang="en-US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Book Group.</a:t>
            </a:r>
          </a:p>
          <a:p>
            <a:pPr marL="152400" indent="-152400">
              <a:buClrTx/>
            </a:pPr>
            <a:r>
              <a:rPr lang="en-US" sz="120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Rollnick</a:t>
            </a:r>
            <a:r>
              <a:rPr lang="en-US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S., Miller, W.R., &amp; Butler, C.C. (2008). </a:t>
            </a:r>
            <a:r>
              <a:rPr lang="en-US" sz="1200" i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Motivational interviewing in health care. </a:t>
            </a:r>
            <a:r>
              <a:rPr lang="en-US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New York, NY: The Guilford Press.</a:t>
            </a:r>
          </a:p>
          <a:p>
            <a:pPr marL="152400" indent="-152400">
              <a:buClrTx/>
            </a:pPr>
            <a:r>
              <a:rPr lang="en-US" sz="1200" dirty="0">
                <a:solidFill>
                  <a:schemeClr val="tx1"/>
                </a:solidFill>
              </a:rPr>
              <a:t>Stone, N.J. et al. (2013).  ACC/AHA guideline on the treatment of blood cholesterol to reduce atherosclerotic cardiovascular risk in adults:  a report of the </a:t>
            </a:r>
            <a:r>
              <a:rPr lang="en-US" sz="1200" dirty="0" err="1">
                <a:solidFill>
                  <a:schemeClr val="tx1"/>
                </a:solidFill>
              </a:rPr>
              <a:t>american</a:t>
            </a:r>
            <a:r>
              <a:rPr lang="en-US" sz="1200" dirty="0">
                <a:solidFill>
                  <a:schemeClr val="tx1"/>
                </a:solidFill>
              </a:rPr>
              <a:t> college of cardiology/</a:t>
            </a:r>
            <a:r>
              <a:rPr lang="en-US" sz="1200" dirty="0" err="1">
                <a:solidFill>
                  <a:schemeClr val="tx1"/>
                </a:solidFill>
              </a:rPr>
              <a:t>american</a:t>
            </a:r>
            <a:r>
              <a:rPr lang="en-US" sz="1200" dirty="0">
                <a:solidFill>
                  <a:schemeClr val="tx1"/>
                </a:solidFill>
              </a:rPr>
              <a:t> heart association task force on practice guidelines. </a:t>
            </a:r>
            <a:r>
              <a:rPr lang="en-US" sz="1200" i="1" dirty="0">
                <a:solidFill>
                  <a:schemeClr val="tx1"/>
                </a:solidFill>
              </a:rPr>
              <a:t>Circulation. 01</a:t>
            </a:r>
            <a:r>
              <a:rPr lang="en-US" sz="1200" dirty="0">
                <a:solidFill>
                  <a:schemeClr val="tx1"/>
                </a:solidFill>
              </a:rPr>
              <a:t>, doi:10.1161/01.cir.0000437738.63853.7a</a:t>
            </a:r>
          </a:p>
        </p:txBody>
      </p:sp>
      <p:sp>
        <p:nvSpPr>
          <p:cNvPr id="376" name="Shape 37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ctr" anchorCtr="0">
            <a:noAutofit/>
          </a:bodyPr>
          <a:lstStyle/>
          <a:p>
            <a:pPr>
              <a:buClr>
                <a:srgbClr val="FFC000"/>
              </a:buClr>
              <a:buSzPct val="25000"/>
            </a:pPr>
            <a:r>
              <a:rPr lang="en-US" dirty="0">
                <a:solidFill>
                  <a:schemeClr val="tx2"/>
                </a:solidFill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776429646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458" y="353978"/>
            <a:ext cx="7737749" cy="585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4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793" y="395785"/>
            <a:ext cx="7683580" cy="577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15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252" y="409433"/>
            <a:ext cx="7660735" cy="574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7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505" y="464024"/>
            <a:ext cx="7733520" cy="580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3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342900" indent="-342900"/>
            <a:r>
              <a:rPr lang="en-US" sz="2400" dirty="0" smtClean="0"/>
              <a:t>Thrombosis</a:t>
            </a:r>
            <a:endParaRPr lang="en-US" sz="2400" dirty="0"/>
          </a:p>
          <a:p>
            <a:pPr lvl="2"/>
            <a:r>
              <a:rPr lang="en-US" sz="2400" dirty="0" smtClean="0"/>
              <a:t> Large </a:t>
            </a:r>
            <a:r>
              <a:rPr lang="en-US" sz="2400" dirty="0"/>
              <a:t>Vessel Disease including common carotids and intracranial arterial system</a:t>
            </a:r>
          </a:p>
          <a:p>
            <a:pPr lvl="2"/>
            <a:r>
              <a:rPr lang="en-US" sz="2400" dirty="0" smtClean="0"/>
              <a:t> Small </a:t>
            </a:r>
            <a:r>
              <a:rPr lang="en-US" sz="2400" dirty="0"/>
              <a:t>Vessel  Disease- intracerebral arterial system. </a:t>
            </a:r>
            <a:r>
              <a:rPr lang="en-US" sz="2400" dirty="0"/>
              <a:t>Distal vertebral and basilar arteries</a:t>
            </a:r>
          </a:p>
          <a:p>
            <a:pPr lvl="2"/>
            <a:r>
              <a:rPr lang="en-US" sz="2400" dirty="0" smtClean="0"/>
              <a:t> Atherosclerosis </a:t>
            </a:r>
            <a:r>
              <a:rPr lang="en-US" sz="2400" dirty="0"/>
              <a:t>most common cause</a:t>
            </a:r>
          </a:p>
          <a:p>
            <a:r>
              <a:rPr lang="en-US" sz="2700" dirty="0" smtClean="0"/>
              <a:t> Embolism</a:t>
            </a:r>
            <a:endParaRPr lang="en-US" sz="2700" dirty="0"/>
          </a:p>
          <a:p>
            <a:pPr lvl="2"/>
            <a:r>
              <a:rPr lang="en-US" sz="2400" dirty="0" smtClean="0"/>
              <a:t> Common </a:t>
            </a:r>
            <a:r>
              <a:rPr lang="en-US" sz="2400" dirty="0"/>
              <a:t>risk factors </a:t>
            </a:r>
            <a:r>
              <a:rPr lang="en-US" sz="2400" dirty="0" err="1"/>
              <a:t>Afib</a:t>
            </a:r>
            <a:r>
              <a:rPr lang="en-US" sz="2400" dirty="0"/>
              <a:t>, valve replacement, recent MI</a:t>
            </a:r>
          </a:p>
          <a:p>
            <a:r>
              <a:rPr lang="en-US" sz="2700" dirty="0" smtClean="0"/>
              <a:t> </a:t>
            </a:r>
            <a:r>
              <a:rPr lang="en-US" sz="2700" dirty="0" err="1" smtClean="0"/>
              <a:t>Hypoperfusion</a:t>
            </a:r>
            <a:endParaRPr lang="en-US" sz="27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Ischemic Stroke- 80% of all </a:t>
            </a:r>
            <a:r>
              <a:rPr lang="en-US" sz="3600" dirty="0" smtClean="0"/>
              <a:t>strokes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2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700" dirty="0" smtClean="0"/>
              <a:t>32</a:t>
            </a:r>
            <a:r>
              <a:rPr lang="en-US" sz="2700" dirty="0"/>
              <a:t>% incidence globally</a:t>
            </a:r>
          </a:p>
          <a:p>
            <a:r>
              <a:rPr lang="en-US" sz="2700" dirty="0" smtClean="0"/>
              <a:t> Intracranial </a:t>
            </a:r>
            <a:r>
              <a:rPr lang="en-US" sz="2700" dirty="0"/>
              <a:t>hemorrhage</a:t>
            </a:r>
          </a:p>
          <a:p>
            <a:pPr lvl="1"/>
            <a:r>
              <a:rPr lang="en-US" sz="2700" dirty="0" smtClean="0"/>
              <a:t> HTN</a:t>
            </a:r>
            <a:r>
              <a:rPr lang="en-US" sz="2700" dirty="0"/>
              <a:t>, trauma, drug abuse</a:t>
            </a:r>
          </a:p>
          <a:p>
            <a:pPr lvl="1"/>
            <a:endParaRPr lang="en-US" sz="2700" dirty="0"/>
          </a:p>
          <a:p>
            <a:r>
              <a:rPr lang="en-US" sz="2700" dirty="0" smtClean="0"/>
              <a:t> Subarachnoid </a:t>
            </a:r>
            <a:r>
              <a:rPr lang="en-US" sz="2700" dirty="0"/>
              <a:t>hemorrhage</a:t>
            </a:r>
          </a:p>
          <a:p>
            <a:pPr lvl="1"/>
            <a:r>
              <a:rPr lang="en-US" sz="2700" dirty="0" smtClean="0"/>
              <a:t> Ruptured </a:t>
            </a:r>
            <a:r>
              <a:rPr lang="en-US" sz="2700" dirty="0"/>
              <a:t>aneurysm, vascular malformatio</a:t>
            </a:r>
            <a:r>
              <a:rPr lang="en-US" dirty="0" smtClean="0"/>
              <a:t>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Hemorrhagic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78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</TotalTime>
  <Words>1846</Words>
  <Application>Microsoft Office PowerPoint</Application>
  <PresentationFormat>On-screen Show (4:3)</PresentationFormat>
  <Paragraphs>272</Paragraphs>
  <Slides>39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Calibri</vt:lpstr>
      <vt:lpstr>Courier New</vt:lpstr>
      <vt:lpstr>Helvetica Neue</vt:lpstr>
      <vt:lpstr>Noto Sans Symbols</vt:lpstr>
      <vt:lpstr>Segoe UI Semibold</vt:lpstr>
      <vt:lpstr>Times New Roman</vt:lpstr>
      <vt:lpstr>Wingdings</vt:lpstr>
      <vt:lpstr>Office Theme</vt:lpstr>
      <vt:lpstr>Prevention of Recurrent Stroke:  An Evidence-Based Approach</vt:lpstr>
      <vt:lpstr>Objectives</vt:lpstr>
      <vt:lpstr>Stroke </vt:lpstr>
      <vt:lpstr>PowerPoint Presentation</vt:lpstr>
      <vt:lpstr>PowerPoint Presentation</vt:lpstr>
      <vt:lpstr>PowerPoint Presentation</vt:lpstr>
      <vt:lpstr>PowerPoint Presentation</vt:lpstr>
      <vt:lpstr>Ischemic Stroke- 80% of all strokes</vt:lpstr>
      <vt:lpstr>Hemorrhagic</vt:lpstr>
      <vt:lpstr>Non Modifiable Risk Factors</vt:lpstr>
      <vt:lpstr>Modifiable Risk Factors</vt:lpstr>
      <vt:lpstr>Case Study</vt:lpstr>
      <vt:lpstr>MR. H</vt:lpstr>
      <vt:lpstr>Mr. H’s Hospital Course </vt:lpstr>
      <vt:lpstr>Current Guidelines</vt:lpstr>
      <vt:lpstr>Primary Prevention</vt:lpstr>
      <vt:lpstr>Secondary Prevention</vt:lpstr>
      <vt:lpstr>Tertiary Prevention</vt:lpstr>
      <vt:lpstr>Know the Numbers</vt:lpstr>
      <vt:lpstr>Know the Medications</vt:lpstr>
      <vt:lpstr>Know the Recommendations</vt:lpstr>
      <vt:lpstr>Secondary Stroke Prevention:  Modifiable Factors</vt:lpstr>
      <vt:lpstr>Stroke…….</vt:lpstr>
      <vt:lpstr>Life Style Modification</vt:lpstr>
      <vt:lpstr>Life Style Modification</vt:lpstr>
      <vt:lpstr>Modifiable Risk Factors</vt:lpstr>
      <vt:lpstr>Life Style Modification: DIET</vt:lpstr>
      <vt:lpstr>Life Style Modification: PHYSICAL ACTIVITY</vt:lpstr>
      <vt:lpstr>Life Style Modification: Smoking Cessation</vt:lpstr>
      <vt:lpstr>Mindfulness-Based Interventions:  Stress Management </vt:lpstr>
      <vt:lpstr>Mindfulness-based stress reduction (MBSR) &amp; mindfulness-based cognitive therapy (MBCT)</vt:lpstr>
      <vt:lpstr>Supporting Health Promoting Behaviors</vt:lpstr>
      <vt:lpstr>Motivational Interviewing</vt:lpstr>
      <vt:lpstr>Motivational Interviewing in Action</vt:lpstr>
      <vt:lpstr>Six Steps of Instance Influence</vt:lpstr>
      <vt:lpstr>Six Steps of Instant Influence </vt:lpstr>
      <vt:lpstr>Literature Review</vt:lpstr>
      <vt:lpstr>Questions?</vt:lpstr>
      <vt:lpstr>References</vt:lpstr>
    </vt:vector>
  </TitlesOfParts>
  <Company>Campbell-Ewald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Smalley</dc:creator>
  <cp:lastModifiedBy>Ullery, Michelle K</cp:lastModifiedBy>
  <cp:revision>79</cp:revision>
  <cp:lastPrinted>2013-01-22T21:46:17Z</cp:lastPrinted>
  <dcterms:created xsi:type="dcterms:W3CDTF">2012-12-03T17:51:37Z</dcterms:created>
  <dcterms:modified xsi:type="dcterms:W3CDTF">2016-03-14T19:57:04Z</dcterms:modified>
</cp:coreProperties>
</file>