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72"/>
  </p:notesMasterIdLst>
  <p:handoutMasterIdLst>
    <p:handoutMasterId r:id="rId73"/>
  </p:handoutMasterIdLst>
  <p:sldIdLst>
    <p:sldId id="298" r:id="rId2"/>
    <p:sldId id="305" r:id="rId3"/>
    <p:sldId id="417" r:id="rId4"/>
    <p:sldId id="424" r:id="rId5"/>
    <p:sldId id="426" r:id="rId6"/>
    <p:sldId id="425" r:id="rId7"/>
    <p:sldId id="414" r:id="rId8"/>
    <p:sldId id="415" r:id="rId9"/>
    <p:sldId id="416" r:id="rId10"/>
    <p:sldId id="336" r:id="rId11"/>
    <p:sldId id="354" r:id="rId12"/>
    <p:sldId id="324" r:id="rId13"/>
    <p:sldId id="312" r:id="rId14"/>
    <p:sldId id="313" r:id="rId15"/>
    <p:sldId id="316" r:id="rId16"/>
    <p:sldId id="317" r:id="rId17"/>
    <p:sldId id="320" r:id="rId18"/>
    <p:sldId id="326" r:id="rId19"/>
    <p:sldId id="259" r:id="rId20"/>
    <p:sldId id="430" r:id="rId21"/>
    <p:sldId id="437" r:id="rId22"/>
    <p:sldId id="357" r:id="rId23"/>
    <p:sldId id="431" r:id="rId24"/>
    <p:sldId id="360" r:id="rId25"/>
    <p:sldId id="266" r:id="rId26"/>
    <p:sldId id="435" r:id="rId27"/>
    <p:sldId id="337" r:id="rId28"/>
    <p:sldId id="361" r:id="rId29"/>
    <p:sldId id="362" r:id="rId30"/>
    <p:sldId id="365" r:id="rId31"/>
    <p:sldId id="363" r:id="rId32"/>
    <p:sldId id="364" r:id="rId33"/>
    <p:sldId id="438" r:id="rId34"/>
    <p:sldId id="368" r:id="rId35"/>
    <p:sldId id="267" r:id="rId36"/>
    <p:sldId id="436" r:id="rId37"/>
    <p:sldId id="340" r:id="rId38"/>
    <p:sldId id="342" r:id="rId39"/>
    <p:sldId id="369" r:id="rId40"/>
    <p:sldId id="370" r:id="rId41"/>
    <p:sldId id="387" r:id="rId42"/>
    <p:sldId id="389" r:id="rId43"/>
    <p:sldId id="388" r:id="rId44"/>
    <p:sldId id="331" r:id="rId45"/>
    <p:sldId id="428" r:id="rId46"/>
    <p:sldId id="396" r:id="rId47"/>
    <p:sldId id="399" r:id="rId48"/>
    <p:sldId id="418" r:id="rId49"/>
    <p:sldId id="421" r:id="rId50"/>
    <p:sldId id="397" r:id="rId51"/>
    <p:sldId id="400" r:id="rId52"/>
    <p:sldId id="401" r:id="rId53"/>
    <p:sldId id="402" r:id="rId54"/>
    <p:sldId id="403" r:id="rId55"/>
    <p:sldId id="439" r:id="rId56"/>
    <p:sldId id="408" r:id="rId57"/>
    <p:sldId id="404" r:id="rId58"/>
    <p:sldId id="405" r:id="rId59"/>
    <p:sldId id="419" r:id="rId60"/>
    <p:sldId id="420" r:id="rId61"/>
    <p:sldId id="409" r:id="rId62"/>
    <p:sldId id="410" r:id="rId63"/>
    <p:sldId id="406" r:id="rId64"/>
    <p:sldId id="411" r:id="rId65"/>
    <p:sldId id="412" r:id="rId66"/>
    <p:sldId id="413" r:id="rId67"/>
    <p:sldId id="440" r:id="rId68"/>
    <p:sldId id="422" r:id="rId69"/>
    <p:sldId id="423" r:id="rId70"/>
    <p:sldId id="304" r:id="rId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66252" autoAdjust="0"/>
  </p:normalViewPr>
  <p:slideViewPr>
    <p:cSldViewPr>
      <p:cViewPr varScale="1">
        <p:scale>
          <a:sx n="123" d="100"/>
          <a:sy n="123" d="100"/>
        </p:scale>
        <p:origin x="-1284" y="-90"/>
      </p:cViewPr>
      <p:guideLst>
        <p:guide orient="horz" pos="2160"/>
        <p:guide pos="2880"/>
      </p:guideLst>
    </p:cSldViewPr>
  </p:slideViewPr>
  <p:outlineViewPr>
    <p:cViewPr>
      <p:scale>
        <a:sx n="33" d="100"/>
        <a:sy n="33" d="100"/>
      </p:scale>
      <p:origin x="0" y="1927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375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41" y="0"/>
            <a:ext cx="3038475" cy="465138"/>
          </a:xfrm>
          <a:prstGeom prst="rect">
            <a:avLst/>
          </a:prstGeom>
        </p:spPr>
        <p:txBody>
          <a:bodyPr vert="horz" lIns="91427" tIns="45713" rIns="91427" bIns="45713" rtlCol="0"/>
          <a:lstStyle>
            <a:lvl1pPr algn="r">
              <a:defRPr sz="1200"/>
            </a:lvl1pPr>
          </a:lstStyle>
          <a:p>
            <a:fld id="{E99631A1-00AF-4F9C-A0B5-DAB0D9A86F2E}" type="datetimeFigureOut">
              <a:rPr lang="en-US" smtClean="0"/>
              <a:t>3/14/2016</a:t>
            </a:fld>
            <a:endParaRPr lang="en-US" dirty="0"/>
          </a:p>
        </p:txBody>
      </p:sp>
      <p:sp>
        <p:nvSpPr>
          <p:cNvPr id="4" name="Footer Placeholder 3"/>
          <p:cNvSpPr>
            <a:spLocks noGrp="1"/>
          </p:cNvSpPr>
          <p:nvPr>
            <p:ph type="ftr" sz="quarter" idx="2"/>
          </p:nvPr>
        </p:nvSpPr>
        <p:spPr>
          <a:xfrm>
            <a:off x="3"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5"/>
            <a:ext cx="3038475" cy="465138"/>
          </a:xfrm>
          <a:prstGeom prst="rect">
            <a:avLst/>
          </a:prstGeom>
        </p:spPr>
        <p:txBody>
          <a:bodyPr vert="horz" lIns="91427" tIns="45713" rIns="91427" bIns="45713" rtlCol="0" anchor="b"/>
          <a:lstStyle>
            <a:lvl1pPr algn="r">
              <a:defRPr sz="1200"/>
            </a:lvl1pPr>
          </a:lstStyle>
          <a:p>
            <a:fld id="{9C530498-088C-416D-A0F2-9D8910C405AE}" type="slidenum">
              <a:rPr lang="en-US" smtClean="0"/>
              <a:t>‹#›</a:t>
            </a:fld>
            <a:endParaRPr lang="en-US" dirty="0"/>
          </a:p>
        </p:txBody>
      </p:sp>
    </p:spTree>
    <p:extLst>
      <p:ext uri="{BB962C8B-B14F-4D97-AF65-F5344CB8AC3E}">
        <p14:creationId xmlns:p14="http://schemas.microsoft.com/office/powerpoint/2010/main" val="5702747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idx="1"/>
          </p:nvPr>
        </p:nvSpPr>
        <p:spPr>
          <a:xfrm>
            <a:off x="3970341" y="0"/>
            <a:ext cx="3038475" cy="465138"/>
          </a:xfrm>
          <a:prstGeom prst="rect">
            <a:avLst/>
          </a:prstGeom>
        </p:spPr>
        <p:txBody>
          <a:bodyPr vert="horz" lIns="91427" tIns="45713" rIns="91427" bIns="45713" rtlCol="0"/>
          <a:lstStyle>
            <a:lvl1pPr algn="r">
              <a:defRPr sz="1200"/>
            </a:lvl1pPr>
          </a:lstStyle>
          <a:p>
            <a:fld id="{D401ACDD-11A6-4D7B-85A2-2EE4429F7BAE}" type="datetimeFigureOut">
              <a:rPr lang="en-US" smtClean="0"/>
              <a:t>3/14/2016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endParaRPr lang="en-US" dirty="0"/>
          </a:p>
        </p:txBody>
      </p:sp>
      <p:sp>
        <p:nvSpPr>
          <p:cNvPr id="5" name="Notes Placeholder 4"/>
          <p:cNvSpPr>
            <a:spLocks noGrp="1"/>
          </p:cNvSpPr>
          <p:nvPr>
            <p:ph type="body" sz="quarter" idx="3"/>
          </p:nvPr>
        </p:nvSpPr>
        <p:spPr>
          <a:xfrm>
            <a:off x="701676" y="4416427"/>
            <a:ext cx="5607050" cy="4183063"/>
          </a:xfrm>
          <a:prstGeom prst="rect">
            <a:avLst/>
          </a:prstGeom>
        </p:spPr>
        <p:txBody>
          <a:bodyPr vert="horz" lIns="91427" tIns="45713" rIns="91427" bIns="457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1" y="8829675"/>
            <a:ext cx="3038475" cy="465138"/>
          </a:xfrm>
          <a:prstGeom prst="rect">
            <a:avLst/>
          </a:prstGeom>
        </p:spPr>
        <p:txBody>
          <a:bodyPr vert="horz" lIns="91427" tIns="45713" rIns="91427" bIns="45713" rtlCol="0" anchor="b"/>
          <a:lstStyle>
            <a:lvl1pPr algn="r">
              <a:defRPr sz="1200"/>
            </a:lvl1pPr>
          </a:lstStyle>
          <a:p>
            <a:fld id="{0248ABBB-6394-4F15-AD3D-0024333BF270}" type="slidenum">
              <a:rPr lang="en-US" smtClean="0"/>
              <a:t>‹#›</a:t>
            </a:fld>
            <a:endParaRPr lang="en-US" dirty="0"/>
          </a:p>
        </p:txBody>
      </p:sp>
    </p:spTree>
    <p:extLst>
      <p:ext uri="{BB962C8B-B14F-4D97-AF65-F5344CB8AC3E}">
        <p14:creationId xmlns:p14="http://schemas.microsoft.com/office/powerpoint/2010/main" val="39928779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1</a:t>
            </a:fld>
            <a:endParaRPr lang="en-US" dirty="0"/>
          </a:p>
        </p:txBody>
      </p:sp>
    </p:spTree>
    <p:extLst>
      <p:ext uri="{BB962C8B-B14F-4D97-AF65-F5344CB8AC3E}">
        <p14:creationId xmlns:p14="http://schemas.microsoft.com/office/powerpoint/2010/main" val="2070871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Minnesota has one of the lowest incarceration rates – Sentencing Project</a:t>
            </a:r>
            <a:endParaRPr lang="en-US" dirty="0"/>
          </a:p>
        </p:txBody>
      </p:sp>
      <p:sp>
        <p:nvSpPr>
          <p:cNvPr id="4" name="Slide Number Placeholder 3"/>
          <p:cNvSpPr>
            <a:spLocks noGrp="1"/>
          </p:cNvSpPr>
          <p:nvPr>
            <p:ph type="sldNum" sz="quarter" idx="10"/>
          </p:nvPr>
        </p:nvSpPr>
        <p:spPr/>
        <p:txBody>
          <a:bodyPr/>
          <a:lstStyle/>
          <a:p>
            <a:fld id="{473BD47F-7FE7-4552-B2B6-E640C44748D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60315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14</a:t>
            </a:fld>
            <a:endParaRPr lang="en-US" dirty="0"/>
          </a:p>
        </p:txBody>
      </p:sp>
    </p:spTree>
    <p:extLst>
      <p:ext uri="{BB962C8B-B14F-4D97-AF65-F5344CB8AC3E}">
        <p14:creationId xmlns:p14="http://schemas.microsoft.com/office/powerpoint/2010/main" val="2013343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15</a:t>
            </a:fld>
            <a:endParaRPr lang="en-US" dirty="0"/>
          </a:p>
        </p:txBody>
      </p:sp>
    </p:spTree>
    <p:extLst>
      <p:ext uri="{BB962C8B-B14F-4D97-AF65-F5344CB8AC3E}">
        <p14:creationId xmlns:p14="http://schemas.microsoft.com/office/powerpoint/2010/main" val="3339063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BD47F-7FE7-4552-B2B6-E640C44748D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40909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17</a:t>
            </a:fld>
            <a:endParaRPr lang="en-US" dirty="0"/>
          </a:p>
        </p:txBody>
      </p:sp>
    </p:spTree>
    <p:extLst>
      <p:ext uri="{BB962C8B-B14F-4D97-AF65-F5344CB8AC3E}">
        <p14:creationId xmlns:p14="http://schemas.microsoft.com/office/powerpoint/2010/main" val="4118927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18</a:t>
            </a:fld>
            <a:endParaRPr lang="en-US" dirty="0"/>
          </a:p>
        </p:txBody>
      </p:sp>
    </p:spTree>
    <p:extLst>
      <p:ext uri="{BB962C8B-B14F-4D97-AF65-F5344CB8AC3E}">
        <p14:creationId xmlns:p14="http://schemas.microsoft.com/office/powerpoint/2010/main" val="3303567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19</a:t>
            </a:fld>
            <a:endParaRPr lang="en-US" dirty="0"/>
          </a:p>
        </p:txBody>
      </p:sp>
    </p:spTree>
    <p:extLst>
      <p:ext uri="{BB962C8B-B14F-4D97-AF65-F5344CB8AC3E}">
        <p14:creationId xmlns:p14="http://schemas.microsoft.com/office/powerpoint/2010/main" val="601662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22</a:t>
            </a:fld>
            <a:endParaRPr lang="en-US" dirty="0"/>
          </a:p>
        </p:txBody>
      </p:sp>
    </p:spTree>
    <p:extLst>
      <p:ext uri="{BB962C8B-B14F-4D97-AF65-F5344CB8AC3E}">
        <p14:creationId xmlns:p14="http://schemas.microsoft.com/office/powerpoint/2010/main" val="3721700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24</a:t>
            </a:fld>
            <a:endParaRPr lang="en-US" dirty="0"/>
          </a:p>
        </p:txBody>
      </p:sp>
    </p:spTree>
    <p:extLst>
      <p:ext uri="{BB962C8B-B14F-4D97-AF65-F5344CB8AC3E}">
        <p14:creationId xmlns:p14="http://schemas.microsoft.com/office/powerpoint/2010/main" val="2278444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25</a:t>
            </a:fld>
            <a:endParaRPr lang="en-US" dirty="0"/>
          </a:p>
        </p:txBody>
      </p:sp>
    </p:spTree>
    <p:extLst>
      <p:ext uri="{BB962C8B-B14F-4D97-AF65-F5344CB8AC3E}">
        <p14:creationId xmlns:p14="http://schemas.microsoft.com/office/powerpoint/2010/main" val="29358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2</a:t>
            </a:fld>
            <a:endParaRPr lang="en-US" dirty="0"/>
          </a:p>
        </p:txBody>
      </p:sp>
    </p:spTree>
    <p:extLst>
      <p:ext uri="{BB962C8B-B14F-4D97-AF65-F5344CB8AC3E}">
        <p14:creationId xmlns:p14="http://schemas.microsoft.com/office/powerpoint/2010/main" val="3567205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26</a:t>
            </a:fld>
            <a:endParaRPr lang="en-US" dirty="0"/>
          </a:p>
        </p:txBody>
      </p:sp>
    </p:spTree>
    <p:extLst>
      <p:ext uri="{BB962C8B-B14F-4D97-AF65-F5344CB8AC3E}">
        <p14:creationId xmlns:p14="http://schemas.microsoft.com/office/powerpoint/2010/main" val="2278444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27</a:t>
            </a:fld>
            <a:endParaRPr lang="en-US" dirty="0"/>
          </a:p>
        </p:txBody>
      </p:sp>
    </p:spTree>
    <p:extLst>
      <p:ext uri="{BB962C8B-B14F-4D97-AF65-F5344CB8AC3E}">
        <p14:creationId xmlns:p14="http://schemas.microsoft.com/office/powerpoint/2010/main" val="2064309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felony conviction is not on the list what relief is available? </a:t>
            </a:r>
          </a:p>
          <a:p>
            <a:pPr lvl="1"/>
            <a:r>
              <a:rPr lang="en-US" dirty="0" smtClean="0"/>
              <a:t>Court records only expungement (aka “Inherent Authority”)</a:t>
            </a:r>
          </a:p>
          <a:p>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28</a:t>
            </a:fld>
            <a:endParaRPr lang="en-US" dirty="0"/>
          </a:p>
        </p:txBody>
      </p:sp>
    </p:spTree>
    <p:extLst>
      <p:ext uri="{BB962C8B-B14F-4D97-AF65-F5344CB8AC3E}">
        <p14:creationId xmlns:p14="http://schemas.microsoft.com/office/powerpoint/2010/main" val="168925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a:t>
            </a:r>
            <a:r>
              <a:rPr lang="en-US" baseline="0" dirty="0" smtClean="0"/>
              <a:t> the individual is coming to you today</a:t>
            </a:r>
          </a:p>
          <a:p>
            <a:endParaRPr lang="en-US" baseline="0" dirty="0" smtClean="0"/>
          </a:p>
          <a:p>
            <a:r>
              <a:rPr lang="en-US" baseline="0" dirty="0" smtClean="0"/>
              <a:t>Yes</a:t>
            </a:r>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29</a:t>
            </a:fld>
            <a:endParaRPr lang="en-US" dirty="0"/>
          </a:p>
        </p:txBody>
      </p:sp>
    </p:spTree>
    <p:extLst>
      <p:ext uri="{BB962C8B-B14F-4D97-AF65-F5344CB8AC3E}">
        <p14:creationId xmlns:p14="http://schemas.microsoft.com/office/powerpoint/2010/main" val="565280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30</a:t>
            </a:fld>
            <a:endParaRPr lang="en-US" dirty="0"/>
          </a:p>
        </p:txBody>
      </p:sp>
    </p:spTree>
    <p:extLst>
      <p:ext uri="{BB962C8B-B14F-4D97-AF65-F5344CB8AC3E}">
        <p14:creationId xmlns:p14="http://schemas.microsoft.com/office/powerpoint/2010/main" val="1700375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31</a:t>
            </a:fld>
            <a:endParaRPr lang="en-US" dirty="0"/>
          </a:p>
        </p:txBody>
      </p:sp>
    </p:spTree>
    <p:extLst>
      <p:ext uri="{BB962C8B-B14F-4D97-AF65-F5344CB8AC3E}">
        <p14:creationId xmlns:p14="http://schemas.microsoft.com/office/powerpoint/2010/main" val="1595638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32</a:t>
            </a:fld>
            <a:endParaRPr lang="en-US" dirty="0"/>
          </a:p>
        </p:txBody>
      </p:sp>
    </p:spTree>
    <p:extLst>
      <p:ext uri="{BB962C8B-B14F-4D97-AF65-F5344CB8AC3E}">
        <p14:creationId xmlns:p14="http://schemas.microsoft.com/office/powerpoint/2010/main" val="2306555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33</a:t>
            </a:fld>
            <a:endParaRPr lang="en-US" dirty="0"/>
          </a:p>
        </p:txBody>
      </p:sp>
    </p:spTree>
    <p:extLst>
      <p:ext uri="{BB962C8B-B14F-4D97-AF65-F5344CB8AC3E}">
        <p14:creationId xmlns:p14="http://schemas.microsoft.com/office/powerpoint/2010/main" val="2306555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Yes…if no admission of guilty….need more information</a:t>
            </a:r>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34</a:t>
            </a:fld>
            <a:endParaRPr lang="en-US" dirty="0"/>
          </a:p>
        </p:txBody>
      </p:sp>
    </p:spTree>
    <p:extLst>
      <p:ext uri="{BB962C8B-B14F-4D97-AF65-F5344CB8AC3E}">
        <p14:creationId xmlns:p14="http://schemas.microsoft.com/office/powerpoint/2010/main" val="2161867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35</a:t>
            </a:fld>
            <a:endParaRPr lang="en-US" dirty="0"/>
          </a:p>
        </p:txBody>
      </p:sp>
    </p:spTree>
    <p:extLst>
      <p:ext uri="{BB962C8B-B14F-4D97-AF65-F5344CB8AC3E}">
        <p14:creationId xmlns:p14="http://schemas.microsoft.com/office/powerpoint/2010/main" val="389208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3</a:t>
            </a:fld>
            <a:endParaRPr lang="en-US" dirty="0"/>
          </a:p>
        </p:txBody>
      </p:sp>
    </p:spTree>
    <p:extLst>
      <p:ext uri="{BB962C8B-B14F-4D97-AF65-F5344CB8AC3E}">
        <p14:creationId xmlns:p14="http://schemas.microsoft.com/office/powerpoint/2010/main" val="3828710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36</a:t>
            </a:fld>
            <a:endParaRPr lang="en-US" dirty="0"/>
          </a:p>
        </p:txBody>
      </p:sp>
    </p:spTree>
    <p:extLst>
      <p:ext uri="{BB962C8B-B14F-4D97-AF65-F5344CB8AC3E}">
        <p14:creationId xmlns:p14="http://schemas.microsoft.com/office/powerpoint/2010/main" val="3892084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37</a:t>
            </a:fld>
            <a:endParaRPr lang="en-US" dirty="0"/>
          </a:p>
        </p:txBody>
      </p:sp>
    </p:spTree>
    <p:extLst>
      <p:ext uri="{BB962C8B-B14F-4D97-AF65-F5344CB8AC3E}">
        <p14:creationId xmlns:p14="http://schemas.microsoft.com/office/powerpoint/2010/main" val="2665800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38</a:t>
            </a:fld>
            <a:endParaRPr lang="en-US" dirty="0"/>
          </a:p>
        </p:txBody>
      </p:sp>
    </p:spTree>
    <p:extLst>
      <p:ext uri="{BB962C8B-B14F-4D97-AF65-F5344CB8AC3E}">
        <p14:creationId xmlns:p14="http://schemas.microsoft.com/office/powerpoint/2010/main" val="1485159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280" lvl="1">
              <a:spcBef>
                <a:spcPts val="600"/>
              </a:spcBef>
              <a:buSzPct val="70000"/>
              <a:buFont typeface="Wingdings"/>
              <a:buChar char=""/>
            </a:pPr>
            <a:r>
              <a:rPr lang="en-US" sz="3000" dirty="0"/>
              <a:t>Petty is not a crime</a:t>
            </a:r>
          </a:p>
          <a:p>
            <a:pPr marL="274280" lvl="1">
              <a:spcBef>
                <a:spcPts val="600"/>
              </a:spcBef>
              <a:buSzPct val="70000"/>
              <a:buFont typeface="Wingdings"/>
              <a:buChar char=""/>
            </a:pPr>
            <a:r>
              <a:rPr lang="en-US" sz="3000" dirty="0"/>
              <a:t>Driving Records</a:t>
            </a:r>
          </a:p>
          <a:p>
            <a:pPr marL="274280" lvl="1">
              <a:spcBef>
                <a:spcPts val="600"/>
              </a:spcBef>
              <a:buSzPct val="70000"/>
              <a:buFont typeface="Wingdings"/>
              <a:buChar char=""/>
            </a:pPr>
            <a:endParaRPr lang="en-US" sz="3000" dirty="0"/>
          </a:p>
          <a:p>
            <a:pPr marL="274280" lvl="1">
              <a:spcBef>
                <a:spcPts val="600"/>
              </a:spcBef>
              <a:buSzPct val="70000"/>
              <a:buFont typeface="Wingdings"/>
              <a:buChar char=""/>
            </a:pPr>
            <a:r>
              <a:rPr lang="en-US" sz="3000" dirty="0"/>
              <a:t>Just because you are eligible does not </a:t>
            </a:r>
            <a:r>
              <a:rPr lang="en-US" sz="3000" dirty="0" err="1"/>
              <a:t>gurauntee</a:t>
            </a:r>
            <a:r>
              <a:rPr lang="en-US" sz="3000" dirty="0"/>
              <a:t> it will be granted. </a:t>
            </a:r>
          </a:p>
          <a:p>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39</a:t>
            </a:fld>
            <a:endParaRPr lang="en-US" dirty="0"/>
          </a:p>
        </p:txBody>
      </p:sp>
    </p:spTree>
    <p:extLst>
      <p:ext uri="{BB962C8B-B14F-4D97-AF65-F5344CB8AC3E}">
        <p14:creationId xmlns:p14="http://schemas.microsoft.com/office/powerpoint/2010/main" val="4163266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40</a:t>
            </a:fld>
            <a:endParaRPr lang="en-US" dirty="0"/>
          </a:p>
        </p:txBody>
      </p:sp>
    </p:spTree>
    <p:extLst>
      <p:ext uri="{BB962C8B-B14F-4D97-AF65-F5344CB8AC3E}">
        <p14:creationId xmlns:p14="http://schemas.microsoft.com/office/powerpoint/2010/main" val="2854505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41</a:t>
            </a:fld>
            <a:endParaRPr lang="en-US" dirty="0"/>
          </a:p>
        </p:txBody>
      </p:sp>
    </p:spTree>
    <p:extLst>
      <p:ext uri="{BB962C8B-B14F-4D97-AF65-F5344CB8AC3E}">
        <p14:creationId xmlns:p14="http://schemas.microsoft.com/office/powerpoint/2010/main" val="100138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42</a:t>
            </a:fld>
            <a:endParaRPr lang="en-US" dirty="0"/>
          </a:p>
        </p:txBody>
      </p:sp>
    </p:spTree>
    <p:extLst>
      <p:ext uri="{BB962C8B-B14F-4D97-AF65-F5344CB8AC3E}">
        <p14:creationId xmlns:p14="http://schemas.microsoft.com/office/powerpoint/2010/main" val="3282079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43</a:t>
            </a:fld>
            <a:endParaRPr lang="en-US" dirty="0"/>
          </a:p>
        </p:txBody>
      </p:sp>
    </p:spTree>
    <p:extLst>
      <p:ext uri="{BB962C8B-B14F-4D97-AF65-F5344CB8AC3E}">
        <p14:creationId xmlns:p14="http://schemas.microsoft.com/office/powerpoint/2010/main" val="1893223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44</a:t>
            </a:fld>
            <a:endParaRPr lang="en-US" dirty="0"/>
          </a:p>
        </p:txBody>
      </p:sp>
    </p:spTree>
    <p:extLst>
      <p:ext uri="{BB962C8B-B14F-4D97-AF65-F5344CB8AC3E}">
        <p14:creationId xmlns:p14="http://schemas.microsoft.com/office/powerpoint/2010/main" val="13852124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12150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4</a:t>
            </a:fld>
            <a:endParaRPr lang="en-US" dirty="0"/>
          </a:p>
        </p:txBody>
      </p:sp>
    </p:spTree>
    <p:extLst>
      <p:ext uri="{BB962C8B-B14F-4D97-AF65-F5344CB8AC3E}">
        <p14:creationId xmlns:p14="http://schemas.microsoft.com/office/powerpoint/2010/main" val="3828710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55</a:t>
            </a:fld>
            <a:endParaRPr lang="en-US" dirty="0"/>
          </a:p>
        </p:txBody>
      </p:sp>
    </p:spTree>
    <p:extLst>
      <p:ext uri="{BB962C8B-B14F-4D97-AF65-F5344CB8AC3E}">
        <p14:creationId xmlns:p14="http://schemas.microsoft.com/office/powerpoint/2010/main" val="28545054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69</a:t>
            </a:fld>
            <a:endParaRPr lang="en-US" dirty="0"/>
          </a:p>
        </p:txBody>
      </p:sp>
    </p:spTree>
    <p:extLst>
      <p:ext uri="{BB962C8B-B14F-4D97-AF65-F5344CB8AC3E}">
        <p14:creationId xmlns:p14="http://schemas.microsoft.com/office/powerpoint/2010/main" val="950641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70</a:t>
            </a:fld>
            <a:endParaRPr lang="en-US" dirty="0"/>
          </a:p>
        </p:txBody>
      </p:sp>
    </p:spTree>
    <p:extLst>
      <p:ext uri="{BB962C8B-B14F-4D97-AF65-F5344CB8AC3E}">
        <p14:creationId xmlns:p14="http://schemas.microsoft.com/office/powerpoint/2010/main" val="3485741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6</a:t>
            </a:fld>
            <a:endParaRPr lang="en-US" dirty="0"/>
          </a:p>
        </p:txBody>
      </p:sp>
    </p:spTree>
    <p:extLst>
      <p:ext uri="{BB962C8B-B14F-4D97-AF65-F5344CB8AC3E}">
        <p14:creationId xmlns:p14="http://schemas.microsoft.com/office/powerpoint/2010/main" val="382871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7</a:t>
            </a:fld>
            <a:endParaRPr lang="en-US" dirty="0"/>
          </a:p>
        </p:txBody>
      </p:sp>
    </p:spTree>
    <p:extLst>
      <p:ext uri="{BB962C8B-B14F-4D97-AF65-F5344CB8AC3E}">
        <p14:creationId xmlns:p14="http://schemas.microsoft.com/office/powerpoint/2010/main" val="3828710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10</a:t>
            </a:fld>
            <a:endParaRPr lang="en-US" dirty="0"/>
          </a:p>
        </p:txBody>
      </p:sp>
    </p:spTree>
    <p:extLst>
      <p:ext uri="{BB962C8B-B14F-4D97-AF65-F5344CB8AC3E}">
        <p14:creationId xmlns:p14="http://schemas.microsoft.com/office/powerpoint/2010/main" val="312150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BBB-6394-4F15-AD3D-0024333BF270}" type="slidenum">
              <a:rPr lang="en-US" smtClean="0"/>
              <a:t>11</a:t>
            </a:fld>
            <a:endParaRPr lang="en-US" dirty="0"/>
          </a:p>
        </p:txBody>
      </p:sp>
    </p:spTree>
    <p:extLst>
      <p:ext uri="{BB962C8B-B14F-4D97-AF65-F5344CB8AC3E}">
        <p14:creationId xmlns:p14="http://schemas.microsoft.com/office/powerpoint/2010/main" val="393053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8ABBB-6394-4F15-AD3D-0024333BF270}" type="slidenum">
              <a:rPr lang="en-US" smtClean="0"/>
              <a:t>12</a:t>
            </a:fld>
            <a:endParaRPr lang="en-US" dirty="0"/>
          </a:p>
        </p:txBody>
      </p:sp>
    </p:spTree>
    <p:extLst>
      <p:ext uri="{BB962C8B-B14F-4D97-AF65-F5344CB8AC3E}">
        <p14:creationId xmlns:p14="http://schemas.microsoft.com/office/powerpoint/2010/main" val="224083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userDrawn="1"/>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a:prstGeom prst="rect">
            <a:avLst/>
          </a:prstGeo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rot="5400000">
            <a:off x="7589520" y="1081851"/>
            <a:ext cx="2011680" cy="384048"/>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990186" y="3737240"/>
            <a:ext cx="3200400" cy="365760"/>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a:prstGeom prst="rect">
            <a:avLst/>
          </a:prstGeom>
        </p:spPr>
        <p:txBody>
          <a:bodyPr/>
          <a:lstStyle/>
          <a:p>
            <a:endParaRPr lang="en-US" dirty="0"/>
          </a:p>
        </p:txBody>
      </p:sp>
      <p:sp>
        <p:nvSpPr>
          <p:cNvPr id="5" name="Footer Placeholder 4"/>
          <p:cNvSpPr>
            <a:spLocks noGrp="1"/>
          </p:cNvSpPr>
          <p:nvPr>
            <p:ph type="ftr" sz="quarter" idx="11"/>
          </p:nvPr>
        </p:nvSpPr>
        <p:spPr bwMode="auto">
          <a:xfrm rot="5400000">
            <a:off x="7077456" y="4178808"/>
            <a:ext cx="3657600" cy="384048"/>
          </a:xfrm>
          <a:prstGeom prst="rect">
            <a:avLst/>
          </a:prstGeo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a:prstGeom prst="rect">
            <a:avLst/>
          </a:prstGeom>
        </p:spPr>
        <p:txBody>
          <a:bodyPr/>
          <a:lstStyle/>
          <a:p>
            <a:fld id="{BA9B540C-44DA-4F69-89C9-7C84606640D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7" name="Slide Number Placeholder 6"/>
          <p:cNvSpPr>
            <a:spLocks noGrp="1"/>
          </p:cNvSpPr>
          <p:nvPr>
            <p:ph type="sldNum" sz="quarter" idx="12"/>
          </p:nvPr>
        </p:nvSpPr>
        <p:spPr>
          <a:xfrm>
            <a:off x="8129016" y="5734050"/>
            <a:ext cx="609600" cy="521208"/>
          </a:xfrm>
          <a:prstGeom prst="rect">
            <a:avLst/>
          </a:prstGeom>
        </p:spPr>
        <p:txBody>
          <a:bodyPr/>
          <a:lstStyle/>
          <a:p>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a:xfrm rot="5400000">
            <a:off x="7589520" y="1081851"/>
            <a:ext cx="2011680" cy="384048"/>
          </a:xfrm>
          <a:prstGeom prst="rect">
            <a:avLst/>
          </a:prstGeom>
        </p:spPr>
        <p:txBody>
          <a:bodyPr rtlCol="0"/>
          <a:lstStyle/>
          <a:p>
            <a:endParaRPr lang="en-US" dirty="0"/>
          </a:p>
        </p:txBody>
      </p:sp>
      <p:sp>
        <p:nvSpPr>
          <p:cNvPr id="22" name="Slide Number Placeholder 21"/>
          <p:cNvSpPr>
            <a:spLocks noGrp="1"/>
          </p:cNvSpPr>
          <p:nvPr>
            <p:ph type="sldNum" sz="quarter" idx="15"/>
          </p:nvPr>
        </p:nvSpPr>
        <p:spPr>
          <a:xfrm>
            <a:off x="8129016" y="5734050"/>
            <a:ext cx="609600" cy="521208"/>
          </a:xfrm>
          <a:prstGeom prst="rect">
            <a:avLst/>
          </a:prstGeom>
        </p:spPr>
        <p:txBody>
          <a:bodyPr rtlCol="0"/>
          <a:lstStyle/>
          <a:p>
            <a:endParaRPr lang="en-US" dirty="0"/>
          </a:p>
        </p:txBody>
      </p:sp>
      <p:sp>
        <p:nvSpPr>
          <p:cNvPr id="23" name="Footer Placeholder 22"/>
          <p:cNvSpPr>
            <a:spLocks noGrp="1"/>
          </p:cNvSpPr>
          <p:nvPr>
            <p:ph type="ftr" sz="quarter" idx="16"/>
          </p:nvPr>
        </p:nvSpPr>
        <p:spPr>
          <a:xfrm rot="5400000">
            <a:off x="6990186" y="3737240"/>
            <a:ext cx="3200400" cy="365760"/>
          </a:xfrm>
          <a:prstGeom prst="rect">
            <a:avLst/>
          </a:prstGeom>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a:xfrm rot="5400000">
            <a:off x="7589520" y="1081851"/>
            <a:ext cx="2011680" cy="384048"/>
          </a:xfrm>
          <a:prstGeom prst="rect">
            <a:avLst/>
          </a:prstGeom>
        </p:spPr>
        <p:txBody>
          <a:bodyPr rtlCol="0"/>
          <a:lstStyle/>
          <a:p>
            <a:endParaRPr lang="en-US" dirty="0"/>
          </a:p>
        </p:txBody>
      </p:sp>
      <p:sp>
        <p:nvSpPr>
          <p:cNvPr id="18" name="Slide Number Placeholder 17"/>
          <p:cNvSpPr>
            <a:spLocks noGrp="1"/>
          </p:cNvSpPr>
          <p:nvPr>
            <p:ph type="sldNum" sz="quarter" idx="11"/>
          </p:nvPr>
        </p:nvSpPr>
        <p:spPr>
          <a:xfrm>
            <a:off x="8129016" y="5734050"/>
            <a:ext cx="609600" cy="521208"/>
          </a:xfrm>
          <a:prstGeom prst="rect">
            <a:avLst/>
          </a:prstGeom>
        </p:spPr>
        <p:txBody>
          <a:bodyPr rtlCol="0"/>
          <a:lstStyle/>
          <a:p>
            <a:fld id="{BA9B540C-44DA-4F69-89C9-7C84606640D3}" type="slidenum">
              <a:rPr lang="en-US" smtClean="0"/>
              <a:pPr/>
              <a:t>‹#›</a:t>
            </a:fld>
            <a:endParaRPr lang="en-US" dirty="0"/>
          </a:p>
        </p:txBody>
      </p:sp>
      <p:sp>
        <p:nvSpPr>
          <p:cNvPr id="21" name="Footer Placeholder 20"/>
          <p:cNvSpPr>
            <a:spLocks noGrp="1"/>
          </p:cNvSpPr>
          <p:nvPr>
            <p:ph type="ftr" sz="quarter" idx="12"/>
          </p:nvPr>
        </p:nvSpPr>
        <p:spPr>
          <a:xfrm rot="5400000">
            <a:off x="6990186" y="3737240"/>
            <a:ext cx="3200400" cy="365760"/>
          </a:xfrm>
          <a:prstGeom prst="rect">
            <a:avLst/>
          </a:prstGeom>
        </p:spPr>
        <p:txBody>
          <a:bodyPr rtlCol="0"/>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5" name="Picture 2" descr="C:\Users\User_2\Downloads\SMRLS_logo_files (1)\SMRLS_logo_files\jpg\SMRLS_logo_rgb.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72200" y="5638800"/>
            <a:ext cx="2438400" cy="1016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id="1" dur="indefinite" restart="never" nodeType="tmRoot"/>
      </p:par>
    </p:tnLst>
  </p:timing>
  <p:hf sldNum="0" hdr="0" ftr="0" dt="0"/>
  <p:txStyles>
    <p:titleStyle>
      <a:lvl1pPr algn="l" rtl="0" eaLnBrk="1" latinLnBrk="0" hangingPunct="1">
        <a:spcBef>
          <a:spcPct val="0"/>
        </a:spcBef>
        <a:buNone/>
        <a:defRPr kumimoji="0" sz="3000" b="1"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ch.state.mn.u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mncriminals.com/" TargetMode="External"/><Relationship Id="rId4" Type="http://schemas.openxmlformats.org/officeDocument/2006/relationships/hyperlink" Target="http://www.mncourts.gov/caserecord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bacollateralconsequences.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weareallcriminals.com/your-stor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weareallcriminals.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Word_Document1.docx"/></Relationships>
</file>

<file path=ppt/slides/_rels/slide44.xml.rels><?xml version="1.0" encoding="UTF-8" standalone="yes"?>
<Relationships xmlns="http://schemas.openxmlformats.org/package/2006/relationships"><Relationship Id="rId3" Type="http://schemas.openxmlformats.org/officeDocument/2006/relationships/hyperlink" Target="http://www.mncourts.gov/"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www.vlnmn.org/" TargetMode="External"/><Relationship Id="rId4" Type="http://schemas.openxmlformats.org/officeDocument/2006/relationships/hyperlink" Target="http://www.lawhelpmn.or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meghan.scully@smrls.org"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hyperlink" Target="mailto:paul.z@smrls.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371600"/>
            <a:ext cx="7772400" cy="2286001"/>
          </a:xfrm>
        </p:spPr>
        <p:txBody>
          <a:bodyPr>
            <a:normAutofit fontScale="90000"/>
          </a:bodyPr>
          <a:lstStyle/>
          <a:p>
            <a:pPr algn="ctr"/>
            <a:r>
              <a:rPr lang="en-US" sz="5400" dirty="0" smtClean="0"/>
              <a:t>Criminal and Housing</a:t>
            </a:r>
            <a:br>
              <a:rPr lang="en-US" sz="5400" dirty="0" smtClean="0"/>
            </a:br>
            <a:r>
              <a:rPr lang="en-US" sz="5400" dirty="0" smtClean="0"/>
              <a:t>Expungements in Minnesota</a:t>
            </a:r>
            <a:endParaRPr lang="en-US" sz="5400" dirty="0"/>
          </a:p>
        </p:txBody>
      </p:sp>
      <p:sp>
        <p:nvSpPr>
          <p:cNvPr id="3" name="Subtitle 2"/>
          <p:cNvSpPr>
            <a:spLocks noGrp="1"/>
          </p:cNvSpPr>
          <p:nvPr>
            <p:ph type="subTitle" idx="1"/>
          </p:nvPr>
        </p:nvSpPr>
        <p:spPr>
          <a:xfrm>
            <a:off x="1219200" y="4255062"/>
            <a:ext cx="7772400" cy="1371600"/>
          </a:xfrm>
        </p:spPr>
        <p:txBody>
          <a:bodyPr>
            <a:normAutofit/>
          </a:bodyPr>
          <a:lstStyle/>
          <a:p>
            <a:pPr algn="ctr"/>
            <a:r>
              <a:rPr lang="en-US" sz="1800" b="1" dirty="0" smtClean="0"/>
              <a:t>Meghan Scully and Paul Ziezulewicz</a:t>
            </a:r>
          </a:p>
          <a:p>
            <a:pPr algn="ctr"/>
            <a:r>
              <a:rPr lang="en-US" sz="1800" b="1" dirty="0" smtClean="0"/>
              <a:t>Staff Attorneys, SMRLS</a:t>
            </a:r>
          </a:p>
          <a:p>
            <a:pPr algn="ctr"/>
            <a:r>
              <a:rPr lang="en-US" sz="1800" b="1" dirty="0" smtClean="0"/>
              <a:t>April 15, 2016</a:t>
            </a:r>
            <a:endParaRPr lang="en-US" sz="1800" b="1" dirty="0"/>
          </a:p>
        </p:txBody>
      </p:sp>
      <p:pic>
        <p:nvPicPr>
          <p:cNvPr id="1026" name="Picture 2" descr="C:\Users\User_2\Downloads\SMRLS_logo_files (1)\SMRLS_logo_files\jpg\SMRLS_logo_r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638800"/>
            <a:ext cx="2438400"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481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Criminal expungements</a:t>
            </a:r>
            <a:endParaRPr lang="en-US" dirty="0"/>
          </a:p>
        </p:txBody>
      </p:sp>
      <p:sp>
        <p:nvSpPr>
          <p:cNvPr id="3" name="Subtitle 2"/>
          <p:cNvSpPr>
            <a:spLocks noGrp="1"/>
          </p:cNvSpPr>
          <p:nvPr>
            <p:ph type="subTitle" idx="1"/>
          </p:nvPr>
        </p:nvSpPr>
        <p:spPr/>
        <p:txBody>
          <a:bodyPr/>
          <a:lstStyle/>
          <a:p>
            <a:pPr algn="ctr"/>
            <a:r>
              <a:rPr lang="en-US" dirty="0" smtClean="0"/>
              <a:t>Meghan Scully, Staff Attorney, SMRLS</a:t>
            </a:r>
            <a:endParaRPr lang="en-US" dirty="0"/>
          </a:p>
        </p:txBody>
      </p:sp>
    </p:spTree>
    <p:extLst>
      <p:ext uri="{BB962C8B-B14F-4D97-AF65-F5344CB8AC3E}">
        <p14:creationId xmlns:p14="http://schemas.microsoft.com/office/powerpoint/2010/main" val="1623742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when we talk about “criminal Records?”</a:t>
            </a:r>
            <a:endParaRPr lang="en-US" dirty="0"/>
          </a:p>
        </p:txBody>
      </p:sp>
      <p:sp>
        <p:nvSpPr>
          <p:cNvPr id="3" name="Content Placeholder 2"/>
          <p:cNvSpPr>
            <a:spLocks noGrp="1"/>
          </p:cNvSpPr>
          <p:nvPr>
            <p:ph sz="quarter" idx="1"/>
          </p:nvPr>
        </p:nvSpPr>
        <p:spPr/>
        <p:txBody>
          <a:bodyPr>
            <a:normAutofit/>
          </a:bodyPr>
          <a:lstStyle/>
          <a:p>
            <a:r>
              <a:rPr lang="en-US" dirty="0" smtClean="0">
                <a:cs typeface="Courier New"/>
              </a:rPr>
              <a:t>Records </a:t>
            </a:r>
            <a:r>
              <a:rPr lang="en-US" dirty="0">
                <a:cs typeface="Courier New"/>
              </a:rPr>
              <a:t>are created at nearly every </a:t>
            </a:r>
            <a:r>
              <a:rPr lang="en-US" dirty="0" smtClean="0">
                <a:cs typeface="Courier New"/>
              </a:rPr>
              <a:t>interaction </a:t>
            </a:r>
            <a:r>
              <a:rPr lang="en-US" dirty="0">
                <a:cs typeface="Courier New"/>
              </a:rPr>
              <a:t>with the justice system</a:t>
            </a:r>
          </a:p>
          <a:p>
            <a:pPr lvl="1"/>
            <a:r>
              <a:rPr lang="en-US" dirty="0">
                <a:cs typeface="Courier New"/>
              </a:rPr>
              <a:t>Arrest, corrections, courts, probation</a:t>
            </a:r>
          </a:p>
          <a:p>
            <a:r>
              <a:rPr lang="en-US" dirty="0" smtClean="0"/>
              <a:t>Many </a:t>
            </a:r>
            <a:r>
              <a:rPr lang="en-US" dirty="0"/>
              <a:t>a</a:t>
            </a:r>
            <a:r>
              <a:rPr lang="en-US" dirty="0" smtClean="0"/>
              <a:t>gencies </a:t>
            </a:r>
            <a:r>
              <a:rPr lang="en-US" dirty="0"/>
              <a:t>maintain the records</a:t>
            </a:r>
          </a:p>
          <a:p>
            <a:pPr lvl="1"/>
            <a:r>
              <a:rPr lang="en-US" dirty="0"/>
              <a:t>Bureau of Criminal Apprehension (BCA), courts, police, sheriff, city attorney, county attorney, diversion programs, probation, corrections, Department of Human Services (DHS), Department of Health, FBI</a:t>
            </a:r>
          </a:p>
          <a:p>
            <a:r>
              <a:rPr lang="en-US" b="1" dirty="0" smtClean="0"/>
              <a:t>Private </a:t>
            </a:r>
            <a:r>
              <a:rPr lang="en-US" b="1" dirty="0"/>
              <a:t>data companies </a:t>
            </a:r>
            <a:r>
              <a:rPr lang="en-US" dirty="0"/>
              <a:t>collect records and sell background checks</a:t>
            </a:r>
          </a:p>
          <a:p>
            <a:endParaRPr lang="en-US" dirty="0"/>
          </a:p>
        </p:txBody>
      </p:sp>
    </p:spTree>
    <p:extLst>
      <p:ext uri="{BB962C8B-B14F-4D97-AF65-F5344CB8AC3E}">
        <p14:creationId xmlns:p14="http://schemas.microsoft.com/office/powerpoint/2010/main" val="3332448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Records</a:t>
            </a:r>
            <a:endParaRPr lang="en-US" dirty="0"/>
          </a:p>
        </p:txBody>
      </p:sp>
      <p:sp>
        <p:nvSpPr>
          <p:cNvPr id="3" name="Content Placeholder 2"/>
          <p:cNvSpPr>
            <a:spLocks noGrp="1"/>
          </p:cNvSpPr>
          <p:nvPr>
            <p:ph sz="quarter" idx="1"/>
          </p:nvPr>
        </p:nvSpPr>
        <p:spPr>
          <a:xfrm>
            <a:off x="457200" y="1600200"/>
            <a:ext cx="7543800" cy="4267200"/>
          </a:xfrm>
        </p:spPr>
        <p:txBody>
          <a:bodyPr>
            <a:normAutofit lnSpcReduction="10000"/>
          </a:bodyPr>
          <a:lstStyle/>
          <a:p>
            <a:pPr>
              <a:buFont typeface="Courier New" panose="02070309020205020404" pitchFamily="49" charset="0"/>
              <a:buChar char="o"/>
            </a:pPr>
            <a:r>
              <a:rPr lang="en-US" dirty="0" smtClean="0"/>
              <a:t>Easy to obtain because </a:t>
            </a:r>
            <a:r>
              <a:rPr lang="en-US" dirty="0"/>
              <a:t>of the Internet.</a:t>
            </a:r>
          </a:p>
          <a:p>
            <a:pPr lvl="1"/>
            <a:r>
              <a:rPr lang="en-US" dirty="0">
                <a:hlinkClick r:id="rId3"/>
              </a:rPr>
              <a:t>Minnesota Bureau of Criminal Apprehension</a:t>
            </a:r>
            <a:r>
              <a:rPr lang="en-US" dirty="0"/>
              <a:t> offers free online background checks</a:t>
            </a:r>
            <a:r>
              <a:rPr lang="en-US" dirty="0" smtClean="0"/>
              <a:t>.</a:t>
            </a:r>
          </a:p>
          <a:p>
            <a:pPr lvl="1"/>
            <a:r>
              <a:rPr lang="en-US" dirty="0" smtClean="0"/>
              <a:t>Court Records - </a:t>
            </a:r>
            <a:r>
              <a:rPr lang="en-US" dirty="0" smtClean="0">
                <a:hlinkClick r:id="rId4"/>
              </a:rPr>
              <a:t>MNCIS</a:t>
            </a:r>
            <a:endParaRPr lang="en-US" dirty="0"/>
          </a:p>
          <a:p>
            <a:pPr lvl="1"/>
            <a:r>
              <a:rPr lang="en-US" dirty="0"/>
              <a:t>Private background checks </a:t>
            </a:r>
            <a:r>
              <a:rPr lang="en-US" dirty="0" smtClean="0"/>
              <a:t>abound! </a:t>
            </a:r>
            <a:r>
              <a:rPr lang="en-US" dirty="0"/>
              <a:t>Many offer free services. </a:t>
            </a:r>
            <a:endParaRPr lang="en-US" dirty="0" smtClean="0"/>
          </a:p>
          <a:p>
            <a:pPr lvl="2"/>
            <a:r>
              <a:rPr lang="en-US" dirty="0" smtClean="0"/>
              <a:t>See </a:t>
            </a:r>
            <a:r>
              <a:rPr lang="en-US" dirty="0"/>
              <a:t>for example </a:t>
            </a:r>
            <a:r>
              <a:rPr lang="en-US" u="sng" dirty="0">
                <a:hlinkClick r:id="rId5"/>
              </a:rPr>
              <a:t>mncriminals.com</a:t>
            </a:r>
            <a:r>
              <a:rPr lang="en-US" u="sng" dirty="0"/>
              <a:t>.</a:t>
            </a:r>
            <a:endParaRPr lang="en-US" dirty="0"/>
          </a:p>
          <a:p>
            <a:pPr lvl="1"/>
            <a:r>
              <a:rPr lang="en-US" dirty="0" smtClean="0"/>
              <a:t>Often contain </a:t>
            </a:r>
            <a:r>
              <a:rPr lang="en-US" dirty="0"/>
              <a:t>errors, such as duplicate records or outdated disposition information.</a:t>
            </a:r>
          </a:p>
          <a:p>
            <a:pPr lvl="1"/>
            <a:r>
              <a:rPr lang="en-US" dirty="0"/>
              <a:t>Check </a:t>
            </a:r>
            <a:r>
              <a:rPr lang="en-US" dirty="0" smtClean="0"/>
              <a:t>BCA and MNCIS records </a:t>
            </a:r>
            <a:r>
              <a:rPr lang="en-US" dirty="0"/>
              <a:t>to make sure they are accurate and that </a:t>
            </a:r>
            <a:r>
              <a:rPr lang="en-US" dirty="0" smtClean="0"/>
              <a:t>no one has </a:t>
            </a:r>
            <a:r>
              <a:rPr lang="en-US" dirty="0"/>
              <a:t>used your name for a crime.</a:t>
            </a:r>
          </a:p>
          <a:p>
            <a:endParaRPr lang="en-US" dirty="0"/>
          </a:p>
        </p:txBody>
      </p:sp>
    </p:spTree>
    <p:extLst>
      <p:ext uri="{BB962C8B-B14F-4D97-AF65-F5344CB8AC3E}">
        <p14:creationId xmlns:p14="http://schemas.microsoft.com/office/powerpoint/2010/main" val="2770564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Records in Minnesota</a:t>
            </a:r>
            <a:endParaRPr lang="en-US" dirty="0"/>
          </a:p>
        </p:txBody>
      </p:sp>
      <p:sp>
        <p:nvSpPr>
          <p:cNvPr id="3" name="Content Placeholder 2"/>
          <p:cNvSpPr>
            <a:spLocks noGrp="1"/>
          </p:cNvSpPr>
          <p:nvPr>
            <p:ph sz="quarter" idx="1"/>
          </p:nvPr>
        </p:nvSpPr>
        <p:spPr/>
        <p:txBody>
          <a:bodyPr>
            <a:normAutofit/>
          </a:bodyPr>
          <a:lstStyle/>
          <a:p>
            <a:r>
              <a:rPr lang="en-US" sz="3000" dirty="0" smtClean="0"/>
              <a:t>1 in 4 Minnesotans has a criminal record</a:t>
            </a:r>
            <a:endParaRPr lang="en-US" sz="3000" dirty="0"/>
          </a:p>
          <a:p>
            <a:endParaRPr lang="en-US" sz="3000" dirty="0"/>
          </a:p>
          <a:p>
            <a:r>
              <a:rPr lang="en-US" sz="3000" dirty="0" smtClean="0"/>
              <a:t>Minnesota has the 8</a:t>
            </a:r>
            <a:r>
              <a:rPr lang="en-US" sz="3000" baseline="30000" dirty="0" smtClean="0"/>
              <a:t>th</a:t>
            </a:r>
            <a:r>
              <a:rPr lang="en-US" sz="3000" dirty="0" smtClean="0"/>
              <a:t> highest rate of people under correctional control in the US.</a:t>
            </a:r>
          </a:p>
        </p:txBody>
      </p:sp>
    </p:spTree>
    <p:extLst>
      <p:ext uri="{BB962C8B-B14F-4D97-AF65-F5344CB8AC3E}">
        <p14:creationId xmlns:p14="http://schemas.microsoft.com/office/powerpoint/2010/main" val="2863668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3592"/>
            <a:ext cx="3657600" cy="536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1857" y="6248400"/>
            <a:ext cx="5791200" cy="523220"/>
          </a:xfrm>
          <a:prstGeom prst="rect">
            <a:avLst/>
          </a:prstGeom>
        </p:spPr>
        <p:txBody>
          <a:bodyPr wrap="square">
            <a:spAutoFit/>
          </a:bodyPr>
          <a:lstStyle/>
          <a:p>
            <a:r>
              <a:rPr lang="en-US" sz="1400" dirty="0">
                <a:solidFill>
                  <a:prstClr val="black">
                    <a:lumMod val="65000"/>
                    <a:lumOff val="35000"/>
                  </a:prstClr>
                </a:solidFill>
              </a:rPr>
              <a:t>Source: We Are All Criminals created by Emily Baxter – </a:t>
            </a:r>
            <a:r>
              <a:rPr lang="en-US" sz="1400" dirty="0" smtClean="0">
                <a:solidFill>
                  <a:prstClr val="black">
                    <a:lumMod val="65000"/>
                    <a:lumOff val="35000"/>
                  </a:prstClr>
                </a:solidFill>
              </a:rPr>
              <a:t>http</a:t>
            </a:r>
            <a:r>
              <a:rPr lang="en-US" sz="1400" dirty="0">
                <a:solidFill>
                  <a:prstClr val="black">
                    <a:lumMod val="65000"/>
                    <a:lumOff val="35000"/>
                  </a:prstClr>
                </a:solidFill>
              </a:rPr>
              <a:t>://www.weareallcriminals.com</a:t>
            </a:r>
          </a:p>
        </p:txBody>
      </p:sp>
    </p:spTree>
    <p:extLst>
      <p:ext uri="{BB962C8B-B14F-4D97-AF65-F5344CB8AC3E}">
        <p14:creationId xmlns:p14="http://schemas.microsoft.com/office/powerpoint/2010/main" val="2288264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Sentence</a:t>
            </a:r>
            <a:br>
              <a:rPr lang="en-US" dirty="0" smtClean="0"/>
            </a:br>
            <a:r>
              <a:rPr lang="en-US" dirty="0" smtClean="0"/>
              <a:t>Collateral Consequences </a:t>
            </a:r>
            <a:endParaRPr lang="en-US" dirty="0"/>
          </a:p>
        </p:txBody>
      </p:sp>
      <p:sp>
        <p:nvSpPr>
          <p:cNvPr id="3" name="Content Placeholder 2"/>
          <p:cNvSpPr>
            <a:spLocks noGrp="1"/>
          </p:cNvSpPr>
          <p:nvPr>
            <p:ph sz="quarter" idx="1"/>
          </p:nvPr>
        </p:nvSpPr>
        <p:spPr/>
        <p:txBody>
          <a:bodyPr>
            <a:normAutofit fontScale="85000" lnSpcReduction="10000"/>
          </a:bodyPr>
          <a:lstStyle/>
          <a:p>
            <a:endParaRPr lang="en-US" dirty="0">
              <a:hlinkClick r:id="rId3"/>
            </a:endParaRPr>
          </a:p>
          <a:p>
            <a:r>
              <a:rPr lang="en-US" dirty="0" smtClean="0">
                <a:hlinkClick r:id="rId3"/>
              </a:rPr>
              <a:t>Collateral Consequences </a:t>
            </a:r>
            <a:r>
              <a:rPr lang="en-US" dirty="0">
                <a:hlinkClick r:id="rId3"/>
              </a:rPr>
              <a:t>= </a:t>
            </a:r>
            <a:r>
              <a:rPr lang="en-US" dirty="0"/>
              <a:t>legal sanctions and restrictions imposed upon people because of their criminal record</a:t>
            </a:r>
            <a:endParaRPr lang="en-US" dirty="0" smtClean="0">
              <a:hlinkClick r:id="rId3"/>
            </a:endParaRPr>
          </a:p>
          <a:p>
            <a:pPr lvl="1"/>
            <a:r>
              <a:rPr lang="en-US" dirty="0" smtClean="0">
                <a:hlinkClick r:id="rId3"/>
              </a:rPr>
              <a:t>46,000 </a:t>
            </a:r>
            <a:r>
              <a:rPr lang="en-US" dirty="0">
                <a:hlinkClick r:id="rId3"/>
              </a:rPr>
              <a:t>restrictions imposed on convicted felons</a:t>
            </a:r>
            <a:r>
              <a:rPr lang="en-US" dirty="0"/>
              <a:t> at the state and federal </a:t>
            </a:r>
            <a:r>
              <a:rPr lang="en-US" dirty="0" smtClean="0"/>
              <a:t>levels</a:t>
            </a:r>
          </a:p>
          <a:p>
            <a:pPr lvl="1"/>
            <a:r>
              <a:rPr lang="en-US" dirty="0" smtClean="0"/>
              <a:t>Estimated that 60</a:t>
            </a:r>
            <a:r>
              <a:rPr lang="en-US" dirty="0"/>
              <a:t>% to 70% of which are </a:t>
            </a:r>
            <a:r>
              <a:rPr lang="en-US" dirty="0" smtClean="0"/>
              <a:t>employment-related</a:t>
            </a:r>
          </a:p>
          <a:p>
            <a:pPr lvl="2"/>
            <a:r>
              <a:rPr lang="en-US" dirty="0">
                <a:hlinkClick r:id="rId3"/>
              </a:rPr>
              <a:t>http://www.abacollateralconsequences.org</a:t>
            </a:r>
            <a:r>
              <a:rPr lang="en-US" dirty="0" smtClean="0">
                <a:hlinkClick r:id="rId3"/>
              </a:rPr>
              <a:t>/</a:t>
            </a:r>
          </a:p>
          <a:p>
            <a:r>
              <a:rPr lang="en-US" dirty="0" smtClean="0">
                <a:hlinkClick r:id="rId3"/>
              </a:rPr>
              <a:t>Other Collateral Consequences </a:t>
            </a:r>
          </a:p>
          <a:p>
            <a:pPr lvl="1"/>
            <a:r>
              <a:rPr lang="en-US" dirty="0" smtClean="0"/>
              <a:t>Housing</a:t>
            </a:r>
          </a:p>
          <a:p>
            <a:pPr lvl="1"/>
            <a:r>
              <a:rPr lang="en-US" dirty="0" smtClean="0"/>
              <a:t>Education</a:t>
            </a:r>
          </a:p>
          <a:p>
            <a:pPr lvl="1"/>
            <a:r>
              <a:rPr lang="en-US" dirty="0" smtClean="0"/>
              <a:t>Jobs requiring licensing or board certification </a:t>
            </a:r>
          </a:p>
          <a:p>
            <a:pPr lvl="1"/>
            <a:r>
              <a:rPr lang="en-US" dirty="0" smtClean="0"/>
              <a:t>Immigration</a:t>
            </a:r>
          </a:p>
          <a:p>
            <a:pPr lvl="1"/>
            <a:r>
              <a:rPr lang="en-US" dirty="0" smtClean="0"/>
              <a:t>Voting</a:t>
            </a:r>
          </a:p>
          <a:p>
            <a:pPr lvl="1"/>
            <a:r>
              <a:rPr lang="en-US" dirty="0" smtClean="0"/>
              <a:t>Travel</a:t>
            </a:r>
          </a:p>
          <a:p>
            <a:pPr lvl="1"/>
            <a:r>
              <a:rPr lang="en-US" dirty="0" smtClean="0"/>
              <a:t>Government Assistance</a:t>
            </a:r>
          </a:p>
          <a:p>
            <a:endParaRPr lang="en-US" dirty="0"/>
          </a:p>
        </p:txBody>
      </p:sp>
    </p:spTree>
    <p:extLst>
      <p:ext uri="{BB962C8B-B14F-4D97-AF65-F5344CB8AC3E}">
        <p14:creationId xmlns:p14="http://schemas.microsoft.com/office/powerpoint/2010/main" val="2165962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the Sentence</a:t>
            </a:r>
            <a:br>
              <a:rPr lang="en-US" dirty="0"/>
            </a:br>
            <a:r>
              <a:rPr lang="en-US" dirty="0"/>
              <a:t>Collateral Consequences </a:t>
            </a:r>
          </a:p>
        </p:txBody>
      </p:sp>
      <p:sp>
        <p:nvSpPr>
          <p:cNvPr id="3" name="Content Placeholder 2"/>
          <p:cNvSpPr>
            <a:spLocks noGrp="1"/>
          </p:cNvSpPr>
          <p:nvPr>
            <p:ph sz="quarter"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lvl="0" indent="0">
              <a:spcBef>
                <a:spcPts val="0"/>
              </a:spcBef>
              <a:buClrTx/>
              <a:buSzTx/>
              <a:buNone/>
            </a:pPr>
            <a:r>
              <a:rPr lang="en-US" sz="1400" dirty="0">
                <a:solidFill>
                  <a:prstClr val="black">
                    <a:lumMod val="65000"/>
                    <a:lumOff val="35000"/>
                  </a:prstClr>
                </a:solidFill>
              </a:rPr>
              <a:t>Source: We Are All Criminals created by Emily Baxter – http://www.weareallcriminals.com</a:t>
            </a:r>
          </a:p>
          <a:p>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76400"/>
            <a:ext cx="4495800" cy="385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061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Records</a:t>
            </a:r>
            <a:endParaRPr lang="en-US" dirty="0"/>
          </a:p>
        </p:txBody>
      </p:sp>
      <p:sp>
        <p:nvSpPr>
          <p:cNvPr id="3" name="Content Placeholder 2"/>
          <p:cNvSpPr>
            <a:spLocks noGrp="1"/>
          </p:cNvSpPr>
          <p:nvPr>
            <p:ph sz="quarter" idx="1"/>
          </p:nvPr>
        </p:nvSpPr>
        <p:spPr/>
        <p:txBody>
          <a:bodyPr>
            <a:normAutofit/>
          </a:bodyPr>
          <a:lstStyle/>
          <a:p>
            <a:endParaRPr lang="en-US" dirty="0" smtClean="0"/>
          </a:p>
          <a:p>
            <a:r>
              <a:rPr lang="en-US" dirty="0" smtClean="0"/>
              <a:t>Under Minnesota law, some juvenile delinquency records are available to the public. </a:t>
            </a:r>
          </a:p>
          <a:p>
            <a:pPr lvl="1"/>
            <a:r>
              <a:rPr lang="en-US" dirty="0" smtClean="0"/>
              <a:t>16 </a:t>
            </a:r>
            <a:r>
              <a:rPr lang="en-US" dirty="0"/>
              <a:t>or 17 year old </a:t>
            </a:r>
            <a:r>
              <a:rPr lang="en-US" dirty="0" smtClean="0"/>
              <a:t>charged </a:t>
            </a:r>
            <a:r>
              <a:rPr lang="en-US" dirty="0"/>
              <a:t>with a felony-level </a:t>
            </a:r>
            <a:r>
              <a:rPr lang="en-US" dirty="0" smtClean="0"/>
              <a:t>offense</a:t>
            </a:r>
          </a:p>
          <a:p>
            <a:pPr lvl="2"/>
            <a:r>
              <a:rPr lang="en-US" dirty="0" smtClean="0"/>
              <a:t>Includes dismissed and reduced charges</a:t>
            </a:r>
          </a:p>
          <a:p>
            <a:pPr lvl="2"/>
            <a:r>
              <a:rPr lang="en-US" dirty="0" smtClean="0"/>
              <a:t>Minn</a:t>
            </a:r>
            <a:r>
              <a:rPr lang="en-US" dirty="0"/>
              <a:t>. Stat. §260B.163, subd. 1. </a:t>
            </a:r>
            <a:endParaRPr lang="en-US" dirty="0" smtClean="0"/>
          </a:p>
          <a:p>
            <a:pPr lvl="1"/>
            <a:r>
              <a:rPr lang="en-US" dirty="0" smtClean="0"/>
              <a:t>Juveniles certified as adults </a:t>
            </a:r>
          </a:p>
          <a:p>
            <a:pPr lvl="2"/>
            <a:r>
              <a:rPr lang="en-US" dirty="0" smtClean="0"/>
              <a:t>offenders </a:t>
            </a:r>
            <a:r>
              <a:rPr lang="en-US" dirty="0"/>
              <a:t>as young as </a:t>
            </a:r>
            <a:r>
              <a:rPr lang="en-US" dirty="0" smtClean="0"/>
              <a:t>14 when </a:t>
            </a:r>
            <a:r>
              <a:rPr lang="en-US" dirty="0"/>
              <a:t>charged with a felony-level </a:t>
            </a:r>
            <a:r>
              <a:rPr lang="en-US" dirty="0" smtClean="0"/>
              <a:t>offense </a:t>
            </a:r>
          </a:p>
          <a:p>
            <a:pPr lvl="2"/>
            <a:r>
              <a:rPr lang="en-US" dirty="0" smtClean="0"/>
              <a:t>Minn. Stat</a:t>
            </a:r>
            <a:r>
              <a:rPr lang="en-US" dirty="0"/>
              <a:t>. §260B.125. </a:t>
            </a:r>
          </a:p>
        </p:txBody>
      </p:sp>
    </p:spTree>
    <p:extLst>
      <p:ext uri="{BB962C8B-B14F-4D97-AF65-F5344CB8AC3E}">
        <p14:creationId xmlns:p14="http://schemas.microsoft.com/office/powerpoint/2010/main" val="3812996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All Criminals</a:t>
            </a:r>
            <a:endParaRPr lang="en-US" dirty="0"/>
          </a:p>
        </p:txBody>
      </p:sp>
      <p:sp>
        <p:nvSpPr>
          <p:cNvPr id="3" name="Content Placeholder 2"/>
          <p:cNvSpPr>
            <a:spLocks noGrp="1"/>
          </p:cNvSpPr>
          <p:nvPr>
            <p:ph sz="quarter" idx="1"/>
          </p:nvPr>
        </p:nvSpPr>
        <p:spPr/>
        <p:txBody>
          <a:bodyPr/>
          <a:lstStyle/>
          <a:p>
            <a:pPr marL="457200" lvl="1" indent="0">
              <a:buNone/>
            </a:pPr>
            <a:endParaRPr lang="en-US" dirty="0" smtClean="0">
              <a:hlinkClick r:id="rId3"/>
            </a:endParaRPr>
          </a:p>
          <a:p>
            <a:pPr marL="457200" lvl="1" indent="0">
              <a:buNone/>
            </a:pPr>
            <a:endParaRPr lang="en-US" dirty="0">
              <a:hlinkClick r:id="rId3"/>
            </a:endParaRPr>
          </a:p>
          <a:p>
            <a:pPr lvl="0"/>
            <a:r>
              <a:rPr lang="en-US" sz="3600" dirty="0" smtClean="0">
                <a:solidFill>
                  <a:schemeClr val="tx2">
                    <a:lumMod val="60000"/>
                    <a:lumOff val="40000"/>
                  </a:schemeClr>
                </a:solidFill>
              </a:rPr>
              <a:t>What about the other 75%?</a:t>
            </a:r>
          </a:p>
          <a:p>
            <a:pPr lvl="0"/>
            <a:endParaRPr lang="en-US" sz="3600" dirty="0">
              <a:solidFill>
                <a:prstClr val="black">
                  <a:lumMod val="50000"/>
                  <a:lumOff val="50000"/>
                </a:prstClr>
              </a:solidFill>
            </a:endParaRPr>
          </a:p>
          <a:p>
            <a:pPr lvl="0"/>
            <a:r>
              <a:rPr lang="en-US" sz="3600" i="1" dirty="0" smtClean="0">
                <a:solidFill>
                  <a:prstClr val="black">
                    <a:lumMod val="50000"/>
                    <a:lumOff val="50000"/>
                  </a:prstClr>
                </a:solidFill>
                <a:hlinkClick r:id="rId4"/>
              </a:rPr>
              <a:t>www.weareallcriminals.com</a:t>
            </a:r>
            <a:endParaRPr lang="en-US" sz="3600" i="1" dirty="0" smtClean="0">
              <a:solidFill>
                <a:prstClr val="black">
                  <a:lumMod val="50000"/>
                  <a:lumOff val="50000"/>
                </a:prstClr>
              </a:solidFill>
            </a:endParaRPr>
          </a:p>
          <a:p>
            <a:pPr marL="0" lvl="0" indent="0">
              <a:buNone/>
            </a:pPr>
            <a:endParaRPr lang="en-US" sz="3600" i="1" dirty="0" smtClean="0">
              <a:solidFill>
                <a:prstClr val="black">
                  <a:lumMod val="50000"/>
                  <a:lumOff val="50000"/>
                </a:prstClr>
              </a:solidFill>
            </a:endParaRPr>
          </a:p>
          <a:p>
            <a:pPr marL="457200" lvl="1" indent="0">
              <a:buNone/>
            </a:pPr>
            <a:endParaRPr lang="en-US" dirty="0" smtClean="0">
              <a:hlinkClick r:id="rId3"/>
            </a:endParaRPr>
          </a:p>
          <a:p>
            <a:pPr marL="457200" lvl="1" indent="0">
              <a:buNone/>
            </a:pPr>
            <a:endParaRPr lang="en-US" dirty="0">
              <a:hlinkClick r:id="rId3"/>
            </a:endParaRP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448292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Expungement?</a:t>
            </a:r>
            <a:endParaRPr lang="en-US" dirty="0"/>
          </a:p>
        </p:txBody>
      </p:sp>
      <p:sp>
        <p:nvSpPr>
          <p:cNvPr id="3" name="Content Placeholder 2"/>
          <p:cNvSpPr>
            <a:spLocks noGrp="1"/>
          </p:cNvSpPr>
          <p:nvPr>
            <p:ph sz="quarter" idx="1"/>
          </p:nvPr>
        </p:nvSpPr>
        <p:spPr>
          <a:xfrm>
            <a:off x="457200" y="1600200"/>
            <a:ext cx="7696200" cy="4038600"/>
          </a:xfrm>
        </p:spPr>
        <p:txBody>
          <a:bodyPr>
            <a:normAutofit lnSpcReduction="10000"/>
          </a:bodyPr>
          <a:lstStyle/>
          <a:p>
            <a:pPr lvl="1"/>
            <a:r>
              <a:rPr lang="en-US" sz="2400" dirty="0"/>
              <a:t>Expungement is the process of going to court to ask a judge to seal a </a:t>
            </a:r>
            <a:r>
              <a:rPr lang="en-US" sz="2400" dirty="0" smtClean="0"/>
              <a:t>record</a:t>
            </a:r>
            <a:r>
              <a:rPr lang="en-US" sz="2400" dirty="0"/>
              <a:t> </a:t>
            </a:r>
            <a:r>
              <a:rPr lang="en-US" sz="2400" dirty="0" smtClean="0"/>
              <a:t>and prohibit future disclosure of the record. </a:t>
            </a:r>
            <a:endParaRPr lang="en-US" sz="2400" dirty="0" smtClean="0">
              <a:cs typeface="Courier New"/>
            </a:endParaRPr>
          </a:p>
          <a:p>
            <a:pPr lvl="1"/>
            <a:endParaRPr lang="en-US" dirty="0" smtClean="0">
              <a:cs typeface="Courier New"/>
            </a:endParaRPr>
          </a:p>
          <a:p>
            <a:pPr lvl="1"/>
            <a:r>
              <a:rPr lang="en-US" dirty="0" smtClean="0">
                <a:cs typeface="Courier New"/>
              </a:rPr>
              <a:t>Expungement </a:t>
            </a:r>
            <a:r>
              <a:rPr lang="en-US" b="1" i="1" dirty="0" smtClean="0">
                <a:cs typeface="Courier New"/>
              </a:rPr>
              <a:t>does not </a:t>
            </a:r>
            <a:r>
              <a:rPr lang="en-US" dirty="0" smtClean="0">
                <a:cs typeface="Courier New"/>
              </a:rPr>
              <a:t>mean erasing, eliminating, or destroying the record.</a:t>
            </a:r>
          </a:p>
          <a:p>
            <a:pPr lvl="2"/>
            <a:r>
              <a:rPr lang="en-US" dirty="0">
                <a:cs typeface="Courier New"/>
              </a:rPr>
              <a:t>The record can be reopened or disclosed by court order or under statutory authority </a:t>
            </a:r>
          </a:p>
          <a:p>
            <a:pPr lvl="3"/>
            <a:r>
              <a:rPr lang="en-US" dirty="0">
                <a:cs typeface="Courier New"/>
              </a:rPr>
              <a:t>Example: applicants for police jobs or subsequent criminal investigation, prosecution or </a:t>
            </a:r>
            <a:r>
              <a:rPr lang="en-US" dirty="0" smtClean="0">
                <a:cs typeface="Courier New"/>
              </a:rPr>
              <a:t>sentencing, immigration</a:t>
            </a:r>
          </a:p>
          <a:p>
            <a:pPr lvl="1"/>
            <a:endParaRPr lang="en-US" dirty="0">
              <a:cs typeface="Courier New"/>
            </a:endParaRPr>
          </a:p>
          <a:p>
            <a:pPr lvl="1"/>
            <a:r>
              <a:rPr lang="en-US" b="1" i="1" dirty="0">
                <a:cs typeface="Courier New"/>
              </a:rPr>
              <a:t>An effective </a:t>
            </a:r>
            <a:r>
              <a:rPr lang="en-US" b="1" i="1" dirty="0" smtClean="0">
                <a:cs typeface="Courier New"/>
              </a:rPr>
              <a:t>tool to become </a:t>
            </a:r>
            <a:r>
              <a:rPr lang="en-US" b="1" i="1" dirty="0">
                <a:cs typeface="Courier New"/>
              </a:rPr>
              <a:t>self-sufficient</a:t>
            </a:r>
            <a:endParaRPr lang="en-US" b="1" i="1" dirty="0" smtClean="0">
              <a:cs typeface="Courier New"/>
            </a:endParaRPr>
          </a:p>
        </p:txBody>
      </p:sp>
    </p:spTree>
    <p:extLst>
      <p:ext uri="{BB962C8B-B14F-4D97-AF65-F5344CB8AC3E}">
        <p14:creationId xmlns:p14="http://schemas.microsoft.com/office/powerpoint/2010/main" val="374175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Today’s Agenda</a:t>
            </a:r>
            <a:endParaRPr lang="en-US" b="1" dirty="0"/>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Who We Are</a:t>
            </a:r>
          </a:p>
          <a:p>
            <a:r>
              <a:rPr lang="en-US" dirty="0" smtClean="0"/>
              <a:t>Why Expungement Matters to </a:t>
            </a:r>
            <a:r>
              <a:rPr lang="en-US" dirty="0" smtClean="0"/>
              <a:t>TBI </a:t>
            </a:r>
            <a:r>
              <a:rPr lang="en-US" dirty="0" smtClean="0"/>
              <a:t>professionals</a:t>
            </a:r>
            <a:endParaRPr lang="en-US" sz="2400" dirty="0"/>
          </a:p>
          <a:p>
            <a:r>
              <a:rPr lang="en-US" sz="2400" dirty="0" smtClean="0"/>
              <a:t>Criminal Expungement </a:t>
            </a:r>
          </a:p>
          <a:p>
            <a:r>
              <a:rPr lang="en-US" dirty="0" smtClean="0"/>
              <a:t>Eviction Expungement</a:t>
            </a:r>
            <a:endParaRPr lang="en-US" sz="2400" dirty="0" smtClean="0"/>
          </a:p>
          <a:p>
            <a:pPr marL="457200" lvl="1" indent="0">
              <a:buNone/>
            </a:pPr>
            <a:endParaRPr lang="en-US" dirty="0"/>
          </a:p>
          <a:p>
            <a:endParaRPr lang="en-US" dirty="0" smtClean="0"/>
          </a:p>
          <a:p>
            <a:endParaRPr lang="en-US" dirty="0"/>
          </a:p>
        </p:txBody>
      </p:sp>
    </p:spTree>
    <p:extLst>
      <p:ext uri="{BB962C8B-B14F-4D97-AF65-F5344CB8AC3E}">
        <p14:creationId xmlns:p14="http://schemas.microsoft.com/office/powerpoint/2010/main" val="1021771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Criminal Records that Can be Expunged</a:t>
            </a:r>
            <a:endParaRPr lang="en-US" dirty="0"/>
          </a:p>
        </p:txBody>
      </p:sp>
      <p:sp>
        <p:nvSpPr>
          <p:cNvPr id="3" name="Content Placeholder 2"/>
          <p:cNvSpPr>
            <a:spLocks noGrp="1"/>
          </p:cNvSpPr>
          <p:nvPr>
            <p:ph sz="quarter" idx="1"/>
          </p:nvPr>
        </p:nvSpPr>
        <p:spPr/>
        <p:txBody>
          <a:bodyPr>
            <a:normAutofit/>
          </a:bodyPr>
          <a:lstStyle/>
          <a:p>
            <a:r>
              <a:rPr lang="en-US" dirty="0" smtClean="0"/>
              <a:t>Under Minnesota’s Expungement Law</a:t>
            </a:r>
          </a:p>
          <a:p>
            <a:pPr lvl="1"/>
            <a:r>
              <a:rPr lang="en-US" dirty="0"/>
              <a:t>Court </a:t>
            </a:r>
            <a:r>
              <a:rPr lang="en-US" dirty="0" smtClean="0"/>
              <a:t>Records </a:t>
            </a:r>
          </a:p>
          <a:p>
            <a:pPr lvl="2"/>
            <a:r>
              <a:rPr lang="en-US" dirty="0"/>
              <a:t>A</a:t>
            </a:r>
            <a:r>
              <a:rPr lang="en-US" dirty="0" smtClean="0"/>
              <a:t>dult and Juvenile</a:t>
            </a:r>
          </a:p>
          <a:p>
            <a:pPr lvl="1"/>
            <a:r>
              <a:rPr lang="en-US" dirty="0" smtClean="0"/>
              <a:t>Arrest Records/Police Records</a:t>
            </a:r>
          </a:p>
          <a:p>
            <a:pPr lvl="1"/>
            <a:r>
              <a:rPr lang="en-US" dirty="0" smtClean="0"/>
              <a:t>Prosecutor’s Records</a:t>
            </a:r>
          </a:p>
          <a:p>
            <a:pPr lvl="2"/>
            <a:r>
              <a:rPr lang="en-US" dirty="0" smtClean="0"/>
              <a:t>MN Attorney General, County Attorney’s Office, City Attorney’s Office</a:t>
            </a:r>
          </a:p>
          <a:p>
            <a:pPr lvl="1"/>
            <a:r>
              <a:rPr lang="en-US" dirty="0" smtClean="0"/>
              <a:t>Probation/Correction Records</a:t>
            </a:r>
          </a:p>
          <a:p>
            <a:pPr lvl="1"/>
            <a:r>
              <a:rPr lang="en-US" dirty="0" smtClean="0"/>
              <a:t>Records held by State Administrative Agency</a:t>
            </a:r>
          </a:p>
          <a:p>
            <a:pPr lvl="2"/>
            <a:r>
              <a:rPr lang="en-US" dirty="0"/>
              <a:t>Bureau of Criminal Apprehension (BCA</a:t>
            </a:r>
            <a:r>
              <a:rPr lang="en-US" dirty="0" smtClean="0"/>
              <a:t>), Dept. of Health, Dept</a:t>
            </a:r>
            <a:r>
              <a:rPr lang="en-US" dirty="0"/>
              <a:t>.</a:t>
            </a:r>
            <a:r>
              <a:rPr lang="en-US" dirty="0" smtClean="0"/>
              <a:t> of Human Service, Dept</a:t>
            </a:r>
            <a:r>
              <a:rPr lang="en-US" dirty="0"/>
              <a:t>.</a:t>
            </a:r>
            <a:r>
              <a:rPr lang="en-US" dirty="0" smtClean="0"/>
              <a:t> of  Public Safety, Dept. of Corrections, Dept. of Natural Resources, Dept. of Education</a:t>
            </a:r>
          </a:p>
          <a:p>
            <a:pPr lvl="1"/>
            <a:endParaRPr lang="en-US" dirty="0"/>
          </a:p>
        </p:txBody>
      </p:sp>
    </p:spTree>
    <p:extLst>
      <p:ext uri="{BB962C8B-B14F-4D97-AF65-F5344CB8AC3E}">
        <p14:creationId xmlns:p14="http://schemas.microsoft.com/office/powerpoint/2010/main" val="3937996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Types of Criminal Records </a:t>
            </a:r>
            <a:r>
              <a:rPr lang="en-US" dirty="0" smtClean="0"/>
              <a:t/>
            </a:r>
            <a:br>
              <a:rPr lang="en-US" dirty="0" smtClean="0"/>
            </a:br>
            <a:r>
              <a:rPr lang="en-US" dirty="0" smtClean="0"/>
              <a:t>that Cannot </a:t>
            </a:r>
            <a:r>
              <a:rPr lang="en-US" dirty="0"/>
              <a:t>be Expunged</a:t>
            </a:r>
          </a:p>
        </p:txBody>
      </p:sp>
      <p:sp>
        <p:nvSpPr>
          <p:cNvPr id="3" name="Content Placeholder 2"/>
          <p:cNvSpPr>
            <a:spLocks noGrp="1"/>
          </p:cNvSpPr>
          <p:nvPr>
            <p:ph sz="quarter" idx="1"/>
          </p:nvPr>
        </p:nvSpPr>
        <p:spPr/>
        <p:txBody>
          <a:bodyPr/>
          <a:lstStyle/>
          <a:p>
            <a:endParaRPr lang="en-US" dirty="0" smtClean="0"/>
          </a:p>
          <a:p>
            <a:r>
              <a:rPr lang="en-US" dirty="0" smtClean="0"/>
              <a:t>Records held by private background check companies and data collectors</a:t>
            </a:r>
          </a:p>
          <a:p>
            <a:endParaRPr lang="en-US" dirty="0" smtClean="0"/>
          </a:p>
          <a:p>
            <a:r>
              <a:rPr lang="en-US" dirty="0" smtClean="0"/>
              <a:t>Can request that these companies remove expungement  records from their databases</a:t>
            </a:r>
          </a:p>
          <a:p>
            <a:endParaRPr lang="en-US" dirty="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54937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467600" cy="944562"/>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sz="3300" dirty="0" smtClean="0"/>
              <a:t>Types of Expungements</a:t>
            </a:r>
            <a:endParaRPr lang="en-US" sz="3300" dirty="0"/>
          </a:p>
        </p:txBody>
      </p:sp>
      <p:sp>
        <p:nvSpPr>
          <p:cNvPr id="3" name="Content Placeholder 2"/>
          <p:cNvSpPr>
            <a:spLocks noGrp="1"/>
          </p:cNvSpPr>
          <p:nvPr>
            <p:ph sz="quarter" idx="1"/>
          </p:nvPr>
        </p:nvSpPr>
        <p:spPr>
          <a:xfrm>
            <a:off x="457200" y="1600200"/>
            <a:ext cx="7543800" cy="4876800"/>
          </a:xfrm>
        </p:spPr>
        <p:txBody>
          <a:bodyPr>
            <a:normAutofit fontScale="92500" lnSpcReduction="20000"/>
          </a:bodyPr>
          <a:lstStyle/>
          <a:p>
            <a:r>
              <a:rPr lang="en-US" b="1" dirty="0" smtClean="0"/>
              <a:t>Return of Arrest Records</a:t>
            </a:r>
          </a:p>
          <a:p>
            <a:pPr lvl="1"/>
            <a:r>
              <a:rPr lang="en-US" dirty="0"/>
              <a:t>Minn. Stat § 299C.11</a:t>
            </a:r>
          </a:p>
          <a:p>
            <a:pPr lvl="1"/>
            <a:r>
              <a:rPr lang="en-US" dirty="0"/>
              <a:t>Not really expungement, written request for return or destruction of records</a:t>
            </a:r>
          </a:p>
          <a:p>
            <a:pPr lvl="1"/>
            <a:r>
              <a:rPr lang="en-US" dirty="0"/>
              <a:t>Requirements:</a:t>
            </a:r>
          </a:p>
          <a:p>
            <a:pPr lvl="2"/>
            <a:r>
              <a:rPr lang="en-US" dirty="0"/>
              <a:t>Arrest-only or dismissal prior to finding of probable cause AND</a:t>
            </a:r>
          </a:p>
          <a:p>
            <a:pPr lvl="2"/>
            <a:r>
              <a:rPr lang="en-US" dirty="0"/>
              <a:t>No felony or gross misdemeanor convictions in ten years </a:t>
            </a:r>
            <a:r>
              <a:rPr lang="en-US" dirty="0" smtClean="0"/>
              <a:t>preceding</a:t>
            </a:r>
          </a:p>
          <a:p>
            <a:r>
              <a:rPr lang="en-US" b="1" dirty="0"/>
              <a:t>Juvenile Expungements</a:t>
            </a:r>
          </a:p>
          <a:p>
            <a:pPr lvl="1"/>
            <a:r>
              <a:rPr lang="en-US" dirty="0"/>
              <a:t>Applies to juvenile delinquency records</a:t>
            </a:r>
          </a:p>
          <a:p>
            <a:pPr lvl="1"/>
            <a:r>
              <a:rPr lang="en-US" dirty="0"/>
              <a:t>Minn. Stat. §  </a:t>
            </a:r>
            <a:r>
              <a:rPr lang="en-US" dirty="0">
                <a:cs typeface="Courier New"/>
              </a:rPr>
              <a:t>260B.198, </a:t>
            </a:r>
            <a:r>
              <a:rPr lang="en-US" dirty="0" err="1">
                <a:cs typeface="Courier New"/>
              </a:rPr>
              <a:t>subd</a:t>
            </a:r>
            <a:r>
              <a:rPr lang="en-US" dirty="0">
                <a:cs typeface="Courier New"/>
              </a:rPr>
              <a:t>. </a:t>
            </a:r>
            <a:r>
              <a:rPr lang="en-US" dirty="0" smtClean="0">
                <a:cs typeface="Courier New"/>
              </a:rPr>
              <a:t>6</a:t>
            </a:r>
            <a:endParaRPr lang="en-US" dirty="0" smtClean="0"/>
          </a:p>
          <a:p>
            <a:r>
              <a:rPr lang="en-US" b="1" dirty="0" smtClean="0"/>
              <a:t>Statutory Expungements</a:t>
            </a:r>
            <a:endParaRPr lang="en-US" dirty="0" smtClean="0"/>
          </a:p>
          <a:p>
            <a:pPr lvl="1"/>
            <a:r>
              <a:rPr lang="en-US" dirty="0"/>
              <a:t>aka “Full Expungement</a:t>
            </a:r>
            <a:r>
              <a:rPr lang="en-US" dirty="0" smtClean="0"/>
              <a:t>”</a:t>
            </a:r>
          </a:p>
          <a:p>
            <a:pPr lvl="1"/>
            <a:r>
              <a:rPr lang="en-US" dirty="0" smtClean="0"/>
              <a:t>All </a:t>
            </a:r>
            <a:r>
              <a:rPr lang="en-US" dirty="0"/>
              <a:t>Government Held </a:t>
            </a:r>
            <a:r>
              <a:rPr lang="en-US" dirty="0" smtClean="0"/>
              <a:t>Records Minn. Stat. § 609A.02</a:t>
            </a:r>
          </a:p>
          <a:p>
            <a:r>
              <a:rPr lang="en-US" b="1" dirty="0" smtClean="0"/>
              <a:t>Inherit Authority Expungements</a:t>
            </a:r>
          </a:p>
          <a:p>
            <a:pPr lvl="1"/>
            <a:r>
              <a:rPr lang="en-US" dirty="0" smtClean="0"/>
              <a:t>aka “Court Records Only”</a:t>
            </a:r>
          </a:p>
          <a:p>
            <a:endParaRPr lang="en-US" dirty="0" smtClean="0"/>
          </a:p>
          <a:p>
            <a:endParaRPr lang="en-US" dirty="0"/>
          </a:p>
        </p:txBody>
      </p:sp>
    </p:spTree>
    <p:extLst>
      <p:ext uri="{BB962C8B-B14F-4D97-AF65-F5344CB8AC3E}">
        <p14:creationId xmlns:p14="http://schemas.microsoft.com/office/powerpoint/2010/main" val="2220201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pPr algn="ctr"/>
            <a:r>
              <a:rPr lang="en-US" dirty="0" smtClean="0"/>
              <a:t>Am I eligible for Expungement?</a:t>
            </a:r>
            <a:endParaRPr lang="en-US" dirty="0"/>
          </a:p>
        </p:txBody>
      </p:sp>
      <p:sp>
        <p:nvSpPr>
          <p:cNvPr id="3" name="Content Placeholder 2"/>
          <p:cNvSpPr>
            <a:spLocks noGrp="1"/>
          </p:cNvSpPr>
          <p:nvPr>
            <p:ph sz="quarter" idx="1"/>
          </p:nvPr>
        </p:nvSpPr>
        <p:spPr/>
        <p:txBody>
          <a:bodyPr>
            <a:normAutofit/>
          </a:bodyPr>
          <a:lstStyle/>
          <a:p>
            <a:endParaRPr lang="en-US" b="1" dirty="0" smtClean="0"/>
          </a:p>
          <a:p>
            <a:r>
              <a:rPr lang="en-US" b="1" dirty="0" smtClean="0"/>
              <a:t>Statutory Expungement a/k/a “Full Expungement </a:t>
            </a:r>
          </a:p>
          <a:p>
            <a:pPr lvl="1"/>
            <a:r>
              <a:rPr lang="en-US" b="1" i="1" dirty="0" smtClean="0"/>
              <a:t>All</a:t>
            </a:r>
            <a:r>
              <a:rPr lang="en-US" dirty="0" smtClean="0"/>
              <a:t> </a:t>
            </a:r>
            <a:r>
              <a:rPr lang="en-US" dirty="0"/>
              <a:t>Government Held </a:t>
            </a:r>
            <a:r>
              <a:rPr lang="en-US" dirty="0" smtClean="0"/>
              <a:t>Records</a:t>
            </a:r>
          </a:p>
          <a:p>
            <a:pPr lvl="1"/>
            <a:endParaRPr lang="en-US" dirty="0" smtClean="0"/>
          </a:p>
          <a:p>
            <a:r>
              <a:rPr lang="en-US" b="1" dirty="0" smtClean="0"/>
              <a:t>Is there a waiting period?</a:t>
            </a:r>
          </a:p>
          <a:p>
            <a:pPr marL="731520" lvl="2" indent="0">
              <a:buNone/>
            </a:pPr>
            <a:endParaRPr lang="en-US" b="1" dirty="0" smtClean="0"/>
          </a:p>
          <a:p>
            <a:pPr lvl="1"/>
            <a:endParaRPr lang="en-US" b="1" dirty="0"/>
          </a:p>
          <a:p>
            <a:pPr lvl="1"/>
            <a:endParaRPr lang="en-US" b="1" dirty="0" smtClean="0"/>
          </a:p>
          <a:p>
            <a:pPr lvl="1"/>
            <a:endParaRPr lang="en-US" b="1" dirty="0"/>
          </a:p>
          <a:p>
            <a:endParaRPr lang="en-US" dirty="0"/>
          </a:p>
        </p:txBody>
      </p:sp>
    </p:spTree>
    <p:extLst>
      <p:ext uri="{BB962C8B-B14F-4D97-AF65-F5344CB8AC3E}">
        <p14:creationId xmlns:p14="http://schemas.microsoft.com/office/powerpoint/2010/main" val="3765149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Statutory Expungement </a:t>
            </a:r>
            <a:br>
              <a:rPr lang="en-US" dirty="0"/>
            </a:br>
            <a:r>
              <a:rPr lang="en-US" sz="2400" dirty="0" smtClean="0"/>
              <a:t>No Waiting Periods</a:t>
            </a:r>
            <a:endParaRPr lang="en-US" dirty="0"/>
          </a:p>
        </p:txBody>
      </p:sp>
      <p:sp>
        <p:nvSpPr>
          <p:cNvPr id="3" name="Content Placeholder 2"/>
          <p:cNvSpPr>
            <a:spLocks noGrp="1"/>
          </p:cNvSpPr>
          <p:nvPr>
            <p:ph sz="quarter" idx="1"/>
          </p:nvPr>
        </p:nvSpPr>
        <p:spPr/>
        <p:txBody>
          <a:bodyPr/>
          <a:lstStyle/>
          <a:p>
            <a:pPr lvl="1"/>
            <a:r>
              <a:rPr lang="en-US" b="1" dirty="0"/>
              <a:t>Controlled substance offenses prosecuted under Minn. Stat. § 152.18</a:t>
            </a:r>
          </a:p>
          <a:p>
            <a:pPr lvl="2"/>
            <a:r>
              <a:rPr lang="en-US" dirty="0"/>
              <a:t>Deferred prosecution for certain first time drug offenders</a:t>
            </a:r>
          </a:p>
          <a:p>
            <a:pPr lvl="1"/>
            <a:endParaRPr lang="en-US" b="1" dirty="0" smtClean="0"/>
          </a:p>
          <a:p>
            <a:pPr lvl="1"/>
            <a:r>
              <a:rPr lang="en-US" b="1" dirty="0" smtClean="0"/>
              <a:t>Cases </a:t>
            </a:r>
            <a:r>
              <a:rPr lang="en-US" b="1" dirty="0"/>
              <a:t>involving </a:t>
            </a:r>
            <a:r>
              <a:rPr lang="en-US" b="1" u="sng" dirty="0"/>
              <a:t>juveniles prosecuted as adults</a:t>
            </a:r>
          </a:p>
          <a:p>
            <a:pPr lvl="1"/>
            <a:endParaRPr lang="en-US" b="1" dirty="0" smtClean="0"/>
          </a:p>
          <a:p>
            <a:pPr lvl="1"/>
            <a:r>
              <a:rPr lang="en-US" b="1" dirty="0" smtClean="0"/>
              <a:t>Criminal </a:t>
            </a:r>
            <a:r>
              <a:rPr lang="en-US" b="1" dirty="0"/>
              <a:t>proceedings </a:t>
            </a:r>
            <a:r>
              <a:rPr lang="en-US" b="1" u="sng" dirty="0"/>
              <a:t>resolved in favor of the petitioner</a:t>
            </a:r>
          </a:p>
          <a:p>
            <a:pPr lvl="2"/>
            <a:endParaRPr lang="en-US" dirty="0"/>
          </a:p>
          <a:p>
            <a:endParaRPr lang="en-US" dirty="0"/>
          </a:p>
        </p:txBody>
      </p:sp>
    </p:spTree>
    <p:extLst>
      <p:ext uri="{BB962C8B-B14F-4D97-AF65-F5344CB8AC3E}">
        <p14:creationId xmlns:p14="http://schemas.microsoft.com/office/powerpoint/2010/main" val="3747681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Expungement</a:t>
            </a:r>
            <a:br>
              <a:rPr lang="en-US" dirty="0" smtClean="0"/>
            </a:br>
            <a:r>
              <a:rPr lang="en-US" sz="2400" dirty="0" smtClean="0"/>
              <a:t>No Waiting Periods</a:t>
            </a:r>
            <a:endParaRPr lang="en-US" sz="2400" dirty="0"/>
          </a:p>
        </p:txBody>
      </p:sp>
      <p:sp>
        <p:nvSpPr>
          <p:cNvPr id="3" name="Content Placeholder 2"/>
          <p:cNvSpPr>
            <a:spLocks noGrp="1"/>
          </p:cNvSpPr>
          <p:nvPr>
            <p:ph sz="quarter" idx="1"/>
          </p:nvPr>
        </p:nvSpPr>
        <p:spPr>
          <a:xfrm>
            <a:off x="457200" y="1600200"/>
            <a:ext cx="7848600" cy="4191000"/>
          </a:xfrm>
        </p:spPr>
        <p:txBody>
          <a:bodyPr>
            <a:normAutofit fontScale="92500" lnSpcReduction="20000"/>
          </a:bodyPr>
          <a:lstStyle/>
          <a:p>
            <a:r>
              <a:rPr lang="en-US" dirty="0"/>
              <a:t>R</a:t>
            </a:r>
            <a:r>
              <a:rPr lang="en-US" dirty="0" smtClean="0"/>
              <a:t>esolved in favor?</a:t>
            </a:r>
          </a:p>
          <a:p>
            <a:pPr lvl="1"/>
            <a:r>
              <a:rPr lang="en-US" dirty="0" smtClean="0"/>
              <a:t>Is there an admission of guilt, finding of guilt, or admission of facts on the record?</a:t>
            </a:r>
          </a:p>
          <a:p>
            <a:pPr lvl="2"/>
            <a:r>
              <a:rPr lang="en-US" dirty="0" smtClean="0"/>
              <a:t>No = Resolved in Favor</a:t>
            </a:r>
          </a:p>
          <a:p>
            <a:pPr lvl="3"/>
            <a:r>
              <a:rPr lang="en-US" dirty="0"/>
              <a:t>No wait </a:t>
            </a:r>
            <a:r>
              <a:rPr lang="en-US" dirty="0" smtClean="0"/>
              <a:t>period</a:t>
            </a:r>
          </a:p>
          <a:p>
            <a:pPr lvl="3"/>
            <a:r>
              <a:rPr lang="en-US" dirty="0" smtClean="0"/>
              <a:t>no </a:t>
            </a:r>
            <a:r>
              <a:rPr lang="en-US" dirty="0"/>
              <a:t>filing </a:t>
            </a:r>
            <a:r>
              <a:rPr lang="en-US" dirty="0" smtClean="0"/>
              <a:t>fee</a:t>
            </a:r>
          </a:p>
          <a:p>
            <a:pPr lvl="3"/>
            <a:r>
              <a:rPr lang="en-US" dirty="0" smtClean="0"/>
              <a:t>burden </a:t>
            </a:r>
            <a:r>
              <a:rPr lang="en-US" dirty="0"/>
              <a:t>shifts to state to show that the state’s interest in access to the record outweighs the petitioner’s need for </a:t>
            </a:r>
            <a:r>
              <a:rPr lang="en-US" dirty="0" err="1" smtClean="0"/>
              <a:t>expungement</a:t>
            </a:r>
            <a:endParaRPr lang="en-US" dirty="0" smtClean="0"/>
          </a:p>
          <a:p>
            <a:pPr lvl="2"/>
            <a:r>
              <a:rPr lang="en-US" dirty="0" smtClean="0"/>
              <a:t>Yes  = Not Resolved in Favor</a:t>
            </a:r>
          </a:p>
          <a:p>
            <a:pPr marL="731520" lvl="2" indent="0">
              <a:buNone/>
            </a:pPr>
            <a:endParaRPr lang="en-US" dirty="0" smtClean="0"/>
          </a:p>
          <a:p>
            <a:r>
              <a:rPr lang="en-US" dirty="0" smtClean="0"/>
              <a:t>Not resolved in favor but no conviction?</a:t>
            </a:r>
          </a:p>
          <a:p>
            <a:pPr lvl="1"/>
            <a:r>
              <a:rPr lang="en-US" dirty="0" smtClean="0"/>
              <a:t>Stay of Adjudication or diversion </a:t>
            </a:r>
          </a:p>
          <a:p>
            <a:pPr lvl="1"/>
            <a:r>
              <a:rPr lang="en-US" dirty="0" smtClean="0"/>
              <a:t>1-year wait period </a:t>
            </a:r>
          </a:p>
          <a:p>
            <a:pPr lvl="1"/>
            <a:r>
              <a:rPr lang="en-US" dirty="0"/>
              <a:t>B</a:t>
            </a:r>
            <a:r>
              <a:rPr lang="en-US" dirty="0" smtClean="0"/>
              <a:t>urden shift to state</a:t>
            </a:r>
          </a:p>
          <a:p>
            <a:pPr lvl="1"/>
            <a:r>
              <a:rPr lang="en-US" dirty="0" smtClean="0"/>
              <a:t>Filing fees </a:t>
            </a:r>
            <a:endParaRPr lang="en-US" dirty="0"/>
          </a:p>
        </p:txBody>
      </p:sp>
    </p:spTree>
    <p:extLst>
      <p:ext uri="{BB962C8B-B14F-4D97-AF65-F5344CB8AC3E}">
        <p14:creationId xmlns:p14="http://schemas.microsoft.com/office/powerpoint/2010/main" val="2914799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Statutory Expungement </a:t>
            </a:r>
            <a:br>
              <a:rPr lang="en-US" dirty="0"/>
            </a:br>
            <a:r>
              <a:rPr lang="en-US" sz="2400" dirty="0" smtClean="0"/>
              <a:t>Waiting Periods</a:t>
            </a:r>
            <a:endParaRPr lang="en-US" dirty="0"/>
          </a:p>
        </p:txBody>
      </p:sp>
      <p:sp>
        <p:nvSpPr>
          <p:cNvPr id="3" name="Content Placeholder 2"/>
          <p:cNvSpPr>
            <a:spLocks noGrp="1"/>
          </p:cNvSpPr>
          <p:nvPr>
            <p:ph sz="quarter" idx="1"/>
          </p:nvPr>
        </p:nvSpPr>
        <p:spPr/>
        <p:txBody>
          <a:bodyPr/>
          <a:lstStyle/>
          <a:p>
            <a:pPr lvl="1"/>
            <a:r>
              <a:rPr lang="en-US" b="1" dirty="0"/>
              <a:t>Stays of adjudication and diversion cases resulting in dismissal</a:t>
            </a:r>
          </a:p>
          <a:p>
            <a:pPr lvl="3"/>
            <a:r>
              <a:rPr lang="en-US" dirty="0"/>
              <a:t>1 year waiting period, burden shifts to state</a:t>
            </a:r>
          </a:p>
          <a:p>
            <a:pPr lvl="1"/>
            <a:r>
              <a:rPr lang="en-US" b="1" dirty="0"/>
              <a:t>Petty misdemeanor and misdemeanor convictions</a:t>
            </a:r>
          </a:p>
          <a:p>
            <a:pPr lvl="2"/>
            <a:r>
              <a:rPr lang="en-US" dirty="0"/>
              <a:t>2 year waiting period</a:t>
            </a:r>
          </a:p>
          <a:p>
            <a:pPr lvl="1"/>
            <a:r>
              <a:rPr lang="en-US" b="1" dirty="0"/>
              <a:t>Gross misdemeanor convictions</a:t>
            </a:r>
          </a:p>
          <a:p>
            <a:pPr lvl="2"/>
            <a:r>
              <a:rPr lang="en-US" dirty="0"/>
              <a:t>4 year waiting period</a:t>
            </a:r>
          </a:p>
          <a:p>
            <a:pPr lvl="1"/>
            <a:r>
              <a:rPr lang="en-US" b="1" dirty="0"/>
              <a:t>Listed felony convictions</a:t>
            </a:r>
          </a:p>
          <a:p>
            <a:pPr lvl="2"/>
            <a:r>
              <a:rPr lang="en-US" dirty="0"/>
              <a:t>5 year waiting </a:t>
            </a:r>
            <a:r>
              <a:rPr lang="en-US" dirty="0" smtClean="0"/>
              <a:t>period</a:t>
            </a:r>
          </a:p>
          <a:p>
            <a:pPr lvl="1"/>
            <a:r>
              <a:rPr lang="en-US" b="1" dirty="0"/>
              <a:t>Expungement Prohibited</a:t>
            </a:r>
          </a:p>
          <a:p>
            <a:pPr lvl="2"/>
            <a:r>
              <a:rPr lang="en-US" dirty="0"/>
              <a:t>Cases that require registration as a predatory offender</a:t>
            </a:r>
          </a:p>
          <a:p>
            <a:pPr lvl="2"/>
            <a:endParaRPr lang="en-US" dirty="0"/>
          </a:p>
          <a:p>
            <a:endParaRPr lang="en-US" dirty="0"/>
          </a:p>
        </p:txBody>
      </p:sp>
    </p:spTree>
    <p:extLst>
      <p:ext uri="{BB962C8B-B14F-4D97-AF65-F5344CB8AC3E}">
        <p14:creationId xmlns:p14="http://schemas.microsoft.com/office/powerpoint/2010/main" val="234581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normAutofit fontScale="90000"/>
          </a:bodyPr>
          <a:lstStyle/>
          <a:p>
            <a:r>
              <a:rPr lang="en-US" dirty="0"/>
              <a:t/>
            </a:r>
            <a:br>
              <a:rPr lang="en-US" dirty="0"/>
            </a:br>
            <a:r>
              <a:rPr lang="en-US" sz="3300" dirty="0"/>
              <a:t>Statutory Expungement </a:t>
            </a:r>
            <a:r>
              <a:rPr lang="en-US" dirty="0" smtClean="0"/>
              <a:t/>
            </a:r>
            <a:br>
              <a:rPr lang="en-US" dirty="0" smtClean="0"/>
            </a:br>
            <a:r>
              <a:rPr lang="en-US" sz="2700" dirty="0" smtClean="0"/>
              <a:t>Waiting Periods </a:t>
            </a:r>
            <a:endParaRPr lang="en-US" sz="2700" dirty="0"/>
          </a:p>
        </p:txBody>
      </p:sp>
      <p:sp>
        <p:nvSpPr>
          <p:cNvPr id="3" name="Content Placeholder 2"/>
          <p:cNvSpPr>
            <a:spLocks noGrp="1"/>
          </p:cNvSpPr>
          <p:nvPr>
            <p:ph sz="quarter" idx="1"/>
          </p:nvPr>
        </p:nvSpPr>
        <p:spPr>
          <a:xfrm>
            <a:off x="457200" y="1600200"/>
            <a:ext cx="7162800" cy="3733800"/>
          </a:xfrm>
        </p:spPr>
        <p:txBody>
          <a:bodyPr/>
          <a:lstStyle/>
          <a:p>
            <a:endParaRPr lang="en-US" dirty="0" smtClean="0"/>
          </a:p>
          <a:p>
            <a:r>
              <a:rPr lang="en-US" dirty="0" smtClean="0"/>
              <a:t>Qualify </a:t>
            </a:r>
            <a:r>
              <a:rPr lang="en-US" dirty="0"/>
              <a:t>for expungement if petitioner “has not been convicted of a new crime for at least X years since discharge of the sentence for the crime.”</a:t>
            </a:r>
          </a:p>
          <a:p>
            <a:pPr lvl="1"/>
            <a:r>
              <a:rPr lang="en-US" dirty="0" smtClean="0"/>
              <a:t>X = Minimum </a:t>
            </a:r>
            <a:r>
              <a:rPr lang="en-US" dirty="0"/>
              <a:t>amount of time that the person must be off probation for any offense with no new </a:t>
            </a:r>
            <a:r>
              <a:rPr lang="en-US" dirty="0" smtClean="0"/>
              <a:t>convictions</a:t>
            </a:r>
          </a:p>
          <a:p>
            <a:pPr lvl="1"/>
            <a:r>
              <a:rPr lang="en-US" dirty="0" smtClean="0"/>
              <a:t>“Off paper”</a:t>
            </a:r>
          </a:p>
          <a:p>
            <a:pPr lvl="1"/>
            <a:endParaRPr lang="en-US" dirty="0"/>
          </a:p>
          <a:p>
            <a:endParaRPr lang="en-US" dirty="0"/>
          </a:p>
        </p:txBody>
      </p:sp>
    </p:spTree>
    <p:extLst>
      <p:ext uri="{BB962C8B-B14F-4D97-AF65-F5344CB8AC3E}">
        <p14:creationId xmlns:p14="http://schemas.microsoft.com/office/powerpoint/2010/main" val="1424733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Expungement</a:t>
            </a:r>
            <a:br>
              <a:rPr lang="en-US" dirty="0" smtClean="0"/>
            </a:br>
            <a:r>
              <a:rPr lang="en-US" sz="2400" dirty="0" smtClean="0"/>
              <a:t>Felony Convictions</a:t>
            </a:r>
            <a:endParaRPr lang="en-US" sz="2400" dirty="0"/>
          </a:p>
        </p:txBody>
      </p:sp>
      <p:sp>
        <p:nvSpPr>
          <p:cNvPr id="3" name="Content Placeholder 2"/>
          <p:cNvSpPr>
            <a:spLocks noGrp="1"/>
          </p:cNvSpPr>
          <p:nvPr>
            <p:ph sz="quarter" idx="1"/>
          </p:nvPr>
        </p:nvSpPr>
        <p:spPr/>
        <p:txBody>
          <a:bodyPr/>
          <a:lstStyle/>
          <a:p>
            <a:r>
              <a:rPr lang="en-US" dirty="0" smtClean="0"/>
              <a:t>Only </a:t>
            </a:r>
            <a:r>
              <a:rPr lang="en-US" b="1" dirty="0" smtClean="0"/>
              <a:t>convictions</a:t>
            </a:r>
            <a:r>
              <a:rPr lang="en-US" dirty="0" smtClean="0"/>
              <a:t> for felony offenses listed in the statute are eligible for expungement, regardless of how much time has passed.</a:t>
            </a:r>
          </a:p>
          <a:p>
            <a:pPr lvl="1"/>
            <a:r>
              <a:rPr lang="en-US" dirty="0" smtClean="0"/>
              <a:t>Minn. Stat. § 609A.02, </a:t>
            </a:r>
            <a:r>
              <a:rPr lang="en-US" dirty="0" err="1" smtClean="0"/>
              <a:t>subd</a:t>
            </a:r>
            <a:r>
              <a:rPr lang="en-US" dirty="0" smtClean="0"/>
              <a:t> 3(b) </a:t>
            </a:r>
          </a:p>
          <a:p>
            <a:endParaRPr lang="en-US" sz="2000" dirty="0" smtClean="0"/>
          </a:p>
          <a:p>
            <a:r>
              <a:rPr lang="en-US" sz="2000" dirty="0" smtClean="0"/>
              <a:t>This </a:t>
            </a:r>
            <a:r>
              <a:rPr lang="en-US" sz="2000" dirty="0"/>
              <a:t>list does not apply to petty misdemeanor citations, misdemeanor convictions, gross misdemeanor convictions, case resolved in favor, diversion cases and stays of </a:t>
            </a:r>
            <a:r>
              <a:rPr lang="en-US" sz="2000" dirty="0" smtClean="0"/>
              <a:t>adjudication</a:t>
            </a:r>
          </a:p>
          <a:p>
            <a:endParaRPr lang="en-US" dirty="0" smtClean="0"/>
          </a:p>
          <a:p>
            <a:r>
              <a:rPr lang="en-US" dirty="0" smtClean="0"/>
              <a:t>Stay of Impositions </a:t>
            </a:r>
            <a:endParaRPr lang="en-US" dirty="0"/>
          </a:p>
          <a:p>
            <a:pPr lvl="1"/>
            <a:r>
              <a:rPr lang="en-US" dirty="0" smtClean="0"/>
              <a:t>Unclear area of the law</a:t>
            </a:r>
            <a:endParaRPr lang="en-US" dirty="0"/>
          </a:p>
        </p:txBody>
      </p:sp>
    </p:spTree>
    <p:extLst>
      <p:ext uri="{BB962C8B-B14F-4D97-AF65-F5344CB8AC3E}">
        <p14:creationId xmlns:p14="http://schemas.microsoft.com/office/powerpoint/2010/main" val="1247269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 I Eligible For Expungement?</a:t>
            </a:r>
            <a:endParaRPr lang="en-US" sz="2400" dirty="0"/>
          </a:p>
        </p:txBody>
      </p:sp>
      <p:sp>
        <p:nvSpPr>
          <p:cNvPr id="3" name="Content Placeholder 2"/>
          <p:cNvSpPr>
            <a:spLocks noGrp="1"/>
          </p:cNvSpPr>
          <p:nvPr>
            <p:ph sz="quarter" idx="1"/>
          </p:nvPr>
        </p:nvSpPr>
        <p:spPr/>
        <p:txBody>
          <a:bodyPr>
            <a:normAutofit/>
          </a:bodyPr>
          <a:lstStyle/>
          <a:p>
            <a:r>
              <a:rPr lang="en-US" dirty="0" smtClean="0"/>
              <a:t>Convicted of </a:t>
            </a:r>
            <a:r>
              <a:rPr lang="en-US" b="1" dirty="0" smtClean="0"/>
              <a:t>Misdemeanor Theft </a:t>
            </a:r>
            <a:r>
              <a:rPr lang="en-US" dirty="0" smtClean="0"/>
              <a:t>on 8/15/2012</a:t>
            </a:r>
          </a:p>
          <a:p>
            <a:endParaRPr lang="en-US" dirty="0" smtClean="0"/>
          </a:p>
          <a:p>
            <a:r>
              <a:rPr lang="en-US" dirty="0" smtClean="0"/>
              <a:t>1 year probation</a:t>
            </a:r>
          </a:p>
          <a:p>
            <a:endParaRPr lang="en-US" dirty="0" smtClean="0"/>
          </a:p>
          <a:p>
            <a:r>
              <a:rPr lang="en-US" dirty="0"/>
              <a:t>R</a:t>
            </a:r>
            <a:r>
              <a:rPr lang="en-US" dirty="0" smtClean="0"/>
              <a:t>eleased from probation on 8/15/2013</a:t>
            </a:r>
          </a:p>
          <a:p>
            <a:endParaRPr lang="en-US" dirty="0" smtClean="0"/>
          </a:p>
          <a:p>
            <a:r>
              <a:rPr lang="en-US" dirty="0" smtClean="0"/>
              <a:t>No subsequent charges or convictions</a:t>
            </a:r>
          </a:p>
          <a:p>
            <a:pPr marL="0" indent="0">
              <a:buNone/>
            </a:pPr>
            <a:endParaRPr lang="en-US" dirty="0" smtClean="0"/>
          </a:p>
          <a:p>
            <a:r>
              <a:rPr lang="en-US" dirty="0" smtClean="0"/>
              <a:t>Eligible to file on or after 8/15/2015</a:t>
            </a:r>
          </a:p>
        </p:txBody>
      </p:sp>
    </p:spTree>
    <p:extLst>
      <p:ext uri="{BB962C8B-B14F-4D97-AF65-F5344CB8AC3E}">
        <p14:creationId xmlns:p14="http://schemas.microsoft.com/office/powerpoint/2010/main" val="92293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 – </a:t>
            </a:r>
            <a:r>
              <a:rPr lang="en-US" sz="2800" i="1" dirty="0" smtClean="0"/>
              <a:t>Justice Matters</a:t>
            </a:r>
            <a:endParaRPr lang="en-US" sz="2800" i="1" dirty="0"/>
          </a:p>
        </p:txBody>
      </p:sp>
      <p:sp>
        <p:nvSpPr>
          <p:cNvPr id="3" name="Content Placeholder 2"/>
          <p:cNvSpPr>
            <a:spLocks noGrp="1"/>
          </p:cNvSpPr>
          <p:nvPr>
            <p:ph sz="quarter" idx="1"/>
          </p:nvPr>
        </p:nvSpPr>
        <p:spPr/>
        <p:txBody>
          <a:bodyPr/>
          <a:lstStyle/>
          <a:p>
            <a:r>
              <a:rPr lang="en-US" b="1" dirty="0" smtClean="0"/>
              <a:t>Southern Minnesota Regional Legal Services (SMRLS) </a:t>
            </a:r>
            <a:r>
              <a:rPr lang="en-US" dirty="0" smtClean="0"/>
              <a:t>provides, free, high quality legal help to low-income people in critical </a:t>
            </a:r>
            <a:r>
              <a:rPr lang="en-US" u="sng" dirty="0" smtClean="0"/>
              <a:t>civil matters</a:t>
            </a:r>
            <a:r>
              <a:rPr lang="en-US" dirty="0" smtClean="0"/>
              <a:t>. </a:t>
            </a:r>
          </a:p>
          <a:p>
            <a:pPr lvl="1"/>
            <a:r>
              <a:rPr lang="en-US" sz="2000" dirty="0" smtClean="0"/>
              <a:t>SMRLS lawyers and paralegals are full-time, paid employees who specialize in problems that affect-low income people.</a:t>
            </a:r>
          </a:p>
          <a:p>
            <a:pPr lvl="1"/>
            <a:r>
              <a:rPr lang="en-US" sz="2000" dirty="0" smtClean="0"/>
              <a:t>Our work focuses on helping individuals and families secure and protect their basic needs, maintaining freedom from hunger, homelessness, sickness and abuse. </a:t>
            </a:r>
          </a:p>
          <a:p>
            <a:pPr lvl="1"/>
            <a:r>
              <a:rPr lang="en-US" sz="2000" dirty="0" smtClean="0"/>
              <a:t>We represent clients before courts and federal, state, and local administrative agencies. </a:t>
            </a:r>
          </a:p>
          <a:p>
            <a:pPr lvl="1"/>
            <a:r>
              <a:rPr lang="en-US" sz="2000" i="1" dirty="0" smtClean="0"/>
              <a:t>Justice Matters</a:t>
            </a:r>
          </a:p>
          <a:p>
            <a:pPr marL="0" indent="0">
              <a:buNone/>
            </a:pPr>
            <a:endParaRPr lang="en-US" dirty="0" smtClean="0"/>
          </a:p>
          <a:p>
            <a:endParaRPr lang="en-US" dirty="0" smtClean="0"/>
          </a:p>
        </p:txBody>
      </p:sp>
    </p:spTree>
    <p:extLst>
      <p:ext uri="{BB962C8B-B14F-4D97-AF65-F5344CB8AC3E}">
        <p14:creationId xmlns:p14="http://schemas.microsoft.com/office/powerpoint/2010/main" val="2800608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 I Eligible for Expungement?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Convicted of </a:t>
            </a:r>
            <a:r>
              <a:rPr lang="en-US" b="1" dirty="0"/>
              <a:t>Misdemeanor Theft </a:t>
            </a:r>
            <a:r>
              <a:rPr lang="en-US" dirty="0"/>
              <a:t>on 8/15/2012</a:t>
            </a:r>
          </a:p>
          <a:p>
            <a:endParaRPr lang="en-US" dirty="0"/>
          </a:p>
          <a:p>
            <a:r>
              <a:rPr lang="en-US" dirty="0" smtClean="0"/>
              <a:t>1 </a:t>
            </a:r>
            <a:r>
              <a:rPr lang="en-US" dirty="0"/>
              <a:t>year probation</a:t>
            </a:r>
          </a:p>
          <a:p>
            <a:endParaRPr lang="en-US" dirty="0"/>
          </a:p>
          <a:p>
            <a:r>
              <a:rPr lang="en-US" dirty="0"/>
              <a:t>Released from probation on 8/15/2013</a:t>
            </a:r>
          </a:p>
          <a:p>
            <a:endParaRPr lang="en-US" dirty="0"/>
          </a:p>
          <a:p>
            <a:r>
              <a:rPr lang="en-US" dirty="0" smtClean="0"/>
              <a:t>Convicted of disorderly </a:t>
            </a:r>
            <a:r>
              <a:rPr lang="en-US" dirty="0"/>
              <a:t>c</a:t>
            </a:r>
            <a:r>
              <a:rPr lang="en-US" dirty="0" smtClean="0"/>
              <a:t>onduct (a misdemeanor) on 12/15/2014 and ordered to serve 1 year probation</a:t>
            </a:r>
          </a:p>
          <a:p>
            <a:endParaRPr lang="en-US" dirty="0" smtClean="0"/>
          </a:p>
          <a:p>
            <a:r>
              <a:rPr lang="en-US" dirty="0" smtClean="0"/>
              <a:t>Released from probation for disorderly on 12/15/2015</a:t>
            </a:r>
          </a:p>
          <a:p>
            <a:endParaRPr lang="en-US" dirty="0"/>
          </a:p>
          <a:p>
            <a:r>
              <a:rPr lang="en-US" dirty="0" smtClean="0"/>
              <a:t>Eligible to file on or after 12/15/2017</a:t>
            </a:r>
            <a:endParaRPr lang="en-US" dirty="0"/>
          </a:p>
        </p:txBody>
      </p:sp>
    </p:spTree>
    <p:extLst>
      <p:ext uri="{BB962C8B-B14F-4D97-AF65-F5344CB8AC3E}">
        <p14:creationId xmlns:p14="http://schemas.microsoft.com/office/powerpoint/2010/main" val="2107208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 I Eligible for Expungement?</a:t>
            </a:r>
            <a:endParaRPr lang="en-US" dirty="0"/>
          </a:p>
        </p:txBody>
      </p:sp>
      <p:sp>
        <p:nvSpPr>
          <p:cNvPr id="3" name="Content Placeholder 2"/>
          <p:cNvSpPr>
            <a:spLocks noGrp="1"/>
          </p:cNvSpPr>
          <p:nvPr>
            <p:ph sz="quarter" idx="1"/>
          </p:nvPr>
        </p:nvSpPr>
        <p:spPr/>
        <p:txBody>
          <a:bodyPr>
            <a:normAutofit lnSpcReduction="10000"/>
          </a:bodyPr>
          <a:lstStyle/>
          <a:p>
            <a:r>
              <a:rPr lang="en-US" dirty="0"/>
              <a:t>Convicted of </a:t>
            </a:r>
            <a:r>
              <a:rPr lang="en-US" b="1" dirty="0"/>
              <a:t>Misdemeanor Theft </a:t>
            </a:r>
            <a:r>
              <a:rPr lang="en-US" dirty="0"/>
              <a:t>on 8/15/2012</a:t>
            </a:r>
          </a:p>
          <a:p>
            <a:endParaRPr lang="en-US" dirty="0"/>
          </a:p>
          <a:p>
            <a:r>
              <a:rPr lang="en-US" dirty="0" smtClean="0"/>
              <a:t>1 </a:t>
            </a:r>
            <a:r>
              <a:rPr lang="en-US" dirty="0"/>
              <a:t>year probation</a:t>
            </a:r>
          </a:p>
          <a:p>
            <a:endParaRPr lang="en-US" dirty="0"/>
          </a:p>
          <a:p>
            <a:r>
              <a:rPr lang="en-US" dirty="0"/>
              <a:t>Released from probation on 8/15/2013</a:t>
            </a:r>
          </a:p>
          <a:p>
            <a:endParaRPr lang="en-US" dirty="0"/>
          </a:p>
          <a:p>
            <a:r>
              <a:rPr lang="en-US" dirty="0" smtClean="0"/>
              <a:t>Charged with disorderly </a:t>
            </a:r>
            <a:r>
              <a:rPr lang="en-US" dirty="0"/>
              <a:t>c</a:t>
            </a:r>
            <a:r>
              <a:rPr lang="en-US" dirty="0" smtClean="0"/>
              <a:t>onduct (a misdemeanor) on 12/15/2014, charges dismissed on 3/15/2015</a:t>
            </a:r>
          </a:p>
          <a:p>
            <a:endParaRPr lang="en-US" dirty="0"/>
          </a:p>
          <a:p>
            <a:r>
              <a:rPr lang="en-US" dirty="0" smtClean="0"/>
              <a:t>Eligible to file once disorderly charge </a:t>
            </a:r>
          </a:p>
          <a:p>
            <a:pPr marL="0" indent="0">
              <a:buNone/>
            </a:pPr>
            <a:r>
              <a:rPr lang="en-US" dirty="0" smtClean="0"/>
              <a:t>    is dismissed</a:t>
            </a:r>
            <a:endParaRPr lang="en-US" dirty="0"/>
          </a:p>
        </p:txBody>
      </p:sp>
    </p:spTree>
    <p:extLst>
      <p:ext uri="{BB962C8B-B14F-4D97-AF65-F5344CB8AC3E}">
        <p14:creationId xmlns:p14="http://schemas.microsoft.com/office/powerpoint/2010/main" val="3340344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 I eligible for Expungement? </a:t>
            </a:r>
            <a:endParaRPr lang="en-US" dirty="0"/>
          </a:p>
        </p:txBody>
      </p:sp>
      <p:sp>
        <p:nvSpPr>
          <p:cNvPr id="3" name="Content Placeholder 2"/>
          <p:cNvSpPr>
            <a:spLocks noGrp="1"/>
          </p:cNvSpPr>
          <p:nvPr>
            <p:ph sz="quarter" idx="1"/>
          </p:nvPr>
        </p:nvSpPr>
        <p:spPr/>
        <p:txBody>
          <a:bodyPr/>
          <a:lstStyle/>
          <a:p>
            <a:r>
              <a:rPr lang="en-US" dirty="0" smtClean="0"/>
              <a:t>Convicted of </a:t>
            </a:r>
            <a:r>
              <a:rPr lang="en-US" b="1" dirty="0"/>
              <a:t>Felony</a:t>
            </a:r>
            <a:r>
              <a:rPr lang="en-US" dirty="0"/>
              <a:t> </a:t>
            </a:r>
            <a:r>
              <a:rPr lang="en-US" b="1" dirty="0"/>
              <a:t>5</a:t>
            </a:r>
            <a:r>
              <a:rPr lang="en-US" b="1" baseline="30000" dirty="0"/>
              <a:t>th</a:t>
            </a:r>
            <a:r>
              <a:rPr lang="en-US" b="1" dirty="0"/>
              <a:t> Degree Controlled Substance Crime</a:t>
            </a:r>
            <a:r>
              <a:rPr lang="en-US" dirty="0"/>
              <a:t> on 8/15/2010</a:t>
            </a:r>
          </a:p>
          <a:p>
            <a:endParaRPr lang="en-US" dirty="0" smtClean="0"/>
          </a:p>
          <a:p>
            <a:r>
              <a:rPr lang="en-US" dirty="0" smtClean="0"/>
              <a:t>5 years probation </a:t>
            </a:r>
          </a:p>
          <a:p>
            <a:endParaRPr lang="en-US" dirty="0" smtClean="0"/>
          </a:p>
          <a:p>
            <a:r>
              <a:rPr lang="en-US" dirty="0" smtClean="0"/>
              <a:t> Released from probation on 8/15/2015</a:t>
            </a:r>
          </a:p>
          <a:p>
            <a:endParaRPr lang="en-US" dirty="0" smtClean="0"/>
          </a:p>
          <a:p>
            <a:r>
              <a:rPr lang="en-US" dirty="0" smtClean="0"/>
              <a:t>No subsequent charges or convictions </a:t>
            </a:r>
          </a:p>
          <a:p>
            <a:endParaRPr lang="en-US" dirty="0"/>
          </a:p>
          <a:p>
            <a:r>
              <a:rPr lang="en-US" dirty="0" smtClean="0"/>
              <a:t>Eligible to file on or after 8/15/2020</a:t>
            </a:r>
          </a:p>
          <a:p>
            <a:endParaRPr lang="en-US" dirty="0"/>
          </a:p>
        </p:txBody>
      </p:sp>
    </p:spTree>
    <p:extLst>
      <p:ext uri="{BB962C8B-B14F-4D97-AF65-F5344CB8AC3E}">
        <p14:creationId xmlns:p14="http://schemas.microsoft.com/office/powerpoint/2010/main" val="116392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 I eligible for Expungement? </a:t>
            </a:r>
            <a:endParaRPr lang="en-US" dirty="0"/>
          </a:p>
        </p:txBody>
      </p:sp>
      <p:sp>
        <p:nvSpPr>
          <p:cNvPr id="3" name="Content Placeholder 2"/>
          <p:cNvSpPr>
            <a:spLocks noGrp="1"/>
          </p:cNvSpPr>
          <p:nvPr>
            <p:ph sz="quarter" idx="1"/>
          </p:nvPr>
        </p:nvSpPr>
        <p:spPr/>
        <p:txBody>
          <a:bodyPr/>
          <a:lstStyle/>
          <a:p>
            <a:r>
              <a:rPr lang="en-US" dirty="0" smtClean="0"/>
              <a:t>Convicted of </a:t>
            </a:r>
            <a:r>
              <a:rPr lang="en-US" b="1" dirty="0"/>
              <a:t>Felony</a:t>
            </a:r>
            <a:r>
              <a:rPr lang="en-US" dirty="0"/>
              <a:t> </a:t>
            </a:r>
            <a:r>
              <a:rPr lang="en-US" b="1" dirty="0" smtClean="0"/>
              <a:t>2</a:t>
            </a:r>
            <a:r>
              <a:rPr lang="en-US" b="1" baseline="30000" dirty="0" smtClean="0"/>
              <a:t>nd</a:t>
            </a:r>
            <a:r>
              <a:rPr lang="en-US" b="1" dirty="0" smtClean="0"/>
              <a:t> </a:t>
            </a:r>
            <a:r>
              <a:rPr lang="en-US" b="1" dirty="0"/>
              <a:t>Degree Controlled Substance Crime</a:t>
            </a:r>
            <a:r>
              <a:rPr lang="en-US" dirty="0"/>
              <a:t> on 8/15/2010</a:t>
            </a:r>
          </a:p>
          <a:p>
            <a:endParaRPr lang="en-US" dirty="0" smtClean="0"/>
          </a:p>
          <a:p>
            <a:r>
              <a:rPr lang="en-US" dirty="0" smtClean="0"/>
              <a:t>5 years probation </a:t>
            </a:r>
          </a:p>
          <a:p>
            <a:endParaRPr lang="en-US" dirty="0" smtClean="0"/>
          </a:p>
          <a:p>
            <a:r>
              <a:rPr lang="en-US" dirty="0" smtClean="0"/>
              <a:t> Released from probation on 8/15/2015</a:t>
            </a:r>
          </a:p>
          <a:p>
            <a:endParaRPr lang="en-US" dirty="0" smtClean="0"/>
          </a:p>
          <a:p>
            <a:r>
              <a:rPr lang="en-US" dirty="0" smtClean="0"/>
              <a:t>No subsequent charges or convictions </a:t>
            </a:r>
          </a:p>
          <a:p>
            <a:endParaRPr lang="en-US" dirty="0"/>
          </a:p>
          <a:p>
            <a:r>
              <a:rPr lang="en-US" dirty="0" smtClean="0"/>
              <a:t>Eligible to file on or after 8/15/2020</a:t>
            </a:r>
          </a:p>
          <a:p>
            <a:endParaRPr lang="en-US" dirty="0"/>
          </a:p>
        </p:txBody>
      </p:sp>
    </p:spTree>
    <p:extLst>
      <p:ext uri="{BB962C8B-B14F-4D97-AF65-F5344CB8AC3E}">
        <p14:creationId xmlns:p14="http://schemas.microsoft.com/office/powerpoint/2010/main" val="2717768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 I eligible for Expungement?</a:t>
            </a:r>
            <a:endParaRPr lang="en-US" dirty="0"/>
          </a:p>
        </p:txBody>
      </p:sp>
      <p:sp>
        <p:nvSpPr>
          <p:cNvPr id="3" name="Content Placeholder 2"/>
          <p:cNvSpPr>
            <a:spLocks noGrp="1"/>
          </p:cNvSpPr>
          <p:nvPr>
            <p:ph sz="quarter" idx="1"/>
          </p:nvPr>
        </p:nvSpPr>
        <p:spPr/>
        <p:txBody>
          <a:bodyPr/>
          <a:lstStyle/>
          <a:p>
            <a:r>
              <a:rPr lang="en-US" dirty="0" smtClean="0"/>
              <a:t>Charged with </a:t>
            </a:r>
            <a:r>
              <a:rPr lang="en-US" b="1" dirty="0" smtClean="0"/>
              <a:t>Felony</a:t>
            </a:r>
            <a:r>
              <a:rPr lang="en-US" dirty="0" smtClean="0"/>
              <a:t> </a:t>
            </a:r>
            <a:r>
              <a:rPr lang="en-US" b="1" dirty="0"/>
              <a:t>5</a:t>
            </a:r>
            <a:r>
              <a:rPr lang="en-US" b="1" baseline="30000" dirty="0"/>
              <a:t>th</a:t>
            </a:r>
            <a:r>
              <a:rPr lang="en-US" b="1" dirty="0"/>
              <a:t> Degree Controlled Substance Crime</a:t>
            </a:r>
            <a:r>
              <a:rPr lang="en-US" dirty="0"/>
              <a:t> on </a:t>
            </a:r>
            <a:r>
              <a:rPr lang="en-US" dirty="0" smtClean="0"/>
              <a:t>8/15/2014</a:t>
            </a:r>
          </a:p>
          <a:p>
            <a:endParaRPr lang="en-US" dirty="0"/>
          </a:p>
          <a:p>
            <a:r>
              <a:rPr lang="en-US" dirty="0" smtClean="0"/>
              <a:t>Pled not guilty</a:t>
            </a:r>
          </a:p>
          <a:p>
            <a:pPr marL="0" indent="0">
              <a:buNone/>
            </a:pPr>
            <a:r>
              <a:rPr lang="en-US" dirty="0" smtClean="0"/>
              <a:t> </a:t>
            </a:r>
          </a:p>
          <a:p>
            <a:r>
              <a:rPr lang="en-US" dirty="0" smtClean="0"/>
              <a:t>Charges were dismissed on 2/1/2015</a:t>
            </a:r>
          </a:p>
          <a:p>
            <a:endParaRPr lang="en-US" dirty="0" smtClean="0"/>
          </a:p>
          <a:p>
            <a:r>
              <a:rPr lang="en-US" dirty="0" smtClean="0"/>
              <a:t>No subsequent charges or convictions</a:t>
            </a:r>
          </a:p>
          <a:p>
            <a:endParaRPr lang="en-US" dirty="0"/>
          </a:p>
          <a:p>
            <a:r>
              <a:rPr lang="en-US" dirty="0"/>
              <a:t>E</a:t>
            </a:r>
            <a:r>
              <a:rPr lang="en-US" dirty="0" smtClean="0"/>
              <a:t>ligible to file once charges dismissed </a:t>
            </a:r>
          </a:p>
          <a:p>
            <a:pPr marL="0" indent="0">
              <a:buNone/>
            </a:pPr>
            <a:endParaRPr lang="en-US" dirty="0"/>
          </a:p>
        </p:txBody>
      </p:sp>
    </p:spTree>
    <p:extLst>
      <p:ext uri="{BB962C8B-B14F-4D97-AF65-F5344CB8AC3E}">
        <p14:creationId xmlns:p14="http://schemas.microsoft.com/office/powerpoint/2010/main" val="3843021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Expungement Factors</a:t>
            </a:r>
            <a:endParaRPr lang="en-US" dirty="0"/>
          </a:p>
        </p:txBody>
      </p:sp>
      <p:sp>
        <p:nvSpPr>
          <p:cNvPr id="3" name="Content Placeholder 2"/>
          <p:cNvSpPr>
            <a:spLocks noGrp="1"/>
          </p:cNvSpPr>
          <p:nvPr>
            <p:ph sz="quarter" idx="1"/>
          </p:nvPr>
        </p:nvSpPr>
        <p:spPr>
          <a:xfrm>
            <a:off x="457200" y="1600200"/>
            <a:ext cx="7010400" cy="4267200"/>
          </a:xfrm>
        </p:spPr>
        <p:txBody>
          <a:bodyPr>
            <a:normAutofit fontScale="92500" lnSpcReduction="10000"/>
          </a:bodyPr>
          <a:lstStyle/>
          <a:p>
            <a:pPr marL="0" indent="0">
              <a:buNone/>
            </a:pPr>
            <a:r>
              <a:rPr lang="en-US" dirty="0" smtClean="0"/>
              <a:t>Minn. Stat. 609A.03 Subd. 5 (c) (1-12)</a:t>
            </a:r>
          </a:p>
          <a:p>
            <a:pPr lvl="1"/>
            <a:r>
              <a:rPr lang="en-US" dirty="0" smtClean="0"/>
              <a:t>Nature and severity of underlying crime</a:t>
            </a:r>
          </a:p>
          <a:p>
            <a:pPr lvl="1"/>
            <a:r>
              <a:rPr lang="en-US" dirty="0" smtClean="0"/>
              <a:t>Risk, if any, the petitioner poses to individuals or society</a:t>
            </a:r>
          </a:p>
          <a:p>
            <a:pPr lvl="1"/>
            <a:r>
              <a:rPr lang="en-US" dirty="0" smtClean="0"/>
              <a:t>Length of time since the offense occurred</a:t>
            </a:r>
          </a:p>
          <a:p>
            <a:pPr lvl="1"/>
            <a:r>
              <a:rPr lang="en-US" b="1" dirty="0" smtClean="0"/>
              <a:t>Steps taken toward rehabilitation following the crime</a:t>
            </a:r>
          </a:p>
          <a:p>
            <a:pPr lvl="1"/>
            <a:r>
              <a:rPr lang="en-US" dirty="0" smtClean="0"/>
              <a:t>Aggravating or mitigating factors relating to the underlying crime, including the petitioner’s level of participation and context and circumstances of the underlying crime</a:t>
            </a:r>
          </a:p>
          <a:p>
            <a:pPr lvl="1"/>
            <a:r>
              <a:rPr lang="en-US" b="1" dirty="0" smtClean="0"/>
              <a:t>Reasons for the expungement, including the petitioner’s attempts to obtain employment, housing, or other necessities</a:t>
            </a:r>
          </a:p>
        </p:txBody>
      </p:sp>
    </p:spTree>
    <p:extLst>
      <p:ext uri="{BB962C8B-B14F-4D97-AF65-F5344CB8AC3E}">
        <p14:creationId xmlns:p14="http://schemas.microsoft.com/office/powerpoint/2010/main" val="981907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Expungement Factors</a:t>
            </a:r>
            <a:endParaRPr lang="en-US" dirty="0"/>
          </a:p>
        </p:txBody>
      </p:sp>
      <p:sp>
        <p:nvSpPr>
          <p:cNvPr id="3" name="Content Placeholder 2"/>
          <p:cNvSpPr>
            <a:spLocks noGrp="1"/>
          </p:cNvSpPr>
          <p:nvPr>
            <p:ph sz="quarter" idx="1"/>
          </p:nvPr>
        </p:nvSpPr>
        <p:spPr>
          <a:xfrm>
            <a:off x="457200" y="1600200"/>
            <a:ext cx="7010400" cy="4267200"/>
          </a:xfrm>
        </p:spPr>
        <p:txBody>
          <a:bodyPr>
            <a:normAutofit fontScale="92500"/>
          </a:bodyPr>
          <a:lstStyle/>
          <a:p>
            <a:pPr marL="0" indent="0">
              <a:buNone/>
            </a:pPr>
            <a:r>
              <a:rPr lang="en-US" dirty="0" smtClean="0"/>
              <a:t>Minn. Stat. 609A.03 Subd. 5 (c) (1-12)</a:t>
            </a:r>
          </a:p>
          <a:p>
            <a:pPr lvl="1"/>
            <a:r>
              <a:rPr lang="en-US" dirty="0" smtClean="0"/>
              <a:t>Petitioner’s criminal record</a:t>
            </a:r>
          </a:p>
          <a:p>
            <a:pPr lvl="1"/>
            <a:r>
              <a:rPr lang="en-US" dirty="0" smtClean="0"/>
              <a:t>Petitioner’s record of employment and community involvement</a:t>
            </a:r>
          </a:p>
          <a:p>
            <a:pPr lvl="1"/>
            <a:r>
              <a:rPr lang="en-US" dirty="0" smtClean="0"/>
              <a:t>Recommendations of interested law enforcement, prosecutorial, and corrections officials</a:t>
            </a:r>
          </a:p>
          <a:p>
            <a:pPr lvl="1"/>
            <a:r>
              <a:rPr lang="en-US" dirty="0" smtClean="0"/>
              <a:t>Recommendations of victims or whether the victims of the underlying crime were minors</a:t>
            </a:r>
          </a:p>
          <a:p>
            <a:pPr lvl="1"/>
            <a:r>
              <a:rPr lang="en-US" dirty="0" smtClean="0"/>
              <a:t>The amount, if any, of restitution outstanding, past efforts made by the petitioner toward payment, and the measures in place to help ensure completion of restitution payment of the record if granted</a:t>
            </a:r>
          </a:p>
          <a:p>
            <a:pPr lvl="1"/>
            <a:r>
              <a:rPr lang="en-US" dirty="0" smtClean="0"/>
              <a:t>Other factors deemed relevant by the court</a:t>
            </a:r>
          </a:p>
          <a:p>
            <a:pPr lvl="2"/>
            <a:endParaRPr lang="en-US" dirty="0"/>
          </a:p>
        </p:txBody>
      </p:sp>
    </p:spTree>
    <p:extLst>
      <p:ext uri="{BB962C8B-B14F-4D97-AF65-F5344CB8AC3E}">
        <p14:creationId xmlns:p14="http://schemas.microsoft.com/office/powerpoint/2010/main" val="2567706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normAutofit/>
          </a:bodyPr>
          <a:lstStyle/>
          <a:p>
            <a:r>
              <a:rPr lang="en-US" dirty="0" smtClean="0"/>
              <a:t>Harm</a:t>
            </a:r>
            <a:r>
              <a:rPr lang="en-US" sz="3200" dirty="0" smtClean="0"/>
              <a:t> Suffered</a:t>
            </a:r>
            <a:endParaRPr lang="en-US" sz="3200" dirty="0"/>
          </a:p>
        </p:txBody>
      </p:sp>
      <p:sp>
        <p:nvSpPr>
          <p:cNvPr id="3" name="Content Placeholder 2"/>
          <p:cNvSpPr>
            <a:spLocks noGrp="1"/>
          </p:cNvSpPr>
          <p:nvPr>
            <p:ph sz="quarter" idx="1"/>
          </p:nvPr>
        </p:nvSpPr>
        <p:spPr/>
        <p:txBody>
          <a:bodyPr>
            <a:normAutofit fontScale="62500" lnSpcReduction="20000"/>
          </a:bodyPr>
          <a:lstStyle/>
          <a:p>
            <a:r>
              <a:rPr lang="en-US" sz="2800" dirty="0"/>
              <a:t>Why is the client seeking expungement? How is the record effecting the client? How will an expungement benefit the client</a:t>
            </a:r>
            <a:r>
              <a:rPr lang="en-US" sz="2800" dirty="0" smtClean="0"/>
              <a:t>?</a:t>
            </a:r>
            <a:endParaRPr lang="en-US" sz="4200" dirty="0" smtClean="0"/>
          </a:p>
          <a:p>
            <a:endParaRPr lang="en-US" dirty="0" smtClean="0"/>
          </a:p>
          <a:p>
            <a:r>
              <a:rPr lang="en-US" sz="2900" dirty="0" smtClean="0"/>
              <a:t>Employment</a:t>
            </a:r>
          </a:p>
          <a:p>
            <a:pPr lvl="1"/>
            <a:r>
              <a:rPr lang="en-US" dirty="0"/>
              <a:t>Fired because of the record</a:t>
            </a:r>
          </a:p>
          <a:p>
            <a:pPr lvl="1"/>
            <a:r>
              <a:rPr lang="en-US" dirty="0"/>
              <a:t>Denied due to record (letter? phone call</a:t>
            </a:r>
            <a:r>
              <a:rPr lang="en-US" dirty="0" smtClean="0"/>
              <a:t>?)</a:t>
            </a:r>
          </a:p>
          <a:p>
            <a:pPr lvl="2"/>
            <a:r>
              <a:rPr lang="en-US" dirty="0"/>
              <a:t>Number of applications</a:t>
            </a:r>
          </a:p>
          <a:p>
            <a:pPr lvl="2"/>
            <a:r>
              <a:rPr lang="en-US" dirty="0"/>
              <a:t>Names of places applied (or good sample)</a:t>
            </a:r>
          </a:p>
          <a:p>
            <a:pPr lvl="2"/>
            <a:r>
              <a:rPr lang="en-US" dirty="0"/>
              <a:t>Qualifications for jobs</a:t>
            </a:r>
          </a:p>
          <a:p>
            <a:pPr lvl="3"/>
            <a:r>
              <a:rPr lang="en-US" dirty="0"/>
              <a:t>Skilled positions require demonstration of the skills</a:t>
            </a:r>
          </a:p>
          <a:p>
            <a:pPr lvl="1"/>
            <a:r>
              <a:rPr lang="en-US" dirty="0"/>
              <a:t>Notice in the postings or questions in the applications regarding criminal </a:t>
            </a:r>
            <a:r>
              <a:rPr lang="en-US" dirty="0" smtClean="0"/>
              <a:t>history</a:t>
            </a:r>
            <a:endParaRPr lang="en-US" dirty="0"/>
          </a:p>
          <a:p>
            <a:pPr lvl="1"/>
            <a:r>
              <a:rPr lang="en-US" dirty="0"/>
              <a:t>Not hearing back --- many applications</a:t>
            </a:r>
          </a:p>
          <a:p>
            <a:pPr marL="0" indent="0">
              <a:buNone/>
            </a:pPr>
            <a:endParaRPr lang="en-US" dirty="0" smtClean="0"/>
          </a:p>
          <a:p>
            <a:r>
              <a:rPr lang="en-US" sz="2900" dirty="0" smtClean="0"/>
              <a:t>Housing</a:t>
            </a:r>
          </a:p>
          <a:p>
            <a:pPr lvl="1"/>
            <a:r>
              <a:rPr lang="en-US" dirty="0"/>
              <a:t>Denied due to record</a:t>
            </a:r>
          </a:p>
          <a:p>
            <a:pPr lvl="1"/>
            <a:r>
              <a:rPr lang="en-US" dirty="0"/>
              <a:t>Month-to-month only</a:t>
            </a:r>
          </a:p>
          <a:p>
            <a:pPr lvl="1"/>
            <a:r>
              <a:rPr lang="en-US" dirty="0"/>
              <a:t>Double damage deposit</a:t>
            </a:r>
          </a:p>
          <a:p>
            <a:pPr lvl="1"/>
            <a:r>
              <a:rPr lang="en-US" dirty="0"/>
              <a:t>Higher rent</a:t>
            </a:r>
          </a:p>
          <a:p>
            <a:pPr lvl="1"/>
            <a:r>
              <a:rPr lang="en-US" dirty="0"/>
              <a:t>Safety/repairs</a:t>
            </a:r>
          </a:p>
          <a:p>
            <a:endParaRPr lang="en-US" dirty="0" smtClean="0"/>
          </a:p>
          <a:p>
            <a:r>
              <a:rPr lang="en-US" dirty="0" smtClean="0"/>
              <a:t>Other: couching, school</a:t>
            </a:r>
            <a:endParaRPr lang="en-US" dirty="0"/>
          </a:p>
        </p:txBody>
      </p:sp>
    </p:spTree>
    <p:extLst>
      <p:ext uri="{BB962C8B-B14F-4D97-AF65-F5344CB8AC3E}">
        <p14:creationId xmlns:p14="http://schemas.microsoft.com/office/powerpoint/2010/main" val="260250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Rehabilitation		</a:t>
            </a:r>
            <a:endParaRPr lang="en-US" dirty="0"/>
          </a:p>
        </p:txBody>
      </p:sp>
      <p:sp>
        <p:nvSpPr>
          <p:cNvPr id="3" name="Content Placeholder 2"/>
          <p:cNvSpPr>
            <a:spLocks noGrp="1"/>
          </p:cNvSpPr>
          <p:nvPr>
            <p:ph sz="quarter" idx="1"/>
          </p:nvPr>
        </p:nvSpPr>
        <p:spPr>
          <a:xfrm>
            <a:off x="457200" y="1600200"/>
            <a:ext cx="7848600" cy="4419600"/>
          </a:xfrm>
        </p:spPr>
        <p:txBody>
          <a:bodyPr>
            <a:normAutofit fontScale="70000" lnSpcReduction="20000"/>
          </a:bodyPr>
          <a:lstStyle/>
          <a:p>
            <a:pPr lvl="0"/>
            <a:r>
              <a:rPr lang="en-US" b="1" dirty="0"/>
              <a:t>What steps has the client taken since the time of the offense toward </a:t>
            </a:r>
            <a:r>
              <a:rPr lang="en-US" b="1" u="sng" dirty="0"/>
              <a:t>rehabilitation</a:t>
            </a:r>
            <a:r>
              <a:rPr lang="en-US" b="1" dirty="0" smtClean="0"/>
              <a:t>?</a:t>
            </a:r>
          </a:p>
          <a:p>
            <a:pPr lvl="1"/>
            <a:r>
              <a:rPr lang="en-US" b="1" u="sng" dirty="0" smtClean="0"/>
              <a:t>Goal: </a:t>
            </a:r>
            <a:r>
              <a:rPr lang="en-US" dirty="0" smtClean="0"/>
              <a:t>Explain </a:t>
            </a:r>
            <a:r>
              <a:rPr lang="en-US" dirty="0"/>
              <a:t>how the person has changed his or her life since the offense and how s/he can ensure it will not happen again</a:t>
            </a:r>
            <a:r>
              <a:rPr lang="en-US" dirty="0" smtClean="0"/>
              <a:t>.</a:t>
            </a:r>
          </a:p>
          <a:p>
            <a:pPr lvl="2"/>
            <a:r>
              <a:rPr lang="en-US" dirty="0"/>
              <a:t>What was going on in the client’s life when he committed the offense?  </a:t>
            </a:r>
            <a:endParaRPr lang="en-US" dirty="0" smtClean="0"/>
          </a:p>
          <a:p>
            <a:pPr lvl="2"/>
            <a:r>
              <a:rPr lang="en-US" dirty="0" smtClean="0"/>
              <a:t>Why </a:t>
            </a:r>
            <a:r>
              <a:rPr lang="en-US" dirty="0"/>
              <a:t>did she commit this offense? What is different now that she would not do it again (e.g. older/wiser, has different friends, not drinking anymore, completed treatment, has children and more responsible, understand the laws better now, etc</a:t>
            </a:r>
            <a:r>
              <a:rPr lang="en-US" dirty="0" smtClean="0"/>
              <a:t>.)?</a:t>
            </a:r>
            <a:endParaRPr lang="en-US" dirty="0"/>
          </a:p>
          <a:p>
            <a:pPr lvl="2"/>
            <a:r>
              <a:rPr lang="en-US" dirty="0" smtClean="0"/>
              <a:t>Did </a:t>
            </a:r>
            <a:r>
              <a:rPr lang="en-US" dirty="0"/>
              <a:t>the client complete treatment?  Name of the program?  Completion date? Did the client learn skills that will help them not offend again? What else did the client </a:t>
            </a:r>
            <a:r>
              <a:rPr lang="en-US" dirty="0" smtClean="0"/>
              <a:t>learn?</a:t>
            </a:r>
          </a:p>
          <a:p>
            <a:pPr lvl="2"/>
            <a:r>
              <a:rPr lang="en-US" dirty="0" smtClean="0"/>
              <a:t>If </a:t>
            </a:r>
            <a:r>
              <a:rPr lang="en-US" dirty="0"/>
              <a:t>chemical dependency (CD) was an issue, is the client attending AA or NA meetings?  Did she ever attend?  Why did she stop? What days and location?  Is the client using now?  If no, is there anyone who could write a letter stating </a:t>
            </a:r>
            <a:r>
              <a:rPr lang="en-US" dirty="0" smtClean="0"/>
              <a:t>this?</a:t>
            </a:r>
            <a:endParaRPr lang="en-US" dirty="0"/>
          </a:p>
          <a:p>
            <a:pPr lvl="2"/>
            <a:r>
              <a:rPr lang="en-US" dirty="0" smtClean="0"/>
              <a:t>History </a:t>
            </a:r>
            <a:r>
              <a:rPr lang="en-US" dirty="0"/>
              <a:t>of mental health problems?  At the time of the offense?  Have you been treated?  How are you feeling now?   </a:t>
            </a:r>
            <a:endParaRPr lang="en-US" dirty="0" smtClean="0"/>
          </a:p>
          <a:p>
            <a:pPr lvl="2"/>
            <a:r>
              <a:rPr lang="en-US" dirty="0" smtClean="0"/>
              <a:t>Has </a:t>
            </a:r>
            <a:r>
              <a:rPr lang="en-US" dirty="0"/>
              <a:t>the client tried to work since the offense? Where?  What types of jobs? If he has not been working, how has he been supporting himself and/or his family? (Keep in mind that a criminal record can have devastating financial effects on the person’s family</a:t>
            </a:r>
            <a:r>
              <a:rPr lang="en-US" dirty="0" smtClean="0"/>
              <a:t>.</a:t>
            </a:r>
            <a:r>
              <a:rPr lang="en-US" dirty="0"/>
              <a:t> </a:t>
            </a:r>
            <a:endParaRPr lang="en-US" dirty="0" smtClean="0"/>
          </a:p>
          <a:p>
            <a:pPr lvl="2"/>
            <a:r>
              <a:rPr lang="en-US" dirty="0" smtClean="0"/>
              <a:t>Is </a:t>
            </a:r>
            <a:r>
              <a:rPr lang="en-US" dirty="0"/>
              <a:t>the client active in her community?  Church? </a:t>
            </a:r>
            <a:r>
              <a:rPr lang="en-US" dirty="0" smtClean="0"/>
              <a:t>Child’s </a:t>
            </a:r>
            <a:r>
              <a:rPr lang="en-US" dirty="0"/>
              <a:t>school or activities?  Does she volunteer? </a:t>
            </a:r>
            <a:endParaRPr lang="en-US" dirty="0" smtClean="0"/>
          </a:p>
          <a:p>
            <a:pPr lvl="2"/>
            <a:r>
              <a:rPr lang="en-US" dirty="0" smtClean="0"/>
              <a:t>Outstanding Restitution?</a:t>
            </a:r>
            <a:endParaRPr lang="en-US" dirty="0"/>
          </a:p>
          <a:p>
            <a:pPr lvl="0"/>
            <a:endParaRPr lang="en-US" dirty="0"/>
          </a:p>
          <a:p>
            <a:pPr marL="0" indent="0">
              <a:buNone/>
            </a:pPr>
            <a:endParaRPr lang="en-US" dirty="0"/>
          </a:p>
        </p:txBody>
      </p:sp>
    </p:spTree>
    <p:extLst>
      <p:ext uri="{BB962C8B-B14F-4D97-AF65-F5344CB8AC3E}">
        <p14:creationId xmlns:p14="http://schemas.microsoft.com/office/powerpoint/2010/main" val="9901718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Other Consideration</a:t>
            </a:r>
            <a:br>
              <a:rPr lang="en-US" dirty="0" smtClean="0"/>
            </a:br>
            <a:endParaRPr lang="en-US" dirty="0"/>
          </a:p>
        </p:txBody>
      </p:sp>
      <p:sp>
        <p:nvSpPr>
          <p:cNvPr id="3" name="Content Placeholder 2"/>
          <p:cNvSpPr>
            <a:spLocks noGrp="1"/>
          </p:cNvSpPr>
          <p:nvPr>
            <p:ph sz="quarter" idx="1"/>
          </p:nvPr>
        </p:nvSpPr>
        <p:spPr/>
        <p:txBody>
          <a:bodyPr>
            <a:normAutofit lnSpcReduction="10000"/>
          </a:bodyPr>
          <a:lstStyle/>
          <a:p>
            <a:r>
              <a:rPr lang="en-US" b="1" dirty="0" smtClean="0"/>
              <a:t>Why</a:t>
            </a:r>
            <a:r>
              <a:rPr lang="en-US" dirty="0" smtClean="0"/>
              <a:t> is the person seeking an expungement?</a:t>
            </a:r>
          </a:p>
          <a:p>
            <a:pPr lvl="1"/>
            <a:r>
              <a:rPr lang="en-US" dirty="0" smtClean="0"/>
              <a:t>Not </a:t>
            </a:r>
            <a:r>
              <a:rPr lang="en-US" dirty="0"/>
              <a:t>post-conviction relief</a:t>
            </a:r>
          </a:p>
          <a:p>
            <a:pPr lvl="2"/>
            <a:r>
              <a:rPr lang="en-US" b="1" dirty="0"/>
              <a:t>Accept responsibility and move on</a:t>
            </a:r>
          </a:p>
          <a:p>
            <a:pPr marL="0" indent="0">
              <a:buNone/>
            </a:pPr>
            <a:endParaRPr lang="en-US" dirty="0"/>
          </a:p>
          <a:p>
            <a:r>
              <a:rPr lang="en-US" dirty="0" smtClean="0"/>
              <a:t>Is </a:t>
            </a:r>
            <a:r>
              <a:rPr lang="en-US" dirty="0" err="1" smtClean="0"/>
              <a:t>expungement</a:t>
            </a:r>
            <a:r>
              <a:rPr lang="en-US" dirty="0" smtClean="0"/>
              <a:t> the most </a:t>
            </a:r>
            <a:r>
              <a:rPr lang="en-US" b="1" dirty="0" smtClean="0"/>
              <a:t>effective remedy</a:t>
            </a:r>
            <a:r>
              <a:rPr lang="en-US" dirty="0" smtClean="0"/>
              <a:t>? Is there an </a:t>
            </a:r>
            <a:r>
              <a:rPr lang="en-US" b="1" dirty="0" smtClean="0"/>
              <a:t>alternative solution</a:t>
            </a:r>
            <a:r>
              <a:rPr lang="en-US" dirty="0" smtClean="0"/>
              <a:t>?</a:t>
            </a:r>
          </a:p>
          <a:p>
            <a:pPr lvl="1"/>
            <a:r>
              <a:rPr lang="en-US" dirty="0"/>
              <a:t>I</a:t>
            </a:r>
            <a:r>
              <a:rPr lang="en-US" dirty="0" smtClean="0"/>
              <a:t>t may take 6 – 9 months to seal the records</a:t>
            </a:r>
            <a:endParaRPr lang="en-US" dirty="0"/>
          </a:p>
          <a:p>
            <a:endParaRPr lang="en-US" dirty="0" smtClean="0"/>
          </a:p>
          <a:p>
            <a:r>
              <a:rPr lang="en-US" dirty="0" smtClean="0"/>
              <a:t>What is the </a:t>
            </a:r>
            <a:r>
              <a:rPr lang="en-US" b="1" dirty="0" smtClean="0"/>
              <a:t>likelihood of success</a:t>
            </a:r>
            <a:r>
              <a:rPr lang="en-US" dirty="0" smtClean="0"/>
              <a:t>? </a:t>
            </a:r>
          </a:p>
          <a:p>
            <a:pPr lvl="1"/>
            <a:r>
              <a:rPr lang="en-US" dirty="0"/>
              <a:t>“Extraordinary remedy</a:t>
            </a:r>
            <a:r>
              <a:rPr lang="en-US" dirty="0" smtClean="0"/>
              <a:t>”</a:t>
            </a:r>
            <a:endParaRPr lang="en-US" b="1" dirty="0" smtClean="0"/>
          </a:p>
          <a:p>
            <a:pPr lvl="1"/>
            <a:r>
              <a:rPr lang="en-US" dirty="0" smtClean="0"/>
              <a:t>Harm Suffered </a:t>
            </a:r>
          </a:p>
          <a:p>
            <a:pPr lvl="2"/>
            <a:r>
              <a:rPr lang="en-US" dirty="0" smtClean="0"/>
              <a:t>Real vs. Hypothetical </a:t>
            </a:r>
          </a:p>
          <a:p>
            <a:pPr lvl="1"/>
            <a:r>
              <a:rPr lang="en-US" dirty="0" smtClean="0"/>
              <a:t>Rehabilitation Efforts</a:t>
            </a:r>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135390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 – </a:t>
            </a:r>
            <a:r>
              <a:rPr lang="en-US" sz="2600" i="1" dirty="0" smtClean="0"/>
              <a:t>By The Numbers</a:t>
            </a:r>
            <a:endParaRPr lang="en-US" sz="2600" i="1" dirty="0"/>
          </a:p>
        </p:txBody>
      </p:sp>
      <p:sp>
        <p:nvSpPr>
          <p:cNvPr id="3" name="Content Placeholder 2"/>
          <p:cNvSpPr>
            <a:spLocks noGrp="1"/>
          </p:cNvSpPr>
          <p:nvPr>
            <p:ph sz="quarter" idx="1"/>
          </p:nvPr>
        </p:nvSpPr>
        <p:spPr/>
        <p:txBody>
          <a:bodyPr/>
          <a:lstStyle/>
          <a:p>
            <a:pPr marL="0" indent="0">
              <a:buNone/>
            </a:pPr>
            <a:endParaRPr lang="en-US" dirty="0" smtClean="0"/>
          </a:p>
          <a:p>
            <a:r>
              <a:rPr lang="en-US" sz="2700" dirty="0" smtClean="0"/>
              <a:t>Founded in </a:t>
            </a:r>
            <a:r>
              <a:rPr lang="en-US" sz="2700" b="1" dirty="0" smtClean="0"/>
              <a:t>1909</a:t>
            </a:r>
            <a:r>
              <a:rPr lang="en-US" sz="2700" dirty="0" smtClean="0"/>
              <a:t>, SMRLS is the oldest legal aid provider in the state.</a:t>
            </a:r>
          </a:p>
          <a:p>
            <a:r>
              <a:rPr lang="en-US" sz="2700" dirty="0" smtClean="0"/>
              <a:t>Serving residents in </a:t>
            </a:r>
            <a:r>
              <a:rPr lang="en-US" sz="2700" b="1" dirty="0" smtClean="0"/>
              <a:t>33</a:t>
            </a:r>
            <a:r>
              <a:rPr lang="en-US" sz="2700" dirty="0" smtClean="0"/>
              <a:t> counties</a:t>
            </a:r>
          </a:p>
          <a:p>
            <a:r>
              <a:rPr lang="en-US" sz="2700" b="1" dirty="0" smtClean="0"/>
              <a:t>9</a:t>
            </a:r>
            <a:r>
              <a:rPr lang="en-US" sz="2700" dirty="0" smtClean="0"/>
              <a:t> Offices</a:t>
            </a:r>
          </a:p>
          <a:p>
            <a:pPr lvl="1"/>
            <a:r>
              <a:rPr lang="en-US" sz="2400" dirty="0" smtClean="0"/>
              <a:t>St. Paul (2), </a:t>
            </a:r>
            <a:r>
              <a:rPr lang="en-US" sz="2400" dirty="0"/>
              <a:t>S</a:t>
            </a:r>
            <a:r>
              <a:rPr lang="en-US" sz="2400" dirty="0" smtClean="0"/>
              <a:t>hakopee, Albert Lea, Mankato, Moorhead, Rochester, Winona, Worthington</a:t>
            </a:r>
          </a:p>
          <a:p>
            <a:r>
              <a:rPr lang="en-US" sz="2700" b="1" dirty="0" smtClean="0"/>
              <a:t>9,029</a:t>
            </a:r>
            <a:r>
              <a:rPr lang="en-US" sz="2700" dirty="0" smtClean="0"/>
              <a:t> cases closed in 2015</a:t>
            </a:r>
          </a:p>
          <a:p>
            <a:endParaRPr lang="en-US" sz="2700"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1185758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Criminal Expungement Process</a:t>
            </a:r>
            <a:endParaRPr lang="en-US" dirty="0"/>
          </a:p>
        </p:txBody>
      </p:sp>
      <p:sp>
        <p:nvSpPr>
          <p:cNvPr id="3" name="Content Placeholder 2"/>
          <p:cNvSpPr>
            <a:spLocks noGrp="1"/>
          </p:cNvSpPr>
          <p:nvPr>
            <p:ph sz="quarter" idx="1"/>
          </p:nvPr>
        </p:nvSpPr>
        <p:spPr/>
        <p:txBody>
          <a:bodyPr>
            <a:normAutofit lnSpcReduction="10000"/>
          </a:bodyPr>
          <a:lstStyle/>
          <a:p>
            <a:pPr marL="457200" indent="-457200">
              <a:buFont typeface="+mj-lt"/>
              <a:buAutoNum type="arabicPeriod"/>
            </a:pPr>
            <a:r>
              <a:rPr lang="en-US" b="1" dirty="0" smtClean="0"/>
              <a:t>Gather </a:t>
            </a:r>
            <a:r>
              <a:rPr lang="en-US" b="1" dirty="0"/>
              <a:t>Information</a:t>
            </a:r>
          </a:p>
          <a:p>
            <a:pPr marL="457200" indent="-457200">
              <a:buFont typeface="+mj-lt"/>
              <a:buAutoNum type="arabicPeriod"/>
            </a:pPr>
            <a:r>
              <a:rPr lang="en-US" b="1" dirty="0" smtClean="0"/>
              <a:t>Draft Petition</a:t>
            </a:r>
          </a:p>
          <a:p>
            <a:pPr marL="457200" indent="-457200">
              <a:buFont typeface="+mj-lt"/>
              <a:buAutoNum type="arabicPeriod"/>
            </a:pPr>
            <a:r>
              <a:rPr lang="en-US" b="1" dirty="0" smtClean="0"/>
              <a:t>Service</a:t>
            </a:r>
          </a:p>
          <a:p>
            <a:pPr lvl="1"/>
            <a:r>
              <a:rPr lang="en-US" dirty="0" smtClean="0"/>
              <a:t>Petition must be served at least 60 days prior to the expungement hearing</a:t>
            </a:r>
          </a:p>
          <a:p>
            <a:pPr marL="457200" indent="-457200">
              <a:buFont typeface="+mj-lt"/>
              <a:buAutoNum type="arabicPeriod"/>
            </a:pPr>
            <a:r>
              <a:rPr lang="en-US" b="1" dirty="0" smtClean="0"/>
              <a:t>Filing</a:t>
            </a:r>
          </a:p>
          <a:p>
            <a:pPr lvl="1"/>
            <a:r>
              <a:rPr lang="en-US" dirty="0" smtClean="0"/>
              <a:t>Filed in the county were the individual was charged</a:t>
            </a:r>
          </a:p>
          <a:p>
            <a:pPr lvl="1"/>
            <a:r>
              <a:rPr lang="en-US" dirty="0" smtClean="0"/>
              <a:t>Filing fee = $327, may be waived</a:t>
            </a:r>
          </a:p>
          <a:p>
            <a:pPr marL="457200" indent="-457200">
              <a:buFont typeface="+mj-lt"/>
              <a:buAutoNum type="arabicPeriod"/>
            </a:pPr>
            <a:r>
              <a:rPr lang="en-US" b="1" dirty="0" smtClean="0"/>
              <a:t>Hearing</a:t>
            </a:r>
          </a:p>
          <a:p>
            <a:pPr lvl="1"/>
            <a:r>
              <a:rPr lang="en-US" dirty="0" smtClean="0"/>
              <a:t>Opportunity for interested parties to object</a:t>
            </a:r>
          </a:p>
          <a:p>
            <a:pPr marL="457200" indent="-457200">
              <a:buFont typeface="+mj-lt"/>
              <a:buAutoNum type="arabicPeriod"/>
            </a:pPr>
            <a:r>
              <a:rPr lang="en-US" b="1" dirty="0" smtClean="0"/>
              <a:t>Expungement Order</a:t>
            </a:r>
          </a:p>
          <a:p>
            <a:pPr lvl="1"/>
            <a:r>
              <a:rPr lang="en-US" dirty="0" smtClean="0"/>
              <a:t>Stayed 60 days</a:t>
            </a:r>
          </a:p>
          <a:p>
            <a:endParaRPr lang="en-US" dirty="0"/>
          </a:p>
        </p:txBody>
      </p:sp>
    </p:spTree>
    <p:extLst>
      <p:ext uri="{BB962C8B-B14F-4D97-AF65-F5344CB8AC3E}">
        <p14:creationId xmlns:p14="http://schemas.microsoft.com/office/powerpoint/2010/main" val="3303893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Solutions</a:t>
            </a:r>
            <a:endParaRPr lang="en-US" dirty="0"/>
          </a:p>
        </p:txBody>
      </p:sp>
      <p:sp>
        <p:nvSpPr>
          <p:cNvPr id="3" name="Content Placeholder 2"/>
          <p:cNvSpPr>
            <a:spLocks noGrp="1"/>
          </p:cNvSpPr>
          <p:nvPr>
            <p:ph sz="quarter" idx="1"/>
          </p:nvPr>
        </p:nvSpPr>
        <p:spPr/>
        <p:txBody>
          <a:bodyPr/>
          <a:lstStyle/>
          <a:p>
            <a:r>
              <a:rPr lang="en-US" dirty="0" smtClean="0"/>
              <a:t>Fair Credit Reporting Act (FCRA)</a:t>
            </a:r>
          </a:p>
          <a:p>
            <a:pPr lvl="1"/>
            <a:r>
              <a:rPr lang="en-US" dirty="0" smtClean="0"/>
              <a:t>FCRA (</a:t>
            </a:r>
            <a:r>
              <a:rPr lang="en-US" dirty="0"/>
              <a:t>15 U.S.C. § 1681k (a) (2) and Minn. Stat. § 332.70 prohibit consumer reporting agencies from reporting public record information that is not current and accurate at the time of </a:t>
            </a:r>
            <a:r>
              <a:rPr lang="en-US" dirty="0" smtClean="0"/>
              <a:t>dissemination</a:t>
            </a:r>
          </a:p>
          <a:p>
            <a:pPr lvl="1"/>
            <a:r>
              <a:rPr lang="en-US" dirty="0" smtClean="0"/>
              <a:t>Criminal Convictions can be reported forever</a:t>
            </a:r>
          </a:p>
          <a:p>
            <a:pPr lvl="1"/>
            <a:r>
              <a:rPr lang="en-US" dirty="0" smtClean="0"/>
              <a:t>Dismissed charges and/or arrests not resulting in conviction can be reported for up to 7 years</a:t>
            </a:r>
          </a:p>
          <a:p>
            <a:pPr lvl="1"/>
            <a:r>
              <a:rPr lang="en-US" dirty="0" smtClean="0"/>
              <a:t>Consumers have a right to request a copy of report and dispute the contents</a:t>
            </a:r>
            <a:endParaRPr lang="en-US" dirty="0"/>
          </a:p>
          <a:p>
            <a:pPr lvl="1"/>
            <a:endParaRPr lang="en-US" dirty="0" smtClean="0"/>
          </a:p>
          <a:p>
            <a:endParaRPr lang="en-US" dirty="0"/>
          </a:p>
        </p:txBody>
      </p:sp>
    </p:spTree>
    <p:extLst>
      <p:ext uri="{BB962C8B-B14F-4D97-AF65-F5344CB8AC3E}">
        <p14:creationId xmlns:p14="http://schemas.microsoft.com/office/powerpoint/2010/main" val="30428435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Solutions </a:t>
            </a:r>
            <a:br>
              <a:rPr lang="en-US" dirty="0" smtClean="0"/>
            </a:br>
            <a:r>
              <a:rPr lang="en-US" dirty="0" smtClean="0"/>
              <a:t>FCRA</a:t>
            </a:r>
            <a:endParaRPr lang="en-US" dirty="0"/>
          </a:p>
        </p:txBody>
      </p:sp>
      <p:sp>
        <p:nvSpPr>
          <p:cNvPr id="3" name="Content Placeholder 2"/>
          <p:cNvSpPr>
            <a:spLocks noGrp="1"/>
          </p:cNvSpPr>
          <p:nvPr>
            <p:ph sz="quarter" idx="1"/>
          </p:nvPr>
        </p:nvSpPr>
        <p:spPr/>
        <p:txBody>
          <a:bodyPr>
            <a:normAutofit fontScale="70000" lnSpcReduction="20000"/>
          </a:bodyPr>
          <a:lstStyle/>
          <a:p>
            <a:pPr marL="457200" indent="-457200">
              <a:buFont typeface="+mj-lt"/>
              <a:buAutoNum type="arabicPeriod"/>
            </a:pPr>
            <a:r>
              <a:rPr lang="en-US" b="1" dirty="0" smtClean="0"/>
              <a:t>Write </a:t>
            </a:r>
            <a:r>
              <a:rPr lang="en-US" b="1" dirty="0"/>
              <a:t>a letter </a:t>
            </a:r>
            <a:r>
              <a:rPr lang="en-US" dirty="0"/>
              <a:t>to the screening agency saying what facts are wrong. The more </a:t>
            </a:r>
            <a:r>
              <a:rPr lang="en-US" dirty="0" smtClean="0"/>
              <a:t>detail, the </a:t>
            </a:r>
            <a:r>
              <a:rPr lang="en-US" dirty="0"/>
              <a:t>better. </a:t>
            </a:r>
            <a:r>
              <a:rPr lang="en-US" dirty="0" smtClean="0"/>
              <a:t>Keep </a:t>
            </a:r>
            <a:r>
              <a:rPr lang="en-US" dirty="0"/>
              <a:t>a copy of your letter. </a:t>
            </a:r>
            <a:endParaRPr lang="en-US" dirty="0" smtClean="0"/>
          </a:p>
          <a:p>
            <a:pPr marL="457200" indent="-457200">
              <a:buFont typeface="+mj-lt"/>
              <a:buAutoNum type="arabicPeriod"/>
            </a:pPr>
            <a:r>
              <a:rPr lang="en-US" dirty="0" smtClean="0"/>
              <a:t>The </a:t>
            </a:r>
            <a:r>
              <a:rPr lang="en-US" dirty="0"/>
              <a:t>agency must check every fact you say is wrong. They can’t charge </a:t>
            </a:r>
            <a:r>
              <a:rPr lang="en-US" dirty="0" smtClean="0"/>
              <a:t>for </a:t>
            </a:r>
            <a:r>
              <a:rPr lang="en-US" dirty="0"/>
              <a:t>doing this. They </a:t>
            </a:r>
            <a:r>
              <a:rPr lang="en-US" b="1" dirty="0"/>
              <a:t>must fix </a:t>
            </a:r>
            <a:r>
              <a:rPr lang="en-US" b="1" dirty="0" smtClean="0"/>
              <a:t>the </a:t>
            </a:r>
            <a:r>
              <a:rPr lang="en-US" b="1" dirty="0"/>
              <a:t>report </a:t>
            </a:r>
            <a:r>
              <a:rPr lang="en-US" dirty="0"/>
              <a:t>and take out facts they cannot prove </a:t>
            </a:r>
            <a:r>
              <a:rPr lang="en-US" b="1" dirty="0"/>
              <a:t>within 30 days </a:t>
            </a:r>
            <a:r>
              <a:rPr lang="en-US" dirty="0"/>
              <a:t>of getting </a:t>
            </a:r>
            <a:r>
              <a:rPr lang="en-US" dirty="0" smtClean="0"/>
              <a:t>the letter</a:t>
            </a:r>
            <a:r>
              <a:rPr lang="en-US" dirty="0"/>
              <a:t>. </a:t>
            </a:r>
            <a:endParaRPr lang="en-US" dirty="0" smtClean="0"/>
          </a:p>
          <a:p>
            <a:pPr marL="457200" indent="-457200">
              <a:buFont typeface="+mj-lt"/>
              <a:buAutoNum type="arabicPeriod"/>
            </a:pPr>
            <a:r>
              <a:rPr lang="en-US" dirty="0" smtClean="0"/>
              <a:t>The </a:t>
            </a:r>
            <a:r>
              <a:rPr lang="en-US" b="1" dirty="0"/>
              <a:t>agency can refuse to check if </a:t>
            </a:r>
            <a:r>
              <a:rPr lang="en-US" b="1" dirty="0" smtClean="0"/>
              <a:t>not enough information </a:t>
            </a:r>
            <a:r>
              <a:rPr lang="en-US" dirty="0" smtClean="0"/>
              <a:t>is provided.  The </a:t>
            </a:r>
            <a:r>
              <a:rPr lang="en-US" dirty="0"/>
              <a:t>agency has to tell </a:t>
            </a:r>
            <a:r>
              <a:rPr lang="en-US" dirty="0" smtClean="0"/>
              <a:t>the individual if </a:t>
            </a:r>
            <a:r>
              <a:rPr lang="en-US" dirty="0"/>
              <a:t>they refuse to check. If that happens, send another letter giving them more details</a:t>
            </a:r>
            <a:r>
              <a:rPr lang="en-US" dirty="0" smtClean="0"/>
              <a:t>.</a:t>
            </a:r>
          </a:p>
          <a:p>
            <a:pPr marL="457200" indent="-457200">
              <a:buFont typeface="+mj-lt"/>
              <a:buAutoNum type="arabicPeriod"/>
            </a:pPr>
            <a:r>
              <a:rPr lang="en-US" dirty="0" smtClean="0"/>
              <a:t>When </a:t>
            </a:r>
            <a:r>
              <a:rPr lang="en-US" dirty="0"/>
              <a:t>the agency is done checking, they have to </a:t>
            </a:r>
            <a:r>
              <a:rPr lang="en-US" dirty="0" smtClean="0"/>
              <a:t>give a </a:t>
            </a:r>
            <a:r>
              <a:rPr lang="en-US" dirty="0"/>
              <a:t>copy of </a:t>
            </a:r>
            <a:r>
              <a:rPr lang="en-US" dirty="0" smtClean="0"/>
              <a:t>new report to the individual or </a:t>
            </a:r>
            <a:r>
              <a:rPr lang="en-US" dirty="0"/>
              <a:t>tell </a:t>
            </a:r>
            <a:r>
              <a:rPr lang="en-US" dirty="0" smtClean="0"/>
              <a:t>the individual  </a:t>
            </a:r>
            <a:r>
              <a:rPr lang="en-US" dirty="0"/>
              <a:t>they did not find any mistakes</a:t>
            </a:r>
            <a:r>
              <a:rPr lang="en-US" dirty="0" smtClean="0"/>
              <a:t>.</a:t>
            </a:r>
          </a:p>
          <a:p>
            <a:pPr marL="457200" indent="-457200">
              <a:buFont typeface="+mj-lt"/>
              <a:buAutoNum type="arabicPeriod"/>
            </a:pPr>
            <a:r>
              <a:rPr lang="en-US" dirty="0"/>
              <a:t>Y</a:t>
            </a:r>
            <a:r>
              <a:rPr lang="en-US" dirty="0" smtClean="0"/>
              <a:t>ou </a:t>
            </a:r>
            <a:r>
              <a:rPr lang="en-US" dirty="0"/>
              <a:t>can have the tenant screening agency </a:t>
            </a:r>
            <a:r>
              <a:rPr lang="en-US" b="1" dirty="0"/>
              <a:t>send the fixed report to all </a:t>
            </a:r>
            <a:r>
              <a:rPr lang="en-US" b="1" dirty="0" smtClean="0"/>
              <a:t>landlords and/or employers </a:t>
            </a:r>
            <a:r>
              <a:rPr lang="en-US" b="1" dirty="0"/>
              <a:t>who got the one with mistakes in it in the last 6 months</a:t>
            </a:r>
            <a:r>
              <a:rPr lang="en-US" dirty="0"/>
              <a:t>. </a:t>
            </a:r>
            <a:endParaRPr lang="en-US" dirty="0" smtClean="0"/>
          </a:p>
          <a:p>
            <a:pPr marL="457200" indent="-457200">
              <a:buFont typeface="+mj-lt"/>
              <a:buAutoNum type="arabicPeriod"/>
            </a:pPr>
            <a:r>
              <a:rPr lang="en-US" dirty="0" smtClean="0"/>
              <a:t>If </a:t>
            </a:r>
            <a:r>
              <a:rPr lang="en-US" dirty="0"/>
              <a:t>you disagree with the investigation, you can add </a:t>
            </a:r>
            <a:r>
              <a:rPr lang="en-US" b="1" dirty="0"/>
              <a:t>a “dispute statement</a:t>
            </a:r>
            <a:r>
              <a:rPr lang="en-US" dirty="0"/>
              <a:t>” to </a:t>
            </a:r>
            <a:r>
              <a:rPr lang="en-US" dirty="0" smtClean="0"/>
              <a:t>the </a:t>
            </a:r>
            <a:r>
              <a:rPr lang="en-US" dirty="0"/>
              <a:t>report. In the statement, </a:t>
            </a:r>
            <a:r>
              <a:rPr lang="en-US" dirty="0" smtClean="0"/>
              <a:t>say </a:t>
            </a:r>
            <a:r>
              <a:rPr lang="en-US" dirty="0"/>
              <a:t>why you disagree with facts in the report. The agency has to send this statement to new </a:t>
            </a:r>
            <a:r>
              <a:rPr lang="en-US" dirty="0" smtClean="0"/>
              <a:t>landlords/employers. If asked, they </a:t>
            </a:r>
            <a:r>
              <a:rPr lang="en-US" dirty="0"/>
              <a:t>also have to send it to any </a:t>
            </a:r>
            <a:r>
              <a:rPr lang="en-US" dirty="0" smtClean="0"/>
              <a:t>landlord/employer who </a:t>
            </a:r>
            <a:r>
              <a:rPr lang="en-US" dirty="0"/>
              <a:t>got </a:t>
            </a:r>
            <a:r>
              <a:rPr lang="en-US" dirty="0" smtClean="0"/>
              <a:t>the </a:t>
            </a:r>
            <a:r>
              <a:rPr lang="en-US" dirty="0"/>
              <a:t>report </a:t>
            </a:r>
            <a:r>
              <a:rPr lang="en-US" dirty="0" smtClean="0"/>
              <a:t>in </a:t>
            </a:r>
            <a:r>
              <a:rPr lang="en-US" dirty="0"/>
              <a:t>the last 6 months. </a:t>
            </a:r>
          </a:p>
        </p:txBody>
      </p:sp>
    </p:spTree>
    <p:extLst>
      <p:ext uri="{BB962C8B-B14F-4D97-AF65-F5344CB8AC3E}">
        <p14:creationId xmlns:p14="http://schemas.microsoft.com/office/powerpoint/2010/main" val="12448889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FCRA Letter</a:t>
            </a:r>
            <a:br>
              <a:rPr lang="en-US" dirty="0" smtClean="0"/>
            </a:b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82586100"/>
              </p:ext>
            </p:extLst>
          </p:nvPr>
        </p:nvGraphicFramePr>
        <p:xfrm>
          <a:off x="1676400" y="990600"/>
          <a:ext cx="4267200" cy="5556476"/>
        </p:xfrm>
        <a:graphic>
          <a:graphicData uri="http://schemas.openxmlformats.org/presentationml/2006/ole">
            <mc:AlternateContent xmlns:mc="http://schemas.openxmlformats.org/markup-compatibility/2006">
              <mc:Choice xmlns:v="urn:schemas-microsoft-com:vml" Requires="v">
                <p:oleObj spid="_x0000_s1080" name="Document" r:id="rId4" imgW="6872357" imgH="8948478" progId="Word.Document.12">
                  <p:embed/>
                </p:oleObj>
              </mc:Choice>
              <mc:Fallback>
                <p:oleObj name="Document" r:id="rId4" imgW="6872357" imgH="8948478" progId="Word.Document.12">
                  <p:embed/>
                  <p:pic>
                    <p:nvPicPr>
                      <p:cNvPr id="0" name=""/>
                      <p:cNvPicPr/>
                      <p:nvPr/>
                    </p:nvPicPr>
                    <p:blipFill>
                      <a:blip r:embed="rId5"/>
                      <a:stretch>
                        <a:fillRect/>
                      </a:stretch>
                    </p:blipFill>
                    <p:spPr>
                      <a:xfrm>
                        <a:off x="1676400" y="990600"/>
                        <a:ext cx="4267200" cy="5556476"/>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7314160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Tools and Resources </a:t>
            </a:r>
            <a:endParaRPr lang="en-US" b="1" dirty="0"/>
          </a:p>
        </p:txBody>
      </p:sp>
      <p:sp>
        <p:nvSpPr>
          <p:cNvPr id="3" name="Content Placeholder 2"/>
          <p:cNvSpPr>
            <a:spLocks noGrp="1"/>
          </p:cNvSpPr>
          <p:nvPr>
            <p:ph sz="quarter" idx="1"/>
          </p:nvPr>
        </p:nvSpPr>
        <p:spPr/>
        <p:txBody>
          <a:bodyPr>
            <a:normAutofit/>
          </a:bodyPr>
          <a:lstStyle/>
          <a:p>
            <a:pPr marL="452628" indent="-342900"/>
            <a:r>
              <a:rPr lang="en-US" b="1" dirty="0"/>
              <a:t>SMRLS</a:t>
            </a:r>
            <a:r>
              <a:rPr lang="en-US" dirty="0"/>
              <a:t> – 651-222-4731 (intake </a:t>
            </a:r>
            <a:r>
              <a:rPr lang="en-US" dirty="0" smtClean="0"/>
              <a:t>line)</a:t>
            </a:r>
          </a:p>
          <a:p>
            <a:pPr marL="452628" indent="-342900"/>
            <a:r>
              <a:rPr lang="en-US" b="1" dirty="0" smtClean="0"/>
              <a:t>MN Judicial Branch Self-Help Center</a:t>
            </a:r>
          </a:p>
          <a:p>
            <a:pPr marL="818388" lvl="1" indent="-342900"/>
            <a:r>
              <a:rPr lang="en-US" b="1" dirty="0" smtClean="0">
                <a:hlinkClick r:id="rId3"/>
              </a:rPr>
              <a:t>www.mncourts.gov</a:t>
            </a:r>
            <a:endParaRPr lang="en-US" b="1" dirty="0" smtClean="0"/>
          </a:p>
          <a:p>
            <a:pPr marL="818388" lvl="1" indent="-342900"/>
            <a:r>
              <a:rPr lang="en-US" b="1" dirty="0" smtClean="0"/>
              <a:t>Click on “Help Topics”</a:t>
            </a:r>
          </a:p>
          <a:p>
            <a:pPr marL="452628" indent="-342900"/>
            <a:r>
              <a:rPr lang="en-US" b="1" dirty="0" smtClean="0"/>
              <a:t>Free Expungement Clinic</a:t>
            </a:r>
            <a:endParaRPr lang="en-US" b="1" dirty="0"/>
          </a:p>
          <a:p>
            <a:pPr marL="818388" lvl="1" indent="-342900"/>
            <a:r>
              <a:rPr lang="en-US" b="1" dirty="0" smtClean="0">
                <a:hlinkClick r:id="rId4"/>
              </a:rPr>
              <a:t>www.lawhelpmn.org</a:t>
            </a:r>
            <a:endParaRPr lang="en-US" b="1" dirty="0" smtClean="0"/>
          </a:p>
          <a:p>
            <a:pPr marL="818388" lvl="1" indent="-342900"/>
            <a:r>
              <a:rPr lang="en-US" b="1" smtClean="0">
                <a:hlinkClick r:id="rId5"/>
              </a:rPr>
              <a:t>www.vlnmn.org</a:t>
            </a:r>
            <a:endParaRPr lang="en-US" dirty="0" smtClean="0"/>
          </a:p>
          <a:p>
            <a:pPr marL="452628" indent="-342900"/>
            <a:r>
              <a:rPr lang="en-US" b="1" dirty="0" smtClean="0"/>
              <a:t>SMRLS</a:t>
            </a:r>
            <a:r>
              <a:rPr lang="en-US" dirty="0" smtClean="0"/>
              <a:t> – 651-222-4731 (intake line)</a:t>
            </a:r>
          </a:p>
          <a:p>
            <a:pPr marL="452628" indent="-342900"/>
            <a:endParaRPr lang="en-US" dirty="0" smtClean="0"/>
          </a:p>
        </p:txBody>
      </p:sp>
    </p:spTree>
    <p:extLst>
      <p:ext uri="{BB962C8B-B14F-4D97-AF65-F5344CB8AC3E}">
        <p14:creationId xmlns:p14="http://schemas.microsoft.com/office/powerpoint/2010/main" val="13485595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Eviction expungements</a:t>
            </a:r>
            <a:endParaRPr lang="en-US" dirty="0"/>
          </a:p>
        </p:txBody>
      </p:sp>
      <p:sp>
        <p:nvSpPr>
          <p:cNvPr id="3" name="Subtitle 2"/>
          <p:cNvSpPr>
            <a:spLocks noGrp="1"/>
          </p:cNvSpPr>
          <p:nvPr>
            <p:ph type="subTitle" idx="1"/>
          </p:nvPr>
        </p:nvSpPr>
        <p:spPr/>
        <p:txBody>
          <a:bodyPr/>
          <a:lstStyle/>
          <a:p>
            <a:pPr algn="ctr"/>
            <a:r>
              <a:rPr lang="en-US" dirty="0"/>
              <a:t>Paul </a:t>
            </a:r>
            <a:r>
              <a:rPr lang="en-US" dirty="0" err="1"/>
              <a:t>Ziezulewicz</a:t>
            </a:r>
            <a:r>
              <a:rPr lang="en-US" dirty="0" smtClean="0"/>
              <a:t>, Staff Attorney, SMRLS</a:t>
            </a:r>
            <a:endParaRPr lang="en-US" dirty="0"/>
          </a:p>
        </p:txBody>
      </p:sp>
    </p:spTree>
    <p:extLst>
      <p:ext uri="{BB962C8B-B14F-4D97-AF65-F5344CB8AC3E}">
        <p14:creationId xmlns:p14="http://schemas.microsoft.com/office/powerpoint/2010/main" val="25268182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Eviction Expungements</a:t>
            </a:r>
            <a:endParaRPr lang="en-US" dirty="0"/>
          </a:p>
        </p:txBody>
      </p:sp>
      <p:sp>
        <p:nvSpPr>
          <p:cNvPr id="3" name="Content Placeholder 2"/>
          <p:cNvSpPr>
            <a:spLocks noGrp="1"/>
          </p:cNvSpPr>
          <p:nvPr>
            <p:ph sz="quarter" idx="1"/>
          </p:nvPr>
        </p:nvSpPr>
        <p:spPr/>
        <p:txBody>
          <a:bodyPr/>
          <a:lstStyle/>
          <a:p>
            <a:r>
              <a:rPr lang="en-US" dirty="0" smtClean="0"/>
              <a:t>Why Eviction Expungements Matter</a:t>
            </a:r>
          </a:p>
          <a:p>
            <a:r>
              <a:rPr lang="en-US" dirty="0" smtClean="0"/>
              <a:t>Eviction Process</a:t>
            </a:r>
          </a:p>
          <a:p>
            <a:r>
              <a:rPr lang="en-US" dirty="0" smtClean="0"/>
              <a:t>Eviction Expungement Basics</a:t>
            </a:r>
            <a:endParaRPr lang="en-US" dirty="0"/>
          </a:p>
        </p:txBody>
      </p:sp>
    </p:spTree>
    <p:extLst>
      <p:ext uri="{BB962C8B-B14F-4D97-AF65-F5344CB8AC3E}">
        <p14:creationId xmlns:p14="http://schemas.microsoft.com/office/powerpoint/2010/main" val="3266808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lstStyle/>
          <a:p>
            <a:r>
              <a:rPr lang="en-US" dirty="0" smtClean="0"/>
              <a:t>Why Eviction Expungements Matter</a:t>
            </a:r>
            <a:endParaRPr lang="en-US" dirty="0"/>
          </a:p>
        </p:txBody>
      </p:sp>
      <p:sp>
        <p:nvSpPr>
          <p:cNvPr id="3" name="Content Placeholder 2"/>
          <p:cNvSpPr>
            <a:spLocks noGrp="1"/>
          </p:cNvSpPr>
          <p:nvPr>
            <p:ph sz="quarter" idx="1"/>
          </p:nvPr>
        </p:nvSpPr>
        <p:spPr/>
        <p:txBody>
          <a:bodyPr/>
          <a:lstStyle/>
          <a:p>
            <a:r>
              <a:rPr lang="en-US" b="1" dirty="0" smtClean="0"/>
              <a:t>Rising rent costs </a:t>
            </a:r>
            <a:r>
              <a:rPr lang="en-US" dirty="0" smtClean="0"/>
              <a:t>and </a:t>
            </a:r>
            <a:r>
              <a:rPr lang="en-US" b="1" dirty="0" smtClean="0"/>
              <a:t>high demand </a:t>
            </a:r>
            <a:r>
              <a:rPr lang="en-US" dirty="0" smtClean="0"/>
              <a:t>combined with </a:t>
            </a:r>
            <a:r>
              <a:rPr lang="en-US" b="1" dirty="0" smtClean="0"/>
              <a:t>stagnant wages </a:t>
            </a:r>
            <a:r>
              <a:rPr lang="en-US" dirty="0" smtClean="0"/>
              <a:t>are causing an increase in evictions nationwide</a:t>
            </a:r>
          </a:p>
          <a:p>
            <a:pPr lvl="1"/>
            <a:r>
              <a:rPr lang="en-US" b="1" dirty="0" smtClean="0"/>
              <a:t>Milwaukee County</a:t>
            </a:r>
          </a:p>
          <a:p>
            <a:pPr lvl="2"/>
            <a:r>
              <a:rPr lang="en-US" dirty="0" smtClean="0"/>
              <a:t>1-8 renters displaced between 2009-2011</a:t>
            </a:r>
          </a:p>
          <a:p>
            <a:pPr lvl="2"/>
            <a:r>
              <a:rPr lang="en-US" dirty="0" smtClean="0"/>
              <a:t>Eviction cases filed rose 10% from 2010 – 2013</a:t>
            </a:r>
          </a:p>
          <a:p>
            <a:pPr lvl="1">
              <a:buClr>
                <a:srgbClr val="FE8637"/>
              </a:buClr>
            </a:pPr>
            <a:r>
              <a:rPr lang="en-US" b="1" dirty="0" smtClean="0"/>
              <a:t>New Jersey </a:t>
            </a:r>
            <a:r>
              <a:rPr lang="en-US" dirty="0" smtClean="0"/>
              <a:t>(known for strong tenant protections)</a:t>
            </a:r>
          </a:p>
          <a:p>
            <a:pPr lvl="2">
              <a:buClr>
                <a:srgbClr val="FE8637"/>
              </a:buClr>
            </a:pPr>
            <a:r>
              <a:rPr lang="en-US" dirty="0" smtClean="0"/>
              <a:t>1 in 6 rental households were evicted</a:t>
            </a:r>
            <a:endParaRPr lang="en-US" baseline="30000" dirty="0" smtClean="0"/>
          </a:p>
          <a:p>
            <a:pPr lvl="1">
              <a:buClr>
                <a:srgbClr val="FE8637"/>
              </a:buClr>
            </a:pPr>
            <a:r>
              <a:rPr lang="en-US" b="1" dirty="0" smtClean="0"/>
              <a:t>Maine</a:t>
            </a:r>
            <a:endParaRPr lang="en-US" b="1" dirty="0"/>
          </a:p>
          <a:p>
            <a:pPr lvl="2">
              <a:buClr>
                <a:srgbClr val="FE8637"/>
              </a:buClr>
            </a:pPr>
            <a:r>
              <a:rPr lang="en-US" dirty="0" smtClean="0"/>
              <a:t>+21%</a:t>
            </a:r>
          </a:p>
          <a:p>
            <a:pPr lvl="1">
              <a:buClr>
                <a:srgbClr val="FE8637"/>
              </a:buClr>
            </a:pPr>
            <a:r>
              <a:rPr lang="en-US" dirty="0" smtClean="0"/>
              <a:t> </a:t>
            </a:r>
            <a:r>
              <a:rPr lang="en-US" b="1" dirty="0" smtClean="0"/>
              <a:t>Massachusetts</a:t>
            </a:r>
            <a:endParaRPr lang="en-US" b="1" dirty="0"/>
          </a:p>
          <a:p>
            <a:pPr lvl="2">
              <a:buClr>
                <a:srgbClr val="FE8637"/>
              </a:buClr>
            </a:pPr>
            <a:r>
              <a:rPr lang="en-US" dirty="0" smtClean="0"/>
              <a:t>+11%</a:t>
            </a:r>
          </a:p>
          <a:p>
            <a:pPr lvl="3"/>
            <a:endParaRPr lang="en-US" baseline="30000" dirty="0"/>
          </a:p>
        </p:txBody>
      </p:sp>
      <p:sp>
        <p:nvSpPr>
          <p:cNvPr id="4" name="TextBox 3"/>
          <p:cNvSpPr txBox="1"/>
          <p:nvPr/>
        </p:nvSpPr>
        <p:spPr>
          <a:xfrm>
            <a:off x="76200" y="6019800"/>
            <a:ext cx="6172200" cy="861774"/>
          </a:xfrm>
          <a:prstGeom prst="rect">
            <a:avLst/>
          </a:prstGeom>
          <a:noFill/>
        </p:spPr>
        <p:txBody>
          <a:bodyPr wrap="square" rtlCol="0">
            <a:spAutoFit/>
          </a:bodyPr>
          <a:lstStyle/>
          <a:p>
            <a:r>
              <a:rPr lang="en-US" sz="1000" dirty="0" smtClean="0"/>
              <a:t>Desmond, Matthew, Forced Out, New Yorker (February 8, 2016</a:t>
            </a:r>
            <a:r>
              <a:rPr lang="en-US" sz="1000" dirty="0"/>
              <a:t>), available at http://</a:t>
            </a:r>
            <a:r>
              <a:rPr lang="en-US" sz="1000" dirty="0" smtClean="0"/>
              <a:t>www.newyorker.com/magazine/2016/02/08/forced-out.</a:t>
            </a:r>
          </a:p>
          <a:p>
            <a:r>
              <a:rPr lang="en-US" sz="1000" dirty="0" smtClean="0"/>
              <a:t>Dewan, </a:t>
            </a:r>
            <a:r>
              <a:rPr lang="en-US" sz="1000" dirty="0" err="1" smtClean="0"/>
              <a:t>Shaila</a:t>
            </a:r>
            <a:r>
              <a:rPr lang="en-US" sz="1000" dirty="0" smtClean="0"/>
              <a:t>, Evictions Soar in Hot Market; Renters Suffer, New York Times (August 28, 2014</a:t>
            </a:r>
            <a:r>
              <a:rPr lang="en-US" sz="1000" dirty="0"/>
              <a:t>), available athttp://www.nytimes.com/2014/08/29/us/evictions-soar-in-hot-market-renters-suffer.html?_r=0 </a:t>
            </a:r>
          </a:p>
        </p:txBody>
      </p:sp>
    </p:spTree>
    <p:extLst>
      <p:ext uri="{BB962C8B-B14F-4D97-AF65-F5344CB8AC3E}">
        <p14:creationId xmlns:p14="http://schemas.microsoft.com/office/powerpoint/2010/main" val="262969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43000"/>
          </a:xfrm>
        </p:spPr>
        <p:txBody>
          <a:bodyPr/>
          <a:lstStyle/>
          <a:p>
            <a:r>
              <a:rPr lang="en-US" dirty="0" smtClean="0"/>
              <a:t>Why Eviction Expungements Matter</a:t>
            </a:r>
            <a:endParaRPr lang="en-US" dirty="0"/>
          </a:p>
        </p:txBody>
      </p:sp>
      <p:sp>
        <p:nvSpPr>
          <p:cNvPr id="3" name="Content Placeholder 2"/>
          <p:cNvSpPr>
            <a:spLocks noGrp="1"/>
          </p:cNvSpPr>
          <p:nvPr>
            <p:ph sz="quarter" idx="1"/>
          </p:nvPr>
        </p:nvSpPr>
        <p:spPr>
          <a:xfrm>
            <a:off x="457200" y="1600200"/>
            <a:ext cx="7696200" cy="4873752"/>
          </a:xfrm>
        </p:spPr>
        <p:txBody>
          <a:bodyPr/>
          <a:lstStyle/>
          <a:p>
            <a:r>
              <a:rPr lang="en-US" dirty="0" smtClean="0"/>
              <a:t>To learn more about evictions, read:</a:t>
            </a:r>
          </a:p>
          <a:p>
            <a:pPr lvl="1"/>
            <a:r>
              <a:rPr lang="en-US" b="1" dirty="0" smtClean="0"/>
              <a:t>Evicted: Poverty and Profit in the American City</a:t>
            </a:r>
          </a:p>
          <a:p>
            <a:pPr lvl="3"/>
            <a:r>
              <a:rPr lang="en-US" dirty="0" smtClean="0"/>
              <a:t>by Matthew Desmond (Harvard Sociologist)</a:t>
            </a:r>
          </a:p>
          <a:p>
            <a:pPr lvl="3"/>
            <a:r>
              <a:rPr lang="en-US" dirty="0" smtClean="0"/>
              <a:t>Deckle Edge (March 1, 2016)</a:t>
            </a:r>
            <a:endParaRPr lang="en-US" dirty="0"/>
          </a:p>
          <a:p>
            <a:pPr marL="1005840" lvl="3" indent="0">
              <a:buNone/>
            </a:pPr>
            <a:endParaRPr lang="en-US" baseline="30000" dirty="0"/>
          </a:p>
          <a:p>
            <a:pPr marL="1005840" lvl="3" indent="0">
              <a:buNone/>
            </a:pPr>
            <a:endParaRPr lang="en-US" dirty="0" smtClean="0"/>
          </a:p>
          <a:p>
            <a:pPr marL="1005840" lvl="3" indent="0">
              <a:buNone/>
            </a:pPr>
            <a:r>
              <a:rPr lang="en-US" i="1" dirty="0" smtClean="0"/>
              <a:t>Based </a:t>
            </a:r>
            <a:r>
              <a:rPr lang="en-US" i="1" dirty="0"/>
              <a:t>on years of embedded fieldwork and painstakingly gathered data, this masterful book transforms our understanding of extreme poverty and economic exploitation while providing fresh ideas for solving a devastating, uniquely American problem. Its unforgettable scenes of hope and loss remind us of the centrality of home, without which nothing else is possible.</a:t>
            </a:r>
            <a:endParaRPr lang="en-US" i="1" baseline="30000" dirty="0"/>
          </a:p>
        </p:txBody>
      </p:sp>
    </p:spTree>
    <p:extLst>
      <p:ext uri="{BB962C8B-B14F-4D97-AF65-F5344CB8AC3E}">
        <p14:creationId xmlns:p14="http://schemas.microsoft.com/office/powerpoint/2010/main" val="2348176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Eviction Expungements Matter</a:t>
            </a:r>
            <a:endParaRPr lang="en-US" dirty="0"/>
          </a:p>
        </p:txBody>
      </p:sp>
      <p:sp>
        <p:nvSpPr>
          <p:cNvPr id="3" name="Content Placeholder 2"/>
          <p:cNvSpPr>
            <a:spLocks noGrp="1"/>
          </p:cNvSpPr>
          <p:nvPr>
            <p:ph sz="quarter" idx="1"/>
          </p:nvPr>
        </p:nvSpPr>
        <p:spPr/>
        <p:txBody>
          <a:bodyPr/>
          <a:lstStyle/>
          <a:p>
            <a:r>
              <a:rPr lang="en-US" b="1" dirty="0" smtClean="0"/>
              <a:t>Collateral Consequences </a:t>
            </a:r>
          </a:p>
          <a:p>
            <a:pPr lvl="1"/>
            <a:r>
              <a:rPr lang="en-US" dirty="0" smtClean="0"/>
              <a:t>Similar to an employer and job applicant with a poor criminal history, a landlord is less likely to house an individual with a poor rental history</a:t>
            </a:r>
            <a:endParaRPr lang="en-US" i="1" dirty="0" smtClean="0"/>
          </a:p>
          <a:p>
            <a:pPr lvl="1"/>
            <a:r>
              <a:rPr lang="en-US" dirty="0"/>
              <a:t>E</a:t>
            </a:r>
            <a:r>
              <a:rPr lang="en-US" dirty="0" smtClean="0"/>
              <a:t>victions remain on tenant screening reports for up to seven years</a:t>
            </a:r>
          </a:p>
          <a:p>
            <a:pPr lvl="1"/>
            <a:r>
              <a:rPr lang="en-US" dirty="0" smtClean="0"/>
              <a:t>Evictions remain in the court system </a:t>
            </a:r>
            <a:r>
              <a:rPr lang="en-US" dirty="0" smtClean="0"/>
              <a:t>indefinitely</a:t>
            </a:r>
          </a:p>
          <a:p>
            <a:pPr lvl="1"/>
            <a:r>
              <a:rPr lang="en-US" dirty="0" smtClean="0"/>
              <a:t>Causes homelessness</a:t>
            </a:r>
            <a:endParaRPr lang="en-US" dirty="0" smtClean="0"/>
          </a:p>
          <a:p>
            <a:pPr lvl="1"/>
            <a:r>
              <a:rPr lang="en-US" dirty="0" smtClean="0"/>
              <a:t>For those seeking housing in </a:t>
            </a:r>
            <a:r>
              <a:rPr lang="en-US" dirty="0" smtClean="0"/>
              <a:t>a city or other areas </a:t>
            </a:r>
            <a:r>
              <a:rPr lang="en-US" dirty="0" smtClean="0"/>
              <a:t>of high demand for rental units, expunging an eviction record may be the only way to secure stable housing</a:t>
            </a:r>
          </a:p>
          <a:p>
            <a:pPr lvl="1"/>
            <a:r>
              <a:rPr lang="en-US" dirty="0" smtClean="0"/>
              <a:t>“5 year” rule</a:t>
            </a:r>
          </a:p>
          <a:p>
            <a:pPr lvl="1"/>
            <a:r>
              <a:rPr lang="en-US" dirty="0" smtClean="0"/>
              <a:t>Leads to displacement</a:t>
            </a:r>
            <a:endParaRPr lang="en-US" dirty="0"/>
          </a:p>
        </p:txBody>
      </p:sp>
    </p:spTree>
    <p:extLst>
      <p:ext uri="{BB962C8B-B14F-4D97-AF65-F5344CB8AC3E}">
        <p14:creationId xmlns:p14="http://schemas.microsoft.com/office/powerpoint/2010/main" val="425636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 – </a:t>
            </a:r>
            <a:r>
              <a:rPr lang="en-US" sz="2800" i="1" dirty="0" smtClean="0"/>
              <a:t>Types of Cases</a:t>
            </a:r>
            <a:endParaRPr lang="en-US" sz="2800" i="1" dirty="0"/>
          </a:p>
        </p:txBody>
      </p:sp>
      <p:sp>
        <p:nvSpPr>
          <p:cNvPr id="3" name="Content Placeholder 2"/>
          <p:cNvSpPr>
            <a:spLocks noGrp="1"/>
          </p:cNvSpPr>
          <p:nvPr>
            <p:ph sz="quarter" idx="1"/>
          </p:nvPr>
        </p:nvSpPr>
        <p:spPr/>
        <p:txBody>
          <a:bodyPr/>
          <a:lstStyle/>
          <a:p>
            <a:r>
              <a:rPr lang="en-US" dirty="0" smtClean="0"/>
              <a:t>Family</a:t>
            </a:r>
          </a:p>
          <a:p>
            <a:r>
              <a:rPr lang="en-US" dirty="0" smtClean="0"/>
              <a:t>Government Benefits</a:t>
            </a:r>
          </a:p>
          <a:p>
            <a:r>
              <a:rPr lang="en-US" dirty="0" smtClean="0"/>
              <a:t>Housing</a:t>
            </a:r>
          </a:p>
          <a:p>
            <a:r>
              <a:rPr lang="en-US" dirty="0" smtClean="0"/>
              <a:t>Seniors</a:t>
            </a:r>
          </a:p>
          <a:p>
            <a:r>
              <a:rPr lang="en-US" dirty="0" smtClean="0"/>
              <a:t>Education</a:t>
            </a:r>
          </a:p>
          <a:p>
            <a:r>
              <a:rPr lang="en-US" dirty="0" smtClean="0"/>
              <a:t>Immigration</a:t>
            </a:r>
          </a:p>
          <a:p>
            <a:r>
              <a:rPr lang="en-US" dirty="0" smtClean="0"/>
              <a:t>Farm Workers</a:t>
            </a:r>
          </a:p>
          <a:p>
            <a:r>
              <a:rPr lang="en-US" dirty="0" smtClean="0"/>
              <a:t>Other issues</a:t>
            </a:r>
          </a:p>
          <a:p>
            <a:pPr lvl="1"/>
            <a:r>
              <a:rPr lang="en-US" dirty="0" smtClean="0"/>
              <a:t>Consumer Problems</a:t>
            </a:r>
            <a:endParaRPr lang="en-US" dirty="0"/>
          </a:p>
        </p:txBody>
      </p:sp>
    </p:spTree>
    <p:extLst>
      <p:ext uri="{BB962C8B-B14F-4D97-AF65-F5344CB8AC3E}">
        <p14:creationId xmlns:p14="http://schemas.microsoft.com/office/powerpoint/2010/main" val="15448255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Eviction Procedure</a:t>
            </a:r>
            <a:endParaRPr lang="en-US" dirty="0"/>
          </a:p>
        </p:txBody>
      </p:sp>
      <p:sp>
        <p:nvSpPr>
          <p:cNvPr id="3" name="Content Placeholder 2"/>
          <p:cNvSpPr>
            <a:spLocks noGrp="1"/>
          </p:cNvSpPr>
          <p:nvPr>
            <p:ph sz="quarter" idx="1"/>
          </p:nvPr>
        </p:nvSpPr>
        <p:spPr/>
        <p:txBody>
          <a:bodyPr/>
          <a:lstStyle/>
          <a:p>
            <a:r>
              <a:rPr lang="en-US" dirty="0" smtClean="0"/>
              <a:t>An </a:t>
            </a:r>
            <a:r>
              <a:rPr lang="en-US" dirty="0"/>
              <a:t>eviction action (formerly known as Unlawful Detainer) is a court action in which a landlord asks to recover possession of the apartment or rental home from a </a:t>
            </a:r>
            <a:r>
              <a:rPr lang="en-US" dirty="0" smtClean="0"/>
              <a:t>tenant</a:t>
            </a:r>
          </a:p>
          <a:p>
            <a:r>
              <a:rPr lang="en-US" dirty="0" smtClean="0"/>
              <a:t>A </a:t>
            </a:r>
            <a:r>
              <a:rPr lang="en-US" dirty="0"/>
              <a:t>landlord must follow the proper legal process, and may not forcibly remove the tenant, exclude the tenant from entering the building or rental unit, change the locks, or shut off the utilities</a:t>
            </a:r>
            <a:r>
              <a:rPr lang="en-US" dirty="0" smtClean="0"/>
              <a:t>.</a:t>
            </a:r>
          </a:p>
          <a:p>
            <a:pPr lvl="1"/>
            <a:r>
              <a:rPr lang="en-US" dirty="0" smtClean="0"/>
              <a:t>“Constructive eviction” is illegal</a:t>
            </a:r>
            <a:endParaRPr lang="en-US" dirty="0" smtClean="0"/>
          </a:p>
        </p:txBody>
      </p:sp>
    </p:spTree>
    <p:extLst>
      <p:ext uri="{BB962C8B-B14F-4D97-AF65-F5344CB8AC3E}">
        <p14:creationId xmlns:p14="http://schemas.microsoft.com/office/powerpoint/2010/main" val="3494476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Eviction Procedure</a:t>
            </a:r>
            <a:endParaRPr lang="en-US" dirty="0"/>
          </a:p>
        </p:txBody>
      </p:sp>
      <p:sp>
        <p:nvSpPr>
          <p:cNvPr id="3" name="Content Placeholder 2"/>
          <p:cNvSpPr>
            <a:spLocks noGrp="1"/>
          </p:cNvSpPr>
          <p:nvPr>
            <p:ph sz="quarter" idx="1"/>
          </p:nvPr>
        </p:nvSpPr>
        <p:spPr/>
        <p:txBody>
          <a:bodyPr>
            <a:normAutofit/>
          </a:bodyPr>
          <a:lstStyle/>
          <a:p>
            <a:r>
              <a:rPr lang="en-US" dirty="0" smtClean="0"/>
              <a:t>Three Types</a:t>
            </a:r>
          </a:p>
          <a:p>
            <a:pPr lvl="1"/>
            <a:r>
              <a:rPr lang="en-US" dirty="0" smtClean="0"/>
              <a:t>Nonpayment of rent</a:t>
            </a:r>
          </a:p>
          <a:p>
            <a:pPr lvl="2"/>
            <a:r>
              <a:rPr lang="en-US" dirty="0" smtClean="0"/>
              <a:t>Most common</a:t>
            </a:r>
          </a:p>
          <a:p>
            <a:pPr lvl="2"/>
            <a:r>
              <a:rPr lang="en-US" dirty="0" smtClean="0"/>
              <a:t>When a tenant stops paying rent</a:t>
            </a:r>
          </a:p>
          <a:p>
            <a:pPr lvl="2"/>
            <a:r>
              <a:rPr lang="en-US" dirty="0" smtClean="0"/>
              <a:t>Tenant may redeem but would also cover court costs</a:t>
            </a:r>
          </a:p>
          <a:p>
            <a:pPr lvl="1">
              <a:buClr>
                <a:srgbClr val="FE8637"/>
              </a:buClr>
            </a:pPr>
            <a:r>
              <a:rPr lang="en-US" dirty="0" smtClean="0"/>
              <a:t>Breach of Lease</a:t>
            </a:r>
          </a:p>
          <a:p>
            <a:pPr lvl="2">
              <a:buClr>
                <a:srgbClr val="FE8637"/>
              </a:buClr>
            </a:pPr>
            <a:r>
              <a:rPr lang="en-US" dirty="0" smtClean="0"/>
              <a:t>Lease violation must be “material”</a:t>
            </a:r>
          </a:p>
          <a:p>
            <a:pPr lvl="2">
              <a:buClr>
                <a:srgbClr val="FE8637"/>
              </a:buClr>
            </a:pPr>
            <a:r>
              <a:rPr lang="en-US" dirty="0" smtClean="0"/>
              <a:t>Examples: disturbing residents, damage to property, criminal activity</a:t>
            </a:r>
          </a:p>
          <a:p>
            <a:pPr lvl="1">
              <a:buClr>
                <a:srgbClr val="FE8637"/>
              </a:buClr>
            </a:pPr>
            <a:r>
              <a:rPr lang="en-US" dirty="0" smtClean="0"/>
              <a:t>Tenant Remains in Apartment After Expiration</a:t>
            </a:r>
            <a:endParaRPr lang="en-US" dirty="0"/>
          </a:p>
          <a:p>
            <a:pPr lvl="2">
              <a:buClr>
                <a:srgbClr val="FE8637"/>
              </a:buClr>
            </a:pPr>
            <a:r>
              <a:rPr lang="en-US" dirty="0" smtClean="0"/>
              <a:t>“Holding over”</a:t>
            </a:r>
            <a:endParaRPr lang="en-US" dirty="0"/>
          </a:p>
          <a:p>
            <a:pPr lvl="2">
              <a:buClr>
                <a:srgbClr val="FE8637"/>
              </a:buClr>
            </a:pPr>
            <a:r>
              <a:rPr lang="en-US" dirty="0" smtClean="0"/>
              <a:t>After lease naturally terminates or either party gave proper notice to vacate</a:t>
            </a:r>
          </a:p>
          <a:p>
            <a:pPr marL="731520" lvl="2" indent="0">
              <a:buNone/>
            </a:pPr>
            <a:endParaRPr lang="en-US" dirty="0" smtClean="0"/>
          </a:p>
        </p:txBody>
      </p:sp>
    </p:spTree>
    <p:extLst>
      <p:ext uri="{BB962C8B-B14F-4D97-AF65-F5344CB8AC3E}">
        <p14:creationId xmlns:p14="http://schemas.microsoft.com/office/powerpoint/2010/main" val="38605633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Eviction Procedure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Landlord files complaint</a:t>
            </a:r>
          </a:p>
          <a:p>
            <a:r>
              <a:rPr lang="en-US" dirty="0" smtClean="0"/>
              <a:t>Tenant served with summons and complaint</a:t>
            </a:r>
          </a:p>
          <a:p>
            <a:r>
              <a:rPr lang="en-US" dirty="0" smtClean="0"/>
              <a:t>First appearance</a:t>
            </a:r>
          </a:p>
          <a:p>
            <a:r>
              <a:rPr lang="en-US" dirty="0" smtClean="0"/>
              <a:t>Trial</a:t>
            </a:r>
            <a:endParaRPr lang="en-US" dirty="0"/>
          </a:p>
          <a:p>
            <a:pPr lvl="1"/>
            <a:r>
              <a:rPr lang="en-US" dirty="0" smtClean="0"/>
              <a:t>Whether amount of rent allegedly owed is accurate</a:t>
            </a:r>
          </a:p>
          <a:p>
            <a:pPr lvl="1"/>
            <a:r>
              <a:rPr lang="en-US" dirty="0" smtClean="0"/>
              <a:t>Whether the tenant breached the lease</a:t>
            </a:r>
          </a:p>
          <a:p>
            <a:pPr lvl="1"/>
            <a:r>
              <a:rPr lang="en-US" dirty="0" smtClean="0"/>
              <a:t>Whether notice was proper</a:t>
            </a:r>
            <a:endParaRPr lang="en-US" dirty="0"/>
          </a:p>
          <a:p>
            <a:pPr lvl="1"/>
            <a:r>
              <a:rPr lang="en-US" dirty="0" smtClean="0"/>
              <a:t>Common Defenses</a:t>
            </a:r>
          </a:p>
          <a:p>
            <a:pPr lvl="3"/>
            <a:r>
              <a:rPr lang="en-US" dirty="0" smtClean="0"/>
              <a:t>Merit</a:t>
            </a:r>
          </a:p>
          <a:p>
            <a:pPr lvl="3"/>
            <a:r>
              <a:rPr lang="en-US" dirty="0" smtClean="0"/>
              <a:t>Procedural</a:t>
            </a:r>
          </a:p>
          <a:p>
            <a:pPr lvl="3"/>
            <a:r>
              <a:rPr lang="en-US" dirty="0" smtClean="0"/>
              <a:t>Habitability</a:t>
            </a:r>
          </a:p>
          <a:p>
            <a:pPr lvl="3"/>
            <a:r>
              <a:rPr lang="en-US" dirty="0" smtClean="0"/>
              <a:t>Retaliation</a:t>
            </a:r>
          </a:p>
          <a:p>
            <a:pPr lvl="3"/>
            <a:r>
              <a:rPr lang="en-US" dirty="0" smtClean="0"/>
              <a:t>Reasonable Accomodation</a:t>
            </a:r>
            <a:r>
              <a:rPr lang="en-US" baseline="30000" dirty="0" smtClean="0"/>
              <a:t>1</a:t>
            </a:r>
            <a:endParaRPr lang="en-US" baseline="30000" dirty="0"/>
          </a:p>
          <a:p>
            <a:pPr marL="365760" lvl="1" indent="0">
              <a:buNone/>
            </a:pPr>
            <a:endParaRPr lang="en-US" dirty="0" smtClean="0"/>
          </a:p>
        </p:txBody>
      </p:sp>
      <p:sp>
        <p:nvSpPr>
          <p:cNvPr id="4" name="TextBox 3"/>
          <p:cNvSpPr txBox="1"/>
          <p:nvPr/>
        </p:nvSpPr>
        <p:spPr>
          <a:xfrm>
            <a:off x="152400" y="6172200"/>
            <a:ext cx="6096000" cy="707886"/>
          </a:xfrm>
          <a:prstGeom prst="rect">
            <a:avLst/>
          </a:prstGeom>
          <a:noFill/>
        </p:spPr>
        <p:txBody>
          <a:bodyPr wrap="square" rtlCol="0">
            <a:spAutoFit/>
          </a:bodyPr>
          <a:lstStyle/>
          <a:p>
            <a:r>
              <a:rPr lang="en-US" sz="1000" dirty="0" smtClean="0"/>
              <a:t>1. </a:t>
            </a:r>
            <a:r>
              <a:rPr lang="en-US" sz="1000" i="1" dirty="0" smtClean="0"/>
              <a:t>But See </a:t>
            </a:r>
            <a:r>
              <a:rPr lang="en-US" sz="1000" i="1" dirty="0" err="1" smtClean="0"/>
              <a:t>Kleinman</a:t>
            </a:r>
            <a:r>
              <a:rPr lang="en-US" sz="1000" i="1" dirty="0" smtClean="0"/>
              <a:t> Realty Co. v. Talbot</a:t>
            </a:r>
            <a:r>
              <a:rPr lang="en-US" sz="1000" dirty="0" smtClean="0"/>
              <a:t>, No. A10-1132, 2011 WL 1938184, at *3 (Minn. Ct. App. May 23, 2011 (“But </a:t>
            </a:r>
            <a:r>
              <a:rPr lang="en-US" sz="1000" dirty="0"/>
              <a:t>we are aware of, and Talbot has offered, no authority either recognizing disability-law “reasonable accommodation” as an affirmative defense to an eviction action or authorizing the district court to enlarge the scope of eviction proceedings to consider that defense</a:t>
            </a:r>
            <a:r>
              <a:rPr lang="en-US" sz="1000" dirty="0" smtClean="0"/>
              <a:t>.”)</a:t>
            </a:r>
            <a:endParaRPr lang="en-US" sz="1000" dirty="0"/>
          </a:p>
        </p:txBody>
      </p:sp>
    </p:spTree>
    <p:extLst>
      <p:ext uri="{BB962C8B-B14F-4D97-AF65-F5344CB8AC3E}">
        <p14:creationId xmlns:p14="http://schemas.microsoft.com/office/powerpoint/2010/main" val="38605633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Eviction Procedure</a:t>
            </a:r>
            <a:endParaRPr lang="en-US" dirty="0"/>
          </a:p>
        </p:txBody>
      </p:sp>
      <p:sp>
        <p:nvSpPr>
          <p:cNvPr id="3" name="Content Placeholder 2"/>
          <p:cNvSpPr>
            <a:spLocks noGrp="1"/>
          </p:cNvSpPr>
          <p:nvPr>
            <p:ph sz="quarter" idx="1"/>
          </p:nvPr>
        </p:nvSpPr>
        <p:spPr/>
        <p:txBody>
          <a:bodyPr/>
          <a:lstStyle/>
          <a:p>
            <a:r>
              <a:rPr lang="en-US" dirty="0" smtClean="0"/>
              <a:t>If landlord prevails</a:t>
            </a:r>
          </a:p>
          <a:p>
            <a:pPr lvl="1"/>
            <a:r>
              <a:rPr lang="en-US" b="1" dirty="0" smtClean="0"/>
              <a:t>Writ of recovery </a:t>
            </a:r>
            <a:r>
              <a:rPr lang="en-US" dirty="0" smtClean="0"/>
              <a:t>and order to vacate issued</a:t>
            </a:r>
          </a:p>
          <a:p>
            <a:pPr lvl="1"/>
            <a:r>
              <a:rPr lang="en-US" dirty="0" smtClean="0"/>
              <a:t>Court may suspend Writ if tenant shows immediate vacation would be substantial hardship (kids or disability)</a:t>
            </a:r>
          </a:p>
          <a:p>
            <a:pPr lvl="1"/>
            <a:r>
              <a:rPr lang="en-US" dirty="0" smtClean="0"/>
              <a:t>If tenant does not comply, landlord </a:t>
            </a:r>
            <a:r>
              <a:rPr lang="en-US" dirty="0" smtClean="0"/>
              <a:t>schedules </a:t>
            </a:r>
            <a:r>
              <a:rPr lang="en-US" dirty="0" smtClean="0"/>
              <a:t>move-out date with sheriff</a:t>
            </a:r>
          </a:p>
          <a:p>
            <a:pPr lvl="1"/>
            <a:r>
              <a:rPr lang="en-US" dirty="0" smtClean="0"/>
              <a:t>If tenant prevails</a:t>
            </a:r>
          </a:p>
          <a:p>
            <a:pPr lvl="2"/>
            <a:r>
              <a:rPr lang="en-US" dirty="0" smtClean="0"/>
              <a:t>Case </a:t>
            </a:r>
            <a:r>
              <a:rPr lang="en-US" dirty="0" smtClean="0"/>
              <a:t>dismissed and tenant can remain in unit</a:t>
            </a:r>
            <a:endParaRPr lang="en-US" dirty="0" smtClean="0"/>
          </a:p>
          <a:p>
            <a:pPr lvl="2"/>
            <a:r>
              <a:rPr lang="en-US" dirty="0" smtClean="0"/>
              <a:t>But…</a:t>
            </a:r>
            <a:endParaRPr lang="en-US" dirty="0"/>
          </a:p>
          <a:p>
            <a:pPr marL="1005840" lvl="3" indent="0">
              <a:buNone/>
            </a:pPr>
            <a:endParaRPr lang="en-US" dirty="0" smtClean="0"/>
          </a:p>
          <a:p>
            <a:pPr lvl="3"/>
            <a:endParaRPr lang="en-US" dirty="0"/>
          </a:p>
          <a:p>
            <a:pPr lvl="3"/>
            <a:endParaRPr lang="en-US" dirty="0" smtClean="0"/>
          </a:p>
          <a:p>
            <a:pPr marL="1005840" lvl="3" indent="0">
              <a:buNone/>
            </a:pPr>
            <a:endParaRPr lang="en-US" dirty="0" smtClean="0"/>
          </a:p>
        </p:txBody>
      </p:sp>
    </p:spTree>
    <p:extLst>
      <p:ext uri="{BB962C8B-B14F-4D97-AF65-F5344CB8AC3E}">
        <p14:creationId xmlns:p14="http://schemas.microsoft.com/office/powerpoint/2010/main" val="3860563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sz="quarter" idx="1"/>
          </p:nvPr>
        </p:nvSpPr>
        <p:spPr/>
        <p:txBody>
          <a:bodyPr/>
          <a:lstStyle/>
          <a:p>
            <a:r>
              <a:rPr lang="en-US" dirty="0" smtClean="0"/>
              <a:t>The eviction remains on the tenant’s record!</a:t>
            </a:r>
          </a:p>
          <a:p>
            <a:pPr lvl="1"/>
            <a:r>
              <a:rPr lang="en-US" dirty="0" smtClean="0"/>
              <a:t>Tenant must move the court to “expunge” the record</a:t>
            </a:r>
            <a:endParaRPr lang="en-US" dirty="0"/>
          </a:p>
          <a:p>
            <a:pPr marL="1005840" lvl="3" indent="0">
              <a:buNone/>
            </a:pPr>
            <a:endParaRPr lang="en-US" dirty="0" smtClean="0"/>
          </a:p>
          <a:p>
            <a:pPr lvl="3"/>
            <a:endParaRPr lang="en-US" dirty="0"/>
          </a:p>
          <a:p>
            <a:pPr lvl="3"/>
            <a:endParaRPr lang="en-US" dirty="0" smtClean="0"/>
          </a:p>
          <a:p>
            <a:pPr marL="1005840" lvl="3" indent="0">
              <a:buNone/>
            </a:pPr>
            <a:endParaRPr lang="en-US" dirty="0" smtClean="0"/>
          </a:p>
        </p:txBody>
      </p:sp>
    </p:spTree>
    <p:extLst>
      <p:ext uri="{BB962C8B-B14F-4D97-AF65-F5344CB8AC3E}">
        <p14:creationId xmlns:p14="http://schemas.microsoft.com/office/powerpoint/2010/main" val="4049620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Eviction </a:t>
            </a:r>
            <a:r>
              <a:rPr lang="en-US" dirty="0" smtClean="0"/>
              <a:t>Expungement Process</a:t>
            </a:r>
            <a:endParaRPr lang="en-US" dirty="0"/>
          </a:p>
        </p:txBody>
      </p:sp>
      <p:sp>
        <p:nvSpPr>
          <p:cNvPr id="3" name="Content Placeholder 2"/>
          <p:cNvSpPr>
            <a:spLocks noGrp="1"/>
          </p:cNvSpPr>
          <p:nvPr>
            <p:ph sz="quarter" idx="1"/>
          </p:nvPr>
        </p:nvSpPr>
        <p:spPr/>
        <p:txBody>
          <a:bodyPr>
            <a:normAutofit lnSpcReduction="10000"/>
          </a:bodyPr>
          <a:lstStyle/>
          <a:p>
            <a:pPr marL="457200" indent="-457200">
              <a:buFont typeface="+mj-lt"/>
              <a:buAutoNum type="arabicPeriod"/>
            </a:pPr>
            <a:r>
              <a:rPr lang="en-US" b="1" dirty="0" smtClean="0"/>
              <a:t>Gather </a:t>
            </a:r>
            <a:r>
              <a:rPr lang="en-US" b="1" dirty="0"/>
              <a:t>Information</a:t>
            </a:r>
          </a:p>
          <a:p>
            <a:pPr marL="457200" indent="-457200">
              <a:buFont typeface="+mj-lt"/>
              <a:buAutoNum type="arabicPeriod"/>
            </a:pPr>
            <a:r>
              <a:rPr lang="en-US" b="1" dirty="0" smtClean="0"/>
              <a:t>Draft Petition/Affidavit of tenant</a:t>
            </a:r>
          </a:p>
          <a:p>
            <a:pPr marL="457200" indent="-457200">
              <a:buFont typeface="+mj-lt"/>
              <a:buAutoNum type="arabicPeriod"/>
            </a:pPr>
            <a:r>
              <a:rPr lang="en-US" b="1" dirty="0" smtClean="0"/>
              <a:t>Service</a:t>
            </a:r>
          </a:p>
          <a:p>
            <a:pPr lvl="1"/>
            <a:r>
              <a:rPr lang="en-US" dirty="0" smtClean="0"/>
              <a:t>Petition must be served at least 7 days prior to the expungement hearing</a:t>
            </a:r>
          </a:p>
          <a:p>
            <a:pPr marL="457200" indent="-457200">
              <a:buFont typeface="+mj-lt"/>
              <a:buAutoNum type="arabicPeriod"/>
            </a:pPr>
            <a:r>
              <a:rPr lang="en-US" b="1" dirty="0" smtClean="0"/>
              <a:t>Filing</a:t>
            </a:r>
          </a:p>
          <a:p>
            <a:pPr lvl="1"/>
            <a:r>
              <a:rPr lang="en-US" dirty="0" smtClean="0"/>
              <a:t>Filed in the county were the eviction was filed</a:t>
            </a:r>
          </a:p>
          <a:p>
            <a:pPr lvl="1"/>
            <a:r>
              <a:rPr lang="en-US" dirty="0" smtClean="0"/>
              <a:t>Filing fee = $327, may be waived</a:t>
            </a:r>
          </a:p>
          <a:p>
            <a:pPr marL="457200" indent="-457200">
              <a:buFont typeface="+mj-lt"/>
              <a:buAutoNum type="arabicPeriod"/>
            </a:pPr>
            <a:r>
              <a:rPr lang="en-US" b="1" dirty="0" smtClean="0"/>
              <a:t>Hearing</a:t>
            </a:r>
          </a:p>
          <a:p>
            <a:pPr lvl="1"/>
            <a:r>
              <a:rPr lang="en-US" dirty="0" smtClean="0"/>
              <a:t>Opportunity for interested parties to object</a:t>
            </a:r>
          </a:p>
          <a:p>
            <a:pPr marL="457200" indent="-457200">
              <a:buFont typeface="+mj-lt"/>
              <a:buAutoNum type="arabicPeriod"/>
            </a:pPr>
            <a:r>
              <a:rPr lang="en-US" b="1" dirty="0" smtClean="0"/>
              <a:t>Expungement Order</a:t>
            </a:r>
          </a:p>
          <a:p>
            <a:pPr lvl="1"/>
            <a:r>
              <a:rPr lang="en-US" dirty="0" smtClean="0"/>
              <a:t>Stayed 60 days in Ramsey County</a:t>
            </a:r>
          </a:p>
          <a:p>
            <a:endParaRPr lang="en-US" dirty="0"/>
          </a:p>
        </p:txBody>
      </p:sp>
    </p:spTree>
    <p:extLst>
      <p:ext uri="{BB962C8B-B14F-4D97-AF65-F5344CB8AC3E}">
        <p14:creationId xmlns:p14="http://schemas.microsoft.com/office/powerpoint/2010/main" val="2399010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Types of Expungements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latin typeface="Times New Roman"/>
                <a:cs typeface="Times New Roman"/>
              </a:rPr>
              <a:t>Statutory Expungement</a:t>
            </a:r>
          </a:p>
          <a:p>
            <a:pPr lvl="1"/>
            <a:r>
              <a:rPr lang="en-US" dirty="0" smtClean="0"/>
              <a:t>Minn. Stat. </a:t>
            </a:r>
            <a:r>
              <a:rPr lang="en-US" dirty="0" smtClean="0">
                <a:latin typeface="Times New Roman"/>
                <a:cs typeface="Times New Roman"/>
              </a:rPr>
              <a:t>§ 484.014, </a:t>
            </a:r>
            <a:r>
              <a:rPr lang="en-US" dirty="0" err="1" smtClean="0">
                <a:latin typeface="Times New Roman"/>
                <a:cs typeface="Times New Roman"/>
              </a:rPr>
              <a:t>subd</a:t>
            </a:r>
            <a:r>
              <a:rPr lang="en-US" dirty="0" smtClean="0">
                <a:latin typeface="Times New Roman"/>
                <a:cs typeface="Times New Roman"/>
              </a:rPr>
              <a:t>. 2</a:t>
            </a:r>
          </a:p>
          <a:p>
            <a:pPr marL="365760" lvl="1" indent="0">
              <a:buNone/>
            </a:pPr>
            <a:endParaRPr lang="en-US" dirty="0" smtClean="0">
              <a:latin typeface="Times New Roman"/>
              <a:cs typeface="Times New Roman"/>
            </a:endParaRPr>
          </a:p>
          <a:p>
            <a:pPr lvl="0">
              <a:buClr>
                <a:srgbClr val="FE8637"/>
              </a:buClr>
            </a:pPr>
            <a:r>
              <a:rPr lang="en-US" dirty="0" smtClean="0">
                <a:latin typeface="Times New Roman"/>
                <a:cs typeface="Times New Roman"/>
              </a:rPr>
              <a:t>Expungement within the Court’s Inherent Authority</a:t>
            </a:r>
          </a:p>
          <a:p>
            <a:pPr lvl="1">
              <a:buClr>
                <a:srgbClr val="FE8637"/>
              </a:buClr>
            </a:pPr>
            <a:r>
              <a:rPr lang="en-US" dirty="0" smtClean="0"/>
              <a:t>Minn</a:t>
            </a:r>
            <a:r>
              <a:rPr lang="en-US" dirty="0"/>
              <a:t>. Stat. </a:t>
            </a:r>
            <a:r>
              <a:rPr lang="en-US" dirty="0">
                <a:latin typeface="Times New Roman"/>
                <a:cs typeface="Times New Roman"/>
              </a:rPr>
              <a:t>§ </a:t>
            </a:r>
            <a:r>
              <a:rPr lang="en-US" dirty="0" smtClean="0">
                <a:latin typeface="Times New Roman"/>
                <a:cs typeface="Times New Roman"/>
              </a:rPr>
              <a:t>504B.245</a:t>
            </a:r>
          </a:p>
          <a:p>
            <a:pPr marL="365760" lvl="1" indent="0">
              <a:buClr>
                <a:srgbClr val="FE8637"/>
              </a:buClr>
              <a:buNone/>
            </a:pPr>
            <a:endParaRPr lang="en-US" dirty="0" smtClean="0">
              <a:latin typeface="Times New Roman"/>
              <a:cs typeface="Times New Roman"/>
            </a:endParaRPr>
          </a:p>
          <a:p>
            <a:pPr lvl="0">
              <a:buClr>
                <a:srgbClr val="FE8637"/>
              </a:buClr>
            </a:pPr>
            <a:r>
              <a:rPr lang="en-US" dirty="0" smtClean="0">
                <a:latin typeface="Times New Roman"/>
                <a:cs typeface="Times New Roman"/>
              </a:rPr>
              <a:t>Mandatory Expungement</a:t>
            </a:r>
            <a:endParaRPr lang="en-US" dirty="0">
              <a:latin typeface="Times New Roman"/>
              <a:cs typeface="Times New Roman"/>
            </a:endParaRPr>
          </a:p>
          <a:p>
            <a:pPr lvl="1">
              <a:buClr>
                <a:srgbClr val="FE8637"/>
              </a:buClr>
            </a:pPr>
            <a:r>
              <a:rPr lang="en-US" dirty="0" smtClean="0"/>
              <a:t>Minn</a:t>
            </a:r>
            <a:r>
              <a:rPr lang="en-US" dirty="0"/>
              <a:t>. Stat. </a:t>
            </a:r>
            <a:r>
              <a:rPr lang="en-US" dirty="0">
                <a:latin typeface="Times New Roman"/>
                <a:cs typeface="Times New Roman"/>
              </a:rPr>
              <a:t>§ </a:t>
            </a:r>
            <a:r>
              <a:rPr lang="en-US" dirty="0" smtClean="0">
                <a:latin typeface="Times New Roman"/>
                <a:cs typeface="Times New Roman"/>
              </a:rPr>
              <a:t>484.014, </a:t>
            </a:r>
            <a:r>
              <a:rPr lang="en-US" dirty="0" err="1" smtClean="0">
                <a:latin typeface="Times New Roman"/>
                <a:cs typeface="Times New Roman"/>
              </a:rPr>
              <a:t>subd</a:t>
            </a:r>
            <a:r>
              <a:rPr lang="en-US" dirty="0" smtClean="0">
                <a:latin typeface="Times New Roman"/>
                <a:cs typeface="Times New Roman"/>
              </a:rPr>
              <a:t>. 3</a:t>
            </a:r>
            <a:endParaRPr lang="en-US" dirty="0">
              <a:latin typeface="Times New Roman"/>
              <a:cs typeface="Times New Roman"/>
            </a:endParaRPr>
          </a:p>
          <a:p>
            <a:pPr lvl="2"/>
            <a:endParaRPr lang="en-US" dirty="0" smtClean="0">
              <a:latin typeface="Times New Roman"/>
              <a:cs typeface="Times New Roman"/>
            </a:endParaRPr>
          </a:p>
          <a:p>
            <a:pPr lvl="2"/>
            <a:endParaRPr lang="en-US" dirty="0">
              <a:latin typeface="Times New Roman"/>
              <a:cs typeface="Times New Roman"/>
            </a:endParaRPr>
          </a:p>
          <a:p>
            <a:pPr lvl="2"/>
            <a:r>
              <a:rPr lang="en-US" dirty="0" smtClean="0">
                <a:latin typeface="Times New Roman"/>
                <a:cs typeface="Times New Roman"/>
              </a:rPr>
              <a:t>Law is not as complex as criminal expungement.</a:t>
            </a:r>
          </a:p>
          <a:p>
            <a:pPr lvl="2"/>
            <a:r>
              <a:rPr lang="en-US" i="1" dirty="0" smtClean="0">
                <a:latin typeface="Times New Roman"/>
                <a:cs typeface="Times New Roman"/>
              </a:rPr>
              <a:t>Any</a:t>
            </a:r>
            <a:r>
              <a:rPr lang="en-US" dirty="0" smtClean="0">
                <a:latin typeface="Times New Roman"/>
                <a:cs typeface="Times New Roman"/>
              </a:rPr>
              <a:t> eviction may be expunged.</a:t>
            </a:r>
          </a:p>
          <a:p>
            <a:pPr lvl="2"/>
            <a:r>
              <a:rPr lang="en-US" dirty="0" smtClean="0">
                <a:latin typeface="Times New Roman"/>
                <a:cs typeface="Times New Roman"/>
              </a:rPr>
              <a:t>Court has more deference.</a:t>
            </a:r>
            <a:endParaRPr lang="en-US" dirty="0">
              <a:latin typeface="Times New Roman"/>
              <a:cs typeface="Times New Roman"/>
            </a:endParaRPr>
          </a:p>
          <a:p>
            <a:pPr lvl="2"/>
            <a:endParaRPr lang="en-US" dirty="0"/>
          </a:p>
          <a:p>
            <a:pPr marL="1005840" lvl="3" indent="0">
              <a:buNone/>
            </a:pPr>
            <a:endParaRPr lang="en-US" dirty="0" smtClean="0"/>
          </a:p>
          <a:p>
            <a:pPr lvl="3"/>
            <a:endParaRPr lang="en-US" dirty="0"/>
          </a:p>
          <a:p>
            <a:pPr lvl="3"/>
            <a:endParaRPr lang="en-US" dirty="0" smtClean="0"/>
          </a:p>
          <a:p>
            <a:pPr marL="1005840" lvl="3" indent="0">
              <a:buNone/>
            </a:pPr>
            <a:endParaRPr lang="en-US" dirty="0" smtClean="0"/>
          </a:p>
        </p:txBody>
      </p:sp>
    </p:spTree>
    <p:extLst>
      <p:ext uri="{BB962C8B-B14F-4D97-AF65-F5344CB8AC3E}">
        <p14:creationId xmlns:p14="http://schemas.microsoft.com/office/powerpoint/2010/main" val="2957379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Expungements</a:t>
            </a:r>
            <a:endParaRPr lang="en-US" dirty="0"/>
          </a:p>
        </p:txBody>
      </p:sp>
      <p:sp>
        <p:nvSpPr>
          <p:cNvPr id="3" name="Content Placeholder 2"/>
          <p:cNvSpPr>
            <a:spLocks noGrp="1"/>
          </p:cNvSpPr>
          <p:nvPr>
            <p:ph sz="quarter" idx="1"/>
          </p:nvPr>
        </p:nvSpPr>
        <p:spPr/>
        <p:txBody>
          <a:bodyPr/>
          <a:lstStyle/>
          <a:p>
            <a:r>
              <a:rPr lang="en-US" dirty="0" smtClean="0">
                <a:ea typeface="SimHei"/>
                <a:cs typeface="Times New Roman" panose="02020603050405020304" pitchFamily="18" charset="0"/>
              </a:rPr>
              <a:t>“The Court may order expungement of an eviction case court file only upon motion of a defendant and decision by the court, if the court finds:</a:t>
            </a:r>
          </a:p>
          <a:p>
            <a:pPr lvl="1"/>
            <a:r>
              <a:rPr lang="en-US" dirty="0" smtClean="0">
                <a:ea typeface="SimHei"/>
                <a:cs typeface="Times New Roman" panose="02020603050405020304" pitchFamily="18" charset="0"/>
              </a:rPr>
              <a:t>The </a:t>
            </a:r>
            <a:r>
              <a:rPr lang="en-US" dirty="0" smtClean="0">
                <a:ea typeface="SimHei"/>
                <a:cs typeface="Times New Roman" panose="02020603050405020304" pitchFamily="18" charset="0"/>
              </a:rPr>
              <a:t>plaintiff’s/landlord’s </a:t>
            </a:r>
            <a:r>
              <a:rPr lang="en-US" dirty="0" smtClean="0">
                <a:ea typeface="SimHei"/>
                <a:cs typeface="Times New Roman" panose="02020603050405020304" pitchFamily="18" charset="0"/>
              </a:rPr>
              <a:t>case is sufficiently without basis in fact or law;</a:t>
            </a:r>
          </a:p>
          <a:p>
            <a:pPr lvl="1"/>
            <a:r>
              <a:rPr lang="en-US" dirty="0" smtClean="0">
                <a:ea typeface="SimHei"/>
                <a:cs typeface="Times New Roman" panose="02020603050405020304" pitchFamily="18" charset="0"/>
              </a:rPr>
              <a:t>That expungement is clearly in the interests of justice; and* </a:t>
            </a:r>
          </a:p>
          <a:p>
            <a:pPr lvl="1"/>
            <a:r>
              <a:rPr lang="en-US" dirty="0" smtClean="0">
                <a:ea typeface="SimHei"/>
                <a:cs typeface="Times New Roman" panose="02020603050405020304" pitchFamily="18" charset="0"/>
              </a:rPr>
              <a:t>Those interests are not outweighed by the public’s interest in knowing about the record</a:t>
            </a:r>
          </a:p>
          <a:p>
            <a:pPr lvl="2"/>
            <a:endParaRPr lang="en-US" dirty="0">
              <a:ea typeface="SimHei"/>
              <a:cs typeface="Times New Roman" panose="02020603050405020304" pitchFamily="18" charset="0"/>
            </a:endParaRPr>
          </a:p>
          <a:p>
            <a:pPr marL="731520" lvl="2" indent="0">
              <a:buNone/>
            </a:pPr>
            <a:r>
              <a:rPr lang="en-US" dirty="0" smtClean="0">
                <a:ea typeface="SimHei"/>
                <a:cs typeface="Times New Roman" panose="02020603050405020304" pitchFamily="18" charset="0"/>
              </a:rPr>
              <a:t>A three-pronged analysis.</a:t>
            </a:r>
          </a:p>
          <a:p>
            <a:pPr lvl="1"/>
            <a:endParaRPr lang="en-US" dirty="0" smtClean="0"/>
          </a:p>
          <a:p>
            <a:pPr lvl="1"/>
            <a:endParaRPr lang="en-US" dirty="0"/>
          </a:p>
          <a:p>
            <a:pPr marL="1005840" lvl="3" indent="0">
              <a:buNone/>
            </a:pPr>
            <a:endParaRPr lang="en-US" dirty="0" smtClean="0"/>
          </a:p>
          <a:p>
            <a:pPr lvl="3"/>
            <a:endParaRPr lang="en-US" dirty="0"/>
          </a:p>
          <a:p>
            <a:pPr lvl="3"/>
            <a:endParaRPr lang="en-US" dirty="0" smtClean="0"/>
          </a:p>
          <a:p>
            <a:pPr marL="1005840" lvl="3" indent="0">
              <a:buNone/>
            </a:pPr>
            <a:endParaRPr lang="en-US" dirty="0" smtClean="0"/>
          </a:p>
        </p:txBody>
      </p:sp>
    </p:spTree>
    <p:extLst>
      <p:ext uri="{BB962C8B-B14F-4D97-AF65-F5344CB8AC3E}">
        <p14:creationId xmlns:p14="http://schemas.microsoft.com/office/powerpoint/2010/main" val="3289998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Expungement</a:t>
            </a:r>
            <a:endParaRPr lang="en-US" dirty="0"/>
          </a:p>
        </p:txBody>
      </p:sp>
      <p:sp>
        <p:nvSpPr>
          <p:cNvPr id="3" name="Content Placeholder 2"/>
          <p:cNvSpPr>
            <a:spLocks noGrp="1"/>
          </p:cNvSpPr>
          <p:nvPr>
            <p:ph sz="quarter" idx="1"/>
          </p:nvPr>
        </p:nvSpPr>
        <p:spPr/>
        <p:txBody>
          <a:bodyPr/>
          <a:lstStyle/>
          <a:p>
            <a:r>
              <a:rPr lang="en-US" dirty="0" smtClean="0">
                <a:ea typeface="SimHei"/>
                <a:cs typeface="Times New Roman" panose="02020603050405020304" pitchFamily="18" charset="0"/>
              </a:rPr>
              <a:t>1 - The plaintiff’s case is sufficiently without basis in fact or law</a:t>
            </a:r>
          </a:p>
          <a:p>
            <a:pPr lvl="1"/>
            <a:r>
              <a:rPr lang="en-US" dirty="0" smtClean="0">
                <a:ea typeface="SimHei"/>
                <a:cs typeface="Times New Roman" panose="02020603050405020304" pitchFamily="18" charset="0"/>
              </a:rPr>
              <a:t>What was wrong with the case?</a:t>
            </a:r>
          </a:p>
          <a:p>
            <a:pPr lvl="2"/>
            <a:r>
              <a:rPr lang="en-US" dirty="0" smtClean="0">
                <a:ea typeface="SimHei"/>
                <a:cs typeface="Times New Roman" panose="02020603050405020304" pitchFamily="18" charset="0"/>
              </a:rPr>
              <a:t>Service of process</a:t>
            </a:r>
          </a:p>
          <a:p>
            <a:pPr lvl="2"/>
            <a:r>
              <a:rPr lang="en-US" dirty="0" smtClean="0">
                <a:ea typeface="SimHei"/>
                <a:cs typeface="Times New Roman" panose="02020603050405020304" pitchFamily="18" charset="0"/>
              </a:rPr>
              <a:t>Repairs (for a non-payment </a:t>
            </a:r>
            <a:r>
              <a:rPr lang="en-US" dirty="0" smtClean="0">
                <a:ea typeface="SimHei"/>
                <a:cs typeface="Times New Roman" panose="02020603050405020304" pitchFamily="18" charset="0"/>
              </a:rPr>
              <a:t>of rent case</a:t>
            </a:r>
            <a:r>
              <a:rPr lang="en-US" dirty="0" smtClean="0">
                <a:ea typeface="SimHei"/>
                <a:cs typeface="Times New Roman" panose="02020603050405020304" pitchFamily="18" charset="0"/>
              </a:rPr>
              <a:t>)</a:t>
            </a:r>
          </a:p>
          <a:p>
            <a:pPr lvl="2"/>
            <a:r>
              <a:rPr lang="en-US" dirty="0" smtClean="0">
                <a:ea typeface="SimHei"/>
                <a:cs typeface="Times New Roman" panose="02020603050405020304" pitchFamily="18" charset="0"/>
              </a:rPr>
              <a:t>Dismissal</a:t>
            </a:r>
          </a:p>
          <a:p>
            <a:pPr lvl="2">
              <a:buClr>
                <a:srgbClr val="FE8637">
                  <a:shade val="75000"/>
                </a:srgbClr>
              </a:buClr>
            </a:pPr>
            <a:r>
              <a:rPr lang="en-US" dirty="0" smtClean="0">
                <a:solidFill>
                  <a:prstClr val="black"/>
                </a:solidFill>
                <a:ea typeface="SimHei"/>
                <a:cs typeface="Times New Roman" panose="02020603050405020304" pitchFamily="18" charset="0"/>
              </a:rPr>
              <a:t>Why didn’t the landlord have a good reason to evict you?</a:t>
            </a:r>
          </a:p>
          <a:p>
            <a:pPr lvl="2">
              <a:buClr>
                <a:srgbClr val="FE8637">
                  <a:shade val="75000"/>
                </a:srgbClr>
              </a:buClr>
            </a:pPr>
            <a:r>
              <a:rPr lang="en-US" dirty="0" smtClean="0">
                <a:solidFill>
                  <a:prstClr val="black"/>
                </a:solidFill>
                <a:ea typeface="SimHei"/>
                <a:cs typeface="Times New Roman" panose="02020603050405020304" pitchFamily="18" charset="0"/>
              </a:rPr>
              <a:t>Did the landlord refuse a reasonable accommodation request?*</a:t>
            </a:r>
            <a:endParaRPr lang="en-US" dirty="0" smtClean="0">
              <a:ea typeface="SimHei"/>
              <a:cs typeface="Times New Roman" panose="02020603050405020304" pitchFamily="18" charset="0"/>
            </a:endParaRPr>
          </a:p>
          <a:p>
            <a:pPr marL="1005840" lvl="3" indent="0">
              <a:buNone/>
            </a:pPr>
            <a:endParaRPr lang="en-US" dirty="0" smtClean="0">
              <a:latin typeface="Times New Roman" panose="02020603050405020304" pitchFamily="18" charset="0"/>
              <a:ea typeface="SimHei"/>
              <a:cs typeface="Times New Roman" panose="02020603050405020304" pitchFamily="18" charset="0"/>
            </a:endParaRPr>
          </a:p>
          <a:p>
            <a:pPr lvl="1"/>
            <a:endParaRPr lang="en-US" dirty="0" smtClean="0"/>
          </a:p>
          <a:p>
            <a:pPr lvl="1"/>
            <a:endParaRPr lang="en-US" dirty="0"/>
          </a:p>
          <a:p>
            <a:pPr marL="1005840" lvl="3" indent="0">
              <a:buNone/>
            </a:pPr>
            <a:endParaRPr lang="en-US" dirty="0" smtClean="0"/>
          </a:p>
          <a:p>
            <a:pPr lvl="3"/>
            <a:endParaRPr lang="en-US" dirty="0"/>
          </a:p>
          <a:p>
            <a:pPr lvl="3"/>
            <a:endParaRPr lang="en-US" dirty="0" smtClean="0"/>
          </a:p>
          <a:p>
            <a:pPr marL="1005840" lvl="3" indent="0">
              <a:buNone/>
            </a:pPr>
            <a:endParaRPr lang="en-US" dirty="0" smtClean="0"/>
          </a:p>
        </p:txBody>
      </p:sp>
    </p:spTree>
    <p:extLst>
      <p:ext uri="{BB962C8B-B14F-4D97-AF65-F5344CB8AC3E}">
        <p14:creationId xmlns:p14="http://schemas.microsoft.com/office/powerpoint/2010/main" val="3676335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Expungement</a:t>
            </a:r>
            <a:endParaRPr lang="en-US" dirty="0"/>
          </a:p>
        </p:txBody>
      </p:sp>
      <p:sp>
        <p:nvSpPr>
          <p:cNvPr id="3" name="Content Placeholder 2"/>
          <p:cNvSpPr>
            <a:spLocks noGrp="1"/>
          </p:cNvSpPr>
          <p:nvPr>
            <p:ph sz="quarter" idx="1"/>
          </p:nvPr>
        </p:nvSpPr>
        <p:spPr/>
        <p:txBody>
          <a:bodyPr/>
          <a:lstStyle/>
          <a:p>
            <a:r>
              <a:rPr lang="en-US" dirty="0" smtClean="0">
                <a:ea typeface="SimHei"/>
                <a:cs typeface="Times New Roman" panose="02020603050405020304" pitchFamily="18" charset="0"/>
              </a:rPr>
              <a:t>Reasonable Accommodations under the            </a:t>
            </a:r>
            <a:r>
              <a:rPr lang="en-US" b="1" dirty="0" smtClean="0">
                <a:ea typeface="SimHei"/>
                <a:cs typeface="Times New Roman" panose="02020603050405020304" pitchFamily="18" charset="0"/>
              </a:rPr>
              <a:t>Fair Housing Act</a:t>
            </a:r>
          </a:p>
          <a:p>
            <a:pPr lvl="1"/>
            <a:r>
              <a:rPr lang="en-US" dirty="0" smtClean="0">
                <a:ea typeface="SimHei"/>
                <a:cs typeface="Times New Roman" panose="02020603050405020304" pitchFamily="18" charset="0"/>
              </a:rPr>
              <a:t>It shall be unlawful to refuse to discriminate in the sale or rental, or otherwise make unavailable or deny, a dwelling to any buyer or renter because of a handicap.</a:t>
            </a:r>
          </a:p>
          <a:p>
            <a:pPr lvl="1"/>
            <a:r>
              <a:rPr lang="en-US" dirty="0" smtClean="0">
                <a:ea typeface="SimHei"/>
                <a:cs typeface="Times New Roman" panose="02020603050405020304" pitchFamily="18" charset="0"/>
              </a:rPr>
              <a:t>Discrimination includes:</a:t>
            </a:r>
          </a:p>
          <a:p>
            <a:pPr lvl="2"/>
            <a:r>
              <a:rPr lang="en-US" dirty="0" smtClean="0">
                <a:ea typeface="SimHei"/>
                <a:cs typeface="Times New Roman" panose="02020603050405020304" pitchFamily="18" charset="0"/>
              </a:rPr>
              <a:t>A refusal to make a </a:t>
            </a:r>
            <a:r>
              <a:rPr lang="en-US" u="sng" dirty="0" smtClean="0">
                <a:ea typeface="SimHei"/>
                <a:cs typeface="Times New Roman" panose="02020603050405020304" pitchFamily="18" charset="0"/>
              </a:rPr>
              <a:t>reasonable accommodation </a:t>
            </a:r>
            <a:r>
              <a:rPr lang="en-US" dirty="0" smtClean="0">
                <a:ea typeface="SimHei"/>
                <a:cs typeface="Times New Roman" panose="02020603050405020304" pitchFamily="18" charset="0"/>
              </a:rPr>
              <a:t>in </a:t>
            </a:r>
            <a:r>
              <a:rPr lang="en-US" dirty="0">
                <a:ea typeface="SimHei"/>
                <a:cs typeface="Times New Roman" panose="02020603050405020304" pitchFamily="18" charset="0"/>
              </a:rPr>
              <a:t>rules policies, practices, or services, when such accommodations may be necessary to afford such person equal opportunity to use and enjoy a dwelling</a:t>
            </a:r>
            <a:endParaRPr lang="en-US" u="sng" dirty="0" smtClean="0">
              <a:ea typeface="SimHei"/>
              <a:cs typeface="Times New Roman" panose="02020603050405020304" pitchFamily="18" charset="0"/>
            </a:endParaRPr>
          </a:p>
          <a:p>
            <a:pPr lvl="1"/>
            <a:endParaRPr lang="en-US" dirty="0" smtClean="0"/>
          </a:p>
          <a:p>
            <a:pPr lvl="1"/>
            <a:endParaRPr lang="en-US" dirty="0"/>
          </a:p>
          <a:p>
            <a:pPr marL="1005840" lvl="3" indent="0">
              <a:buNone/>
            </a:pPr>
            <a:endParaRPr lang="en-US" dirty="0" smtClean="0"/>
          </a:p>
          <a:p>
            <a:pPr lvl="3"/>
            <a:endParaRPr lang="en-US" dirty="0"/>
          </a:p>
          <a:p>
            <a:pPr lvl="3"/>
            <a:endParaRPr lang="en-US" dirty="0" smtClean="0"/>
          </a:p>
          <a:p>
            <a:pPr marL="1005840" lvl="3" indent="0">
              <a:buNone/>
            </a:pPr>
            <a:endParaRPr lang="en-US" dirty="0" smtClean="0"/>
          </a:p>
        </p:txBody>
      </p:sp>
      <p:sp>
        <p:nvSpPr>
          <p:cNvPr id="4" name="TextBox 3"/>
          <p:cNvSpPr txBox="1"/>
          <p:nvPr/>
        </p:nvSpPr>
        <p:spPr>
          <a:xfrm>
            <a:off x="76200" y="6611779"/>
            <a:ext cx="5562600" cy="246221"/>
          </a:xfrm>
          <a:prstGeom prst="rect">
            <a:avLst/>
          </a:prstGeom>
          <a:noFill/>
        </p:spPr>
        <p:txBody>
          <a:bodyPr wrap="square" rtlCol="0">
            <a:spAutoFit/>
          </a:bodyPr>
          <a:lstStyle/>
          <a:p>
            <a:r>
              <a:rPr lang="en-US" sz="1000" dirty="0" smtClean="0"/>
              <a:t>42 U.S.C. </a:t>
            </a:r>
            <a:r>
              <a:rPr lang="en-US" sz="1000" dirty="0" smtClean="0">
                <a:latin typeface="Times New Roman"/>
                <a:cs typeface="Times New Roman"/>
              </a:rPr>
              <a:t>§ 3604</a:t>
            </a:r>
            <a:endParaRPr lang="en-US" sz="1000" dirty="0"/>
          </a:p>
        </p:txBody>
      </p:sp>
    </p:spTree>
    <p:extLst>
      <p:ext uri="{BB962C8B-B14F-4D97-AF65-F5344CB8AC3E}">
        <p14:creationId xmlns:p14="http://schemas.microsoft.com/office/powerpoint/2010/main" val="151875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Help</a:t>
            </a:r>
            <a:endParaRPr lang="en-US" dirty="0"/>
          </a:p>
        </p:txBody>
      </p:sp>
      <p:sp>
        <p:nvSpPr>
          <p:cNvPr id="3" name="Content Placeholder 2"/>
          <p:cNvSpPr>
            <a:spLocks noGrp="1"/>
          </p:cNvSpPr>
          <p:nvPr>
            <p:ph sz="quarter" idx="1"/>
          </p:nvPr>
        </p:nvSpPr>
        <p:spPr/>
        <p:txBody>
          <a:bodyPr/>
          <a:lstStyle/>
          <a:p>
            <a:pPr marL="365760" lvl="1" indent="0">
              <a:buNone/>
            </a:pPr>
            <a:endParaRPr lang="en-US" dirty="0" smtClean="0"/>
          </a:p>
          <a:p>
            <a:pPr marL="365760" lvl="1" indent="0" algn="ctr">
              <a:buNone/>
            </a:pPr>
            <a:r>
              <a:rPr lang="en-US" sz="3600" b="1" dirty="0" smtClean="0"/>
              <a:t>Client Hotline</a:t>
            </a:r>
          </a:p>
          <a:p>
            <a:pPr marL="365760" lvl="1" indent="0" algn="ctr">
              <a:buNone/>
            </a:pPr>
            <a:r>
              <a:rPr lang="en-US" sz="3600" dirty="0" smtClean="0"/>
              <a:t>1-888-575-2954 or 651-222-4731</a:t>
            </a:r>
          </a:p>
          <a:p>
            <a:pPr marL="365760" lvl="1" indent="0" algn="ctr">
              <a:buNone/>
            </a:pPr>
            <a:r>
              <a:rPr lang="en-US" sz="2800" dirty="0" smtClean="0"/>
              <a:t>Monday – Friday</a:t>
            </a:r>
          </a:p>
          <a:p>
            <a:pPr marL="365760" lvl="1" indent="0" algn="ctr">
              <a:buNone/>
            </a:pPr>
            <a:r>
              <a:rPr lang="en-US" sz="2800" dirty="0" smtClean="0"/>
              <a:t>9:00 a.m. – 11:45 a.m.</a:t>
            </a:r>
          </a:p>
          <a:p>
            <a:pPr marL="365760" lvl="1" indent="0" algn="ctr">
              <a:buNone/>
            </a:pPr>
            <a:r>
              <a:rPr lang="en-US" sz="2800" dirty="0" smtClean="0"/>
              <a:t>1:00 p.m. – 3:00 p.m.</a:t>
            </a:r>
          </a:p>
          <a:p>
            <a:pPr lvl="1"/>
            <a:endParaRPr lang="en-US" dirty="0" smtClean="0"/>
          </a:p>
        </p:txBody>
      </p:sp>
    </p:spTree>
    <p:extLst>
      <p:ext uri="{BB962C8B-B14F-4D97-AF65-F5344CB8AC3E}">
        <p14:creationId xmlns:p14="http://schemas.microsoft.com/office/powerpoint/2010/main" val="1518122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Expungement</a:t>
            </a:r>
            <a:endParaRPr lang="en-US" dirty="0"/>
          </a:p>
        </p:txBody>
      </p:sp>
      <p:sp>
        <p:nvSpPr>
          <p:cNvPr id="3" name="Content Placeholder 2"/>
          <p:cNvSpPr>
            <a:spLocks noGrp="1"/>
          </p:cNvSpPr>
          <p:nvPr>
            <p:ph sz="quarter" idx="1"/>
          </p:nvPr>
        </p:nvSpPr>
        <p:spPr/>
        <p:txBody>
          <a:bodyPr/>
          <a:lstStyle/>
          <a:p>
            <a:r>
              <a:rPr lang="en-US" dirty="0" smtClean="0">
                <a:latin typeface="Times New Roman" panose="02020603050405020304" pitchFamily="18" charset="0"/>
                <a:ea typeface="SimHei"/>
                <a:cs typeface="Times New Roman" panose="02020603050405020304" pitchFamily="18" charset="0"/>
              </a:rPr>
              <a:t>What is a reasonable accommodation?</a:t>
            </a:r>
          </a:p>
          <a:p>
            <a:pPr lvl="1"/>
            <a:r>
              <a:rPr lang="en-US" dirty="0" smtClean="0"/>
              <a:t>A </a:t>
            </a:r>
            <a:r>
              <a:rPr lang="en-US" dirty="0"/>
              <a:t>“reasonable accommodation” is a change, exception, or adjustment to a rule, policy, practice, or service that may be necessary for a person with a disability to have an equal opportunity to use and enjoy a dwelling, including public and common use </a:t>
            </a:r>
            <a:r>
              <a:rPr lang="en-US" dirty="0" smtClean="0"/>
              <a:t>spaces.</a:t>
            </a:r>
            <a:r>
              <a:rPr lang="en-US" baseline="30000" dirty="0" smtClean="0"/>
              <a:t>1</a:t>
            </a:r>
          </a:p>
          <a:p>
            <a:pPr lvl="2"/>
            <a:r>
              <a:rPr lang="en-US" dirty="0" smtClean="0"/>
              <a:t>Examples</a:t>
            </a:r>
            <a:endParaRPr lang="en-US" dirty="0"/>
          </a:p>
          <a:p>
            <a:pPr lvl="3"/>
            <a:r>
              <a:rPr lang="en-US" dirty="0" smtClean="0"/>
              <a:t>Allowing a service animal</a:t>
            </a:r>
          </a:p>
          <a:p>
            <a:pPr lvl="3"/>
            <a:r>
              <a:rPr lang="en-US" dirty="0" smtClean="0"/>
              <a:t>Assigning a parking space</a:t>
            </a:r>
          </a:p>
          <a:p>
            <a:pPr lvl="3"/>
            <a:r>
              <a:rPr lang="en-US" dirty="0" smtClean="0"/>
              <a:t>Mailing rent instead of dropping it off </a:t>
            </a:r>
            <a:endParaRPr lang="en-US" dirty="0" smtClean="0">
              <a:latin typeface="Times New Roman" panose="02020603050405020304" pitchFamily="18" charset="0"/>
              <a:ea typeface="SimHei"/>
              <a:cs typeface="Times New Roman" panose="02020603050405020304" pitchFamily="18" charset="0"/>
            </a:endParaRPr>
          </a:p>
          <a:p>
            <a:pPr lvl="1"/>
            <a:endParaRPr lang="en-US" dirty="0" smtClean="0"/>
          </a:p>
          <a:p>
            <a:pPr lvl="1"/>
            <a:endParaRPr lang="en-US" dirty="0"/>
          </a:p>
          <a:p>
            <a:pPr marL="1005840" lvl="3" indent="0">
              <a:buNone/>
            </a:pPr>
            <a:endParaRPr lang="en-US" dirty="0" smtClean="0"/>
          </a:p>
          <a:p>
            <a:pPr lvl="3"/>
            <a:endParaRPr lang="en-US" dirty="0"/>
          </a:p>
          <a:p>
            <a:pPr lvl="3"/>
            <a:endParaRPr lang="en-US" dirty="0" smtClean="0"/>
          </a:p>
          <a:p>
            <a:pPr marL="1005840" lvl="3" indent="0">
              <a:buNone/>
            </a:pPr>
            <a:endParaRPr lang="en-US" dirty="0" smtClean="0"/>
          </a:p>
        </p:txBody>
      </p:sp>
      <p:sp>
        <p:nvSpPr>
          <p:cNvPr id="4" name="TextBox 3"/>
          <p:cNvSpPr txBox="1"/>
          <p:nvPr/>
        </p:nvSpPr>
        <p:spPr>
          <a:xfrm>
            <a:off x="76200" y="6304002"/>
            <a:ext cx="5943600" cy="553998"/>
          </a:xfrm>
          <a:prstGeom prst="rect">
            <a:avLst/>
          </a:prstGeom>
          <a:noFill/>
        </p:spPr>
        <p:txBody>
          <a:bodyPr wrap="square" rtlCol="0">
            <a:spAutoFit/>
          </a:bodyPr>
          <a:lstStyle/>
          <a:p>
            <a:r>
              <a:rPr lang="en-US" sz="1000" dirty="0" smtClean="0"/>
              <a:t>1. </a:t>
            </a:r>
            <a:r>
              <a:rPr lang="en-US" sz="1000" i="1" dirty="0" smtClean="0"/>
              <a:t>Reasonable Accommodations Under the Fair Housing Act</a:t>
            </a:r>
            <a:r>
              <a:rPr lang="en-US" sz="1000" dirty="0" smtClean="0"/>
              <a:t>, Joint Statement of the Department of Housing and Urban Development and the Department of Justice, at 6 (May 17, 2004</a:t>
            </a:r>
            <a:r>
              <a:rPr lang="en-US" sz="1000" dirty="0"/>
              <a:t>), </a:t>
            </a:r>
            <a:r>
              <a:rPr lang="en-US" sz="1000" i="1" dirty="0"/>
              <a:t>available at </a:t>
            </a:r>
            <a:r>
              <a:rPr lang="en-US" sz="1000" dirty="0"/>
              <a:t>http://</a:t>
            </a:r>
            <a:r>
              <a:rPr lang="en-US" sz="1000" dirty="0" smtClean="0"/>
              <a:t>www.hud.gov/offices/fheo/library/huddojstatement.pdf.</a:t>
            </a:r>
            <a:endParaRPr lang="en-US" sz="1000" dirty="0"/>
          </a:p>
        </p:txBody>
      </p:sp>
    </p:spTree>
    <p:extLst>
      <p:ext uri="{BB962C8B-B14F-4D97-AF65-F5344CB8AC3E}">
        <p14:creationId xmlns:p14="http://schemas.microsoft.com/office/powerpoint/2010/main" val="3926609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Expungement</a:t>
            </a:r>
            <a:endParaRPr lang="en-US" dirty="0"/>
          </a:p>
        </p:txBody>
      </p:sp>
      <p:sp>
        <p:nvSpPr>
          <p:cNvPr id="3" name="Content Placeholder 2"/>
          <p:cNvSpPr>
            <a:spLocks noGrp="1"/>
          </p:cNvSpPr>
          <p:nvPr>
            <p:ph sz="quarter" idx="1"/>
          </p:nvPr>
        </p:nvSpPr>
        <p:spPr/>
        <p:txBody>
          <a:bodyPr/>
          <a:lstStyle/>
          <a:p>
            <a:r>
              <a:rPr lang="en-US" dirty="0" smtClean="0">
                <a:ea typeface="SimHei"/>
                <a:cs typeface="Times New Roman" panose="02020603050405020304" pitchFamily="18" charset="0"/>
              </a:rPr>
              <a:t>2 – Expungement is clearly in the interest of justice</a:t>
            </a:r>
          </a:p>
          <a:p>
            <a:pPr lvl="1"/>
            <a:r>
              <a:rPr lang="en-US" dirty="0" smtClean="0">
                <a:solidFill>
                  <a:prstClr val="black"/>
                </a:solidFill>
                <a:ea typeface="SimHei"/>
                <a:cs typeface="Times New Roman" panose="02020603050405020304" pitchFamily="18" charset="0"/>
              </a:rPr>
              <a:t>Why is it fair to expunge the case?</a:t>
            </a:r>
          </a:p>
          <a:p>
            <a:pPr lvl="1"/>
            <a:r>
              <a:rPr lang="en-US" dirty="0" smtClean="0">
                <a:solidFill>
                  <a:prstClr val="black"/>
                </a:solidFill>
                <a:ea typeface="SimHei"/>
                <a:cs typeface="Times New Roman" panose="02020603050405020304" pitchFamily="18" charset="0"/>
              </a:rPr>
              <a:t>Why is it unfair to keep the case in public view?</a:t>
            </a:r>
          </a:p>
          <a:p>
            <a:pPr lvl="1"/>
            <a:r>
              <a:rPr lang="en-US" dirty="0" smtClean="0">
                <a:ea typeface="SimHei"/>
                <a:cs typeface="Times New Roman" panose="02020603050405020304" pitchFamily="18" charset="0"/>
              </a:rPr>
              <a:t>Was </a:t>
            </a:r>
            <a:r>
              <a:rPr lang="en-US" dirty="0">
                <a:ea typeface="SimHei"/>
                <a:cs typeface="Times New Roman" panose="02020603050405020304" pitchFamily="18" charset="0"/>
              </a:rPr>
              <a:t>the eviction during a difficult time in your </a:t>
            </a:r>
            <a:r>
              <a:rPr lang="en-US" dirty="0" smtClean="0">
                <a:ea typeface="SimHei"/>
                <a:cs typeface="Times New Roman" panose="02020603050405020304" pitchFamily="18" charset="0"/>
              </a:rPr>
              <a:t>life?</a:t>
            </a:r>
          </a:p>
          <a:p>
            <a:pPr lvl="2"/>
            <a:r>
              <a:rPr lang="en-US" dirty="0" smtClean="0">
                <a:ea typeface="SimHei"/>
                <a:cs typeface="Times New Roman" panose="02020603050405020304" pitchFamily="18" charset="0"/>
              </a:rPr>
              <a:t>Job loss</a:t>
            </a:r>
          </a:p>
          <a:p>
            <a:pPr lvl="2"/>
            <a:r>
              <a:rPr lang="en-US" dirty="0" smtClean="0">
                <a:ea typeface="SimHei"/>
                <a:cs typeface="Times New Roman" panose="02020603050405020304" pitchFamily="18" charset="0"/>
              </a:rPr>
              <a:t>Medical problems</a:t>
            </a:r>
          </a:p>
          <a:p>
            <a:pPr lvl="2"/>
            <a:r>
              <a:rPr lang="en-US" dirty="0" smtClean="0">
                <a:ea typeface="SimHei"/>
                <a:cs typeface="Times New Roman" panose="02020603050405020304" pitchFamily="18" charset="0"/>
              </a:rPr>
              <a:t>Divorce</a:t>
            </a:r>
            <a:endParaRPr lang="en-US" dirty="0">
              <a:ea typeface="SimHei"/>
              <a:cs typeface="Times New Roman" panose="02020603050405020304" pitchFamily="18" charset="0"/>
            </a:endParaRPr>
          </a:p>
          <a:p>
            <a:pPr lvl="2"/>
            <a:r>
              <a:rPr lang="en-US" dirty="0" smtClean="0">
                <a:ea typeface="SimHei"/>
                <a:cs typeface="Times New Roman" panose="02020603050405020304" pitchFamily="18" charset="0"/>
              </a:rPr>
              <a:t>Abuse (VAWA) </a:t>
            </a:r>
            <a:endParaRPr lang="en-US" dirty="0">
              <a:ea typeface="SimHei"/>
              <a:cs typeface="Times New Roman" panose="02020603050405020304" pitchFamily="18" charset="0"/>
            </a:endParaRPr>
          </a:p>
          <a:p>
            <a:pPr lvl="2">
              <a:buClr>
                <a:srgbClr val="FE8637">
                  <a:shade val="75000"/>
                </a:srgbClr>
              </a:buClr>
            </a:pPr>
            <a:endParaRPr lang="en-US" dirty="0">
              <a:solidFill>
                <a:prstClr val="black"/>
              </a:solidFill>
              <a:latin typeface="Times New Roman" panose="02020603050405020304" pitchFamily="18" charset="0"/>
              <a:ea typeface="SimHei"/>
              <a:cs typeface="Times New Roman" panose="02020603050405020304" pitchFamily="18" charset="0"/>
            </a:endParaRPr>
          </a:p>
          <a:p>
            <a:pPr marL="1005840" lvl="3" indent="0">
              <a:buNone/>
            </a:pPr>
            <a:endParaRPr lang="en-US" dirty="0" smtClean="0">
              <a:latin typeface="Times New Roman" panose="02020603050405020304" pitchFamily="18" charset="0"/>
              <a:ea typeface="SimHei"/>
              <a:cs typeface="Times New Roman" panose="02020603050405020304" pitchFamily="18" charset="0"/>
            </a:endParaRPr>
          </a:p>
          <a:p>
            <a:pPr lvl="1"/>
            <a:endParaRPr lang="en-US" dirty="0" smtClean="0"/>
          </a:p>
          <a:p>
            <a:pPr lvl="1"/>
            <a:endParaRPr lang="en-US" dirty="0"/>
          </a:p>
          <a:p>
            <a:pPr marL="1005840" lvl="3" indent="0">
              <a:buNone/>
            </a:pPr>
            <a:endParaRPr lang="en-US" dirty="0" smtClean="0"/>
          </a:p>
          <a:p>
            <a:pPr lvl="3"/>
            <a:endParaRPr lang="en-US" dirty="0"/>
          </a:p>
          <a:p>
            <a:pPr lvl="3"/>
            <a:endParaRPr lang="en-US" dirty="0" smtClean="0"/>
          </a:p>
          <a:p>
            <a:pPr marL="1005840" lvl="3" indent="0">
              <a:buNone/>
            </a:pPr>
            <a:endParaRPr lang="en-US" dirty="0" smtClean="0"/>
          </a:p>
        </p:txBody>
      </p:sp>
    </p:spTree>
    <p:extLst>
      <p:ext uri="{BB962C8B-B14F-4D97-AF65-F5344CB8AC3E}">
        <p14:creationId xmlns:p14="http://schemas.microsoft.com/office/powerpoint/2010/main" val="19802516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Expungement</a:t>
            </a:r>
            <a:endParaRPr lang="en-US" dirty="0"/>
          </a:p>
        </p:txBody>
      </p:sp>
      <p:sp>
        <p:nvSpPr>
          <p:cNvPr id="3" name="Content Placeholder 2"/>
          <p:cNvSpPr>
            <a:spLocks noGrp="1"/>
          </p:cNvSpPr>
          <p:nvPr>
            <p:ph sz="quarter" idx="1"/>
          </p:nvPr>
        </p:nvSpPr>
        <p:spPr/>
        <p:txBody>
          <a:bodyPr/>
          <a:lstStyle/>
          <a:p>
            <a:r>
              <a:rPr lang="en-US" dirty="0" smtClean="0">
                <a:ea typeface="SimHei"/>
                <a:cs typeface="Times New Roman" panose="02020603050405020304" pitchFamily="18" charset="0"/>
              </a:rPr>
              <a:t>3 – The interests of justice are not outweighed by the public’s interest in knowing about the record</a:t>
            </a:r>
          </a:p>
          <a:p>
            <a:pPr lvl="1"/>
            <a:r>
              <a:rPr lang="en-US" dirty="0" smtClean="0">
                <a:ea typeface="SimHei"/>
                <a:cs typeface="Times New Roman" panose="02020603050405020304" pitchFamily="18" charset="0"/>
              </a:rPr>
              <a:t>If this is the only eviction on your record, inform the court</a:t>
            </a:r>
          </a:p>
          <a:p>
            <a:pPr lvl="1"/>
            <a:r>
              <a:rPr lang="en-US" dirty="0" smtClean="0">
                <a:ea typeface="SimHei"/>
                <a:cs typeface="Times New Roman" panose="02020603050405020304" pitchFamily="18" charset="0"/>
              </a:rPr>
              <a:t>Did the eviction involve allegations of criminal or dangerous activity?</a:t>
            </a:r>
          </a:p>
          <a:p>
            <a:pPr lvl="1"/>
            <a:r>
              <a:rPr lang="en-US" dirty="0" smtClean="0">
                <a:ea typeface="SimHei"/>
                <a:cs typeface="Times New Roman" panose="02020603050405020304" pitchFamily="18" charset="0"/>
              </a:rPr>
              <a:t>How has the eviction made it hard for your to find out?</a:t>
            </a:r>
          </a:p>
          <a:p>
            <a:pPr lvl="1"/>
            <a:r>
              <a:rPr lang="en-US" dirty="0" smtClean="0">
                <a:ea typeface="SimHei"/>
                <a:cs typeface="Times New Roman" panose="02020603050405020304" pitchFamily="18" charset="0"/>
              </a:rPr>
              <a:t>Has it resulted in homelessness?</a:t>
            </a:r>
          </a:p>
          <a:p>
            <a:pPr lvl="1"/>
            <a:r>
              <a:rPr lang="en-US" dirty="0" smtClean="0">
                <a:ea typeface="SimHei"/>
                <a:cs typeface="Times New Roman" panose="02020603050405020304" pitchFamily="18" charset="0"/>
              </a:rPr>
              <a:t>Why is safe, stable housing important to you?</a:t>
            </a:r>
          </a:p>
          <a:p>
            <a:pPr lvl="1"/>
            <a:r>
              <a:rPr lang="en-US" dirty="0" smtClean="0">
                <a:ea typeface="SimHei"/>
                <a:cs typeface="Times New Roman" panose="02020603050405020304" pitchFamily="18" charset="0"/>
              </a:rPr>
              <a:t>Why is it unimportant for the public to know about this case?</a:t>
            </a:r>
          </a:p>
          <a:p>
            <a:pPr lvl="1"/>
            <a:endParaRPr lang="en-US" dirty="0" smtClean="0"/>
          </a:p>
          <a:p>
            <a:pPr lvl="1"/>
            <a:endParaRPr lang="en-US" dirty="0"/>
          </a:p>
          <a:p>
            <a:pPr marL="1005840" lvl="3" indent="0">
              <a:buNone/>
            </a:pPr>
            <a:endParaRPr lang="en-US" dirty="0" smtClean="0"/>
          </a:p>
          <a:p>
            <a:pPr lvl="3"/>
            <a:endParaRPr lang="en-US" dirty="0"/>
          </a:p>
          <a:p>
            <a:pPr lvl="3"/>
            <a:endParaRPr lang="en-US" dirty="0" smtClean="0"/>
          </a:p>
          <a:p>
            <a:pPr marL="1005840" lvl="3" indent="0">
              <a:buNone/>
            </a:pPr>
            <a:endParaRPr lang="en-US" dirty="0" smtClean="0"/>
          </a:p>
        </p:txBody>
      </p:sp>
    </p:spTree>
    <p:extLst>
      <p:ext uri="{BB962C8B-B14F-4D97-AF65-F5344CB8AC3E}">
        <p14:creationId xmlns:p14="http://schemas.microsoft.com/office/powerpoint/2010/main" val="19802516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dirty="0" smtClean="0"/>
              <a:t>Expungement Under Inherent Authority</a:t>
            </a:r>
            <a:endParaRPr lang="en-US" dirty="0"/>
          </a:p>
        </p:txBody>
      </p:sp>
      <p:sp>
        <p:nvSpPr>
          <p:cNvPr id="3" name="Content Placeholder 2"/>
          <p:cNvSpPr>
            <a:spLocks noGrp="1"/>
          </p:cNvSpPr>
          <p:nvPr>
            <p:ph sz="quarter" idx="1"/>
          </p:nvPr>
        </p:nvSpPr>
        <p:spPr/>
        <p:txBody>
          <a:bodyPr/>
          <a:lstStyle/>
          <a:p>
            <a:r>
              <a:rPr lang="en-US" dirty="0" smtClean="0">
                <a:ea typeface="SimHei"/>
                <a:cs typeface="Times New Roman" panose="02020603050405020304" pitchFamily="18" charset="0"/>
              </a:rPr>
              <a:t>If the court finds </a:t>
            </a:r>
            <a:r>
              <a:rPr lang="en-US" u="sng" dirty="0" smtClean="0">
                <a:ea typeface="SimHei"/>
                <a:cs typeface="Times New Roman" panose="02020603050405020304" pitchFamily="18" charset="0"/>
              </a:rPr>
              <a:t>in favor </a:t>
            </a:r>
            <a:r>
              <a:rPr lang="en-US" dirty="0" smtClean="0">
                <a:ea typeface="SimHei"/>
                <a:cs typeface="Times New Roman" panose="02020603050405020304" pitchFamily="18" charset="0"/>
              </a:rPr>
              <a:t>of the defendant:</a:t>
            </a:r>
          </a:p>
          <a:p>
            <a:pPr lvl="1"/>
            <a:r>
              <a:rPr lang="en-US" dirty="0" smtClean="0">
                <a:ea typeface="SimHei"/>
                <a:cs typeface="Times New Roman" panose="02020603050405020304" pitchFamily="18" charset="0"/>
              </a:rPr>
              <a:t>The court shall enter judgement for the defendant…</a:t>
            </a:r>
          </a:p>
          <a:p>
            <a:pPr marL="365760" lvl="1" indent="0">
              <a:buNone/>
            </a:pPr>
            <a:r>
              <a:rPr lang="en-US" dirty="0" smtClean="0">
                <a:ea typeface="SimHei"/>
                <a:cs typeface="Times New Roman" panose="02020603050405020304" pitchFamily="18" charset="0"/>
              </a:rPr>
              <a:t>and</a:t>
            </a:r>
            <a:endParaRPr lang="en-US" dirty="0">
              <a:ea typeface="SimHei"/>
              <a:cs typeface="Times New Roman" panose="02020603050405020304" pitchFamily="18" charset="0"/>
            </a:endParaRPr>
          </a:p>
          <a:p>
            <a:pPr lvl="1"/>
            <a:r>
              <a:rPr lang="en-US" dirty="0" smtClean="0">
                <a:solidFill>
                  <a:prstClr val="black"/>
                </a:solidFill>
                <a:ea typeface="SimHei"/>
                <a:cs typeface="Times New Roman" panose="02020603050405020304" pitchFamily="18" charset="0"/>
              </a:rPr>
              <a:t>The court </a:t>
            </a:r>
            <a:r>
              <a:rPr lang="en-US" u="sng" dirty="0" smtClean="0">
                <a:solidFill>
                  <a:prstClr val="black"/>
                </a:solidFill>
                <a:ea typeface="SimHei"/>
                <a:cs typeface="Times New Roman" panose="02020603050405020304" pitchFamily="18" charset="0"/>
              </a:rPr>
              <a:t>may</a:t>
            </a:r>
            <a:r>
              <a:rPr lang="en-US" dirty="0" smtClean="0">
                <a:solidFill>
                  <a:prstClr val="black"/>
                </a:solidFill>
                <a:ea typeface="SimHei"/>
                <a:cs typeface="Times New Roman" panose="02020603050405020304" pitchFamily="18" charset="0"/>
              </a:rPr>
              <a:t> expunge the records relating to the action under section 484.014 </a:t>
            </a:r>
            <a:r>
              <a:rPr lang="en-US" u="sng" dirty="0" smtClean="0">
                <a:solidFill>
                  <a:prstClr val="black"/>
                </a:solidFill>
                <a:ea typeface="SimHei"/>
                <a:cs typeface="Times New Roman" panose="02020603050405020304" pitchFamily="18" charset="0"/>
              </a:rPr>
              <a:t>or</a:t>
            </a:r>
            <a:r>
              <a:rPr lang="en-US" dirty="0" smtClean="0">
                <a:solidFill>
                  <a:prstClr val="black"/>
                </a:solidFill>
                <a:ea typeface="SimHei"/>
                <a:cs typeface="Times New Roman" panose="02020603050405020304" pitchFamily="18" charset="0"/>
              </a:rPr>
              <a:t> under the court’s </a:t>
            </a:r>
            <a:r>
              <a:rPr lang="en-US" u="sng" dirty="0" smtClean="0">
                <a:solidFill>
                  <a:prstClr val="black"/>
                </a:solidFill>
                <a:ea typeface="SimHei"/>
                <a:cs typeface="Times New Roman" panose="02020603050405020304" pitchFamily="18" charset="0"/>
              </a:rPr>
              <a:t>inherent authority </a:t>
            </a:r>
            <a:r>
              <a:rPr lang="en-US" dirty="0" smtClean="0">
                <a:solidFill>
                  <a:prstClr val="black"/>
                </a:solidFill>
                <a:ea typeface="SimHei"/>
                <a:cs typeface="Times New Roman" panose="02020603050405020304" pitchFamily="18" charset="0"/>
              </a:rPr>
              <a:t>at the time judgement is entered or after that time upon motion of the defendant.</a:t>
            </a:r>
            <a:endParaRPr lang="en-US" u="sng" dirty="0">
              <a:solidFill>
                <a:prstClr val="black"/>
              </a:solidFill>
              <a:ea typeface="SimHei"/>
              <a:cs typeface="Times New Roman" panose="02020603050405020304" pitchFamily="18" charset="0"/>
            </a:endParaRPr>
          </a:p>
          <a:p>
            <a:pPr marL="731520" lvl="2" indent="0">
              <a:buNone/>
            </a:pPr>
            <a:endParaRPr lang="en-US" dirty="0">
              <a:ea typeface="SimHei"/>
              <a:cs typeface="Times New Roman" panose="02020603050405020304" pitchFamily="18" charset="0"/>
            </a:endParaRPr>
          </a:p>
          <a:p>
            <a:pPr lvl="1"/>
            <a:endParaRPr lang="en-US" dirty="0" smtClean="0"/>
          </a:p>
          <a:p>
            <a:pPr lvl="1"/>
            <a:r>
              <a:rPr lang="en-US" i="1" dirty="0" smtClean="0"/>
              <a:t>What does it mean to find “in favor of the defendant?</a:t>
            </a:r>
            <a:endParaRPr lang="en-US" i="1" dirty="0"/>
          </a:p>
          <a:p>
            <a:pPr marL="1005840" lvl="3" indent="0">
              <a:buNone/>
            </a:pPr>
            <a:endParaRPr lang="en-US" dirty="0" smtClean="0"/>
          </a:p>
          <a:p>
            <a:pPr lvl="3"/>
            <a:endParaRPr lang="en-US" dirty="0"/>
          </a:p>
          <a:p>
            <a:pPr lvl="3"/>
            <a:endParaRPr lang="en-US" dirty="0" smtClean="0"/>
          </a:p>
          <a:p>
            <a:pPr marL="1005840" lvl="3" indent="0">
              <a:buNone/>
            </a:pPr>
            <a:endParaRPr lang="en-US" dirty="0" smtClean="0"/>
          </a:p>
        </p:txBody>
      </p:sp>
    </p:spTree>
    <p:extLst>
      <p:ext uri="{BB962C8B-B14F-4D97-AF65-F5344CB8AC3E}">
        <p14:creationId xmlns:p14="http://schemas.microsoft.com/office/powerpoint/2010/main" val="36763358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Mandatory Expungement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ea typeface="SimHei"/>
                <a:cs typeface="Times New Roman" panose="02020603050405020304" pitchFamily="18" charset="0"/>
              </a:rPr>
              <a:t>When the Court </a:t>
            </a:r>
            <a:r>
              <a:rPr lang="en-US" u="sng" dirty="0" smtClean="0">
                <a:ea typeface="SimHei"/>
                <a:cs typeface="Times New Roman" panose="02020603050405020304" pitchFamily="18" charset="0"/>
              </a:rPr>
              <a:t>shall</a:t>
            </a:r>
            <a:r>
              <a:rPr lang="en-US" dirty="0" smtClean="0">
                <a:ea typeface="SimHei"/>
                <a:cs typeface="Times New Roman" panose="02020603050405020304" pitchFamily="18" charset="0"/>
              </a:rPr>
              <a:t> expunge your case</a:t>
            </a:r>
          </a:p>
          <a:p>
            <a:pPr lvl="1"/>
            <a:r>
              <a:rPr lang="en-US" dirty="0" smtClean="0">
                <a:ea typeface="SimHei"/>
                <a:cs typeface="Times New Roman" panose="02020603050405020304" pitchFamily="18" charset="0"/>
              </a:rPr>
              <a:t>The tenant must prove:</a:t>
            </a:r>
          </a:p>
          <a:p>
            <a:pPr lvl="2"/>
            <a:r>
              <a:rPr lang="en-US" dirty="0" smtClean="0">
                <a:ea typeface="SimHei"/>
                <a:cs typeface="Times New Roman" panose="02020603050405020304" pitchFamily="18" charset="0"/>
              </a:rPr>
              <a:t>The property was in foreclosure or contract for deed cancellation;</a:t>
            </a:r>
          </a:p>
          <a:p>
            <a:pPr lvl="2"/>
            <a:r>
              <a:rPr lang="en-US" dirty="0" smtClean="0">
                <a:ea typeface="SimHei"/>
                <a:cs typeface="Times New Roman" panose="02020603050405020304" pitchFamily="18" charset="0"/>
              </a:rPr>
              <a:t>The eviction case was only about the tenant staying on the property too long (holding over); and</a:t>
            </a:r>
          </a:p>
          <a:p>
            <a:pPr lvl="2"/>
            <a:r>
              <a:rPr lang="en-US" dirty="0" smtClean="0">
                <a:ea typeface="SimHei"/>
                <a:cs typeface="Times New Roman" panose="02020603050405020304" pitchFamily="18" charset="0"/>
              </a:rPr>
              <a:t>At least one of the following is true:</a:t>
            </a:r>
          </a:p>
          <a:p>
            <a:pPr lvl="3"/>
            <a:r>
              <a:rPr lang="en-US" dirty="0" smtClean="0">
                <a:ea typeface="SimHei"/>
                <a:cs typeface="Times New Roman" panose="02020603050405020304" pitchFamily="18" charset="0"/>
              </a:rPr>
              <a:t>The foreclosure redemption period or time for contract cancellation is over and you moved our before the eviction case was served.</a:t>
            </a:r>
          </a:p>
          <a:p>
            <a:pPr lvl="3"/>
            <a:r>
              <a:rPr lang="en-US" dirty="0" smtClean="0"/>
              <a:t>You </a:t>
            </a:r>
            <a:r>
              <a:rPr lang="en-US" dirty="0"/>
              <a:t>were a tenant during the foreclosure redemption period or contract cancellation period. Your lease began after the landlord’s mortgage or contract for deed began. You were not given proper notice to end your lease, or you were given proper notice to end your lease but the eviction case started before the date the notice said you needed to move.</a:t>
            </a:r>
            <a:endParaRPr lang="en-US" dirty="0" smtClean="0">
              <a:ea typeface="SimHei"/>
              <a:cs typeface="Times New Roman" panose="02020603050405020304" pitchFamily="18" charset="0"/>
            </a:endParaRPr>
          </a:p>
          <a:p>
            <a:pPr lvl="3"/>
            <a:endParaRPr lang="en-US" dirty="0" smtClean="0">
              <a:latin typeface="Times New Roman" panose="02020603050405020304" pitchFamily="18" charset="0"/>
              <a:ea typeface="SimHei"/>
              <a:cs typeface="Times New Roman" panose="02020603050405020304" pitchFamily="18" charset="0"/>
            </a:endParaRPr>
          </a:p>
          <a:p>
            <a:pPr marL="1005840" lvl="3" indent="0">
              <a:buNone/>
            </a:pPr>
            <a:endParaRPr lang="en-US" dirty="0" smtClean="0"/>
          </a:p>
          <a:p>
            <a:pPr lvl="3"/>
            <a:endParaRPr lang="en-US" dirty="0"/>
          </a:p>
          <a:p>
            <a:pPr lvl="3"/>
            <a:endParaRPr lang="en-US" dirty="0" smtClean="0"/>
          </a:p>
          <a:p>
            <a:pPr marL="1005840" lvl="3" indent="0">
              <a:buNone/>
            </a:pPr>
            <a:endParaRPr lang="en-US" dirty="0" smtClean="0"/>
          </a:p>
        </p:txBody>
      </p:sp>
    </p:spTree>
    <p:extLst>
      <p:ext uri="{BB962C8B-B14F-4D97-AF65-F5344CB8AC3E}">
        <p14:creationId xmlns:p14="http://schemas.microsoft.com/office/powerpoint/2010/main" val="35968706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Expungement is Granted</a:t>
            </a:r>
            <a:endParaRPr lang="en-US" dirty="0"/>
          </a:p>
        </p:txBody>
      </p:sp>
      <p:sp>
        <p:nvSpPr>
          <p:cNvPr id="3" name="Content Placeholder 2"/>
          <p:cNvSpPr>
            <a:spLocks noGrp="1"/>
          </p:cNvSpPr>
          <p:nvPr>
            <p:ph sz="quarter" idx="1"/>
          </p:nvPr>
        </p:nvSpPr>
        <p:spPr/>
        <p:txBody>
          <a:bodyPr/>
          <a:lstStyle/>
          <a:p>
            <a:r>
              <a:rPr lang="en-US" dirty="0" smtClean="0">
                <a:ea typeface="SimHei"/>
                <a:cs typeface="Times New Roman" panose="02020603050405020304" pitchFamily="18" charset="0"/>
              </a:rPr>
              <a:t>The Court will order the file sealed</a:t>
            </a:r>
          </a:p>
          <a:p>
            <a:r>
              <a:rPr lang="en-US" dirty="0" smtClean="0">
                <a:ea typeface="SimHei"/>
                <a:cs typeface="Times New Roman" panose="02020603050405020304" pitchFamily="18" charset="0"/>
              </a:rPr>
              <a:t>Order to seal will be stayed for up to 60 days, depending on county</a:t>
            </a:r>
          </a:p>
          <a:p>
            <a:r>
              <a:rPr lang="en-US" dirty="0" smtClean="0">
                <a:ea typeface="SimHei"/>
                <a:cs typeface="Times New Roman" panose="02020603050405020304" pitchFamily="18" charset="0"/>
              </a:rPr>
              <a:t>The eviction action will no longer be visible to the public </a:t>
            </a:r>
          </a:p>
          <a:p>
            <a:pPr marL="1005840" lvl="3" indent="0">
              <a:buNone/>
            </a:pPr>
            <a:endParaRPr lang="en-US" dirty="0" smtClean="0"/>
          </a:p>
          <a:p>
            <a:pPr lvl="3"/>
            <a:endParaRPr lang="en-US" dirty="0"/>
          </a:p>
          <a:p>
            <a:pPr lvl="3"/>
            <a:endParaRPr lang="en-US" dirty="0" smtClean="0"/>
          </a:p>
          <a:p>
            <a:pPr marL="1005840" lvl="3" indent="0">
              <a:buNone/>
            </a:pPr>
            <a:endParaRPr lang="en-US" dirty="0" smtClean="0"/>
          </a:p>
        </p:txBody>
      </p:sp>
    </p:spTree>
    <p:extLst>
      <p:ext uri="{BB962C8B-B14F-4D97-AF65-F5344CB8AC3E}">
        <p14:creationId xmlns:p14="http://schemas.microsoft.com/office/powerpoint/2010/main" val="10496101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Expungement is Granted</a:t>
            </a:r>
            <a:endParaRPr lang="en-US" dirty="0"/>
          </a:p>
        </p:txBody>
      </p:sp>
      <p:sp>
        <p:nvSpPr>
          <p:cNvPr id="3" name="Content Placeholder 2"/>
          <p:cNvSpPr>
            <a:spLocks noGrp="1"/>
          </p:cNvSpPr>
          <p:nvPr>
            <p:ph sz="quarter" idx="1"/>
          </p:nvPr>
        </p:nvSpPr>
        <p:spPr>
          <a:xfrm>
            <a:off x="457200" y="1600200"/>
            <a:ext cx="7467600" cy="1524000"/>
          </a:xfrm>
        </p:spPr>
        <p:txBody>
          <a:bodyPr>
            <a:normAutofit/>
          </a:bodyPr>
          <a:lstStyle/>
          <a:p>
            <a:r>
              <a:rPr lang="en-US" dirty="0" smtClean="0">
                <a:latin typeface="Times New Roman" panose="02020603050405020304" pitchFamily="18" charset="0"/>
                <a:ea typeface="SimHei"/>
                <a:cs typeface="Times New Roman" panose="02020603050405020304" pitchFamily="18" charset="0"/>
              </a:rPr>
              <a:t>Tenants should send a copy of the order to screening agencies</a:t>
            </a:r>
          </a:p>
          <a:p>
            <a:pPr lvl="1"/>
            <a:endParaRPr lang="en-US" dirty="0" smtClean="0"/>
          </a:p>
          <a:p>
            <a:pPr lvl="3"/>
            <a:endParaRPr lang="en-US" dirty="0"/>
          </a:p>
          <a:p>
            <a:pPr lvl="3"/>
            <a:endParaRPr lang="en-US" dirty="0" smtClean="0"/>
          </a:p>
          <a:p>
            <a:pPr marL="1005840" lvl="3" indent="0">
              <a:buNone/>
            </a:pPr>
            <a:endParaRPr lang="en-US" dirty="0" smtClean="0"/>
          </a:p>
        </p:txBody>
      </p:sp>
      <p:sp>
        <p:nvSpPr>
          <p:cNvPr id="6" name="Rectangle 5"/>
          <p:cNvSpPr/>
          <p:nvPr/>
        </p:nvSpPr>
        <p:spPr>
          <a:xfrm>
            <a:off x="152400" y="2561880"/>
            <a:ext cx="4572000" cy="3028521"/>
          </a:xfrm>
          <a:prstGeom prst="rect">
            <a:avLst/>
          </a:prstGeom>
        </p:spPr>
        <p:txBody>
          <a:bodyPr>
            <a:spAutoFit/>
          </a:bodyPr>
          <a:lstStyle/>
          <a:p>
            <a:pPr lvl="2" indent="-182880">
              <a:spcBef>
                <a:spcPct val="20000"/>
              </a:spcBef>
              <a:buClr>
                <a:srgbClr val="FE8637">
                  <a:shade val="75000"/>
                </a:srgbClr>
              </a:buClr>
              <a:buSzPct val="60000"/>
              <a:buFont typeface="Wingdings"/>
              <a:buChar char=""/>
            </a:pPr>
            <a:r>
              <a:rPr lang="en-US" b="1" dirty="0">
                <a:solidFill>
                  <a:prstClr val="black"/>
                </a:solidFill>
                <a:latin typeface="Times New Roman" panose="02020603050405020304" pitchFamily="18" charset="0"/>
                <a:ea typeface="SimHei"/>
                <a:cs typeface="Times New Roman" panose="02020603050405020304" pitchFamily="18" charset="0"/>
              </a:rPr>
              <a:t>TenantReports.com</a:t>
            </a:r>
          </a:p>
          <a:p>
            <a:pPr marL="1188720" lvl="3" indent="-182880">
              <a:spcBef>
                <a:spcPct val="20000"/>
              </a:spcBef>
              <a:buClr>
                <a:srgbClr val="FE8637">
                  <a:tint val="60000"/>
                </a:srgbClr>
              </a:buClr>
              <a:buSzPct val="60000"/>
              <a:buFont typeface="Wingdings"/>
              <a:buChar char=""/>
            </a:pPr>
            <a:r>
              <a:rPr lang="en-US" dirty="0">
                <a:solidFill>
                  <a:prstClr val="black"/>
                </a:solidFill>
                <a:latin typeface="Times New Roman" panose="02020603050405020304" pitchFamily="18" charset="0"/>
                <a:ea typeface="SimHei"/>
                <a:cs typeface="Times New Roman" panose="02020603050405020304" pitchFamily="18" charset="0"/>
              </a:rPr>
              <a:t>P.O. Box 450</a:t>
            </a:r>
          </a:p>
          <a:p>
            <a:pPr marL="1188720" lvl="3" indent="-182880">
              <a:spcBef>
                <a:spcPct val="20000"/>
              </a:spcBef>
              <a:buClr>
                <a:srgbClr val="FE8637">
                  <a:tint val="60000"/>
                </a:srgbClr>
              </a:buClr>
              <a:buSzPct val="60000"/>
              <a:buFont typeface="Wingdings"/>
              <a:buChar char=""/>
            </a:pPr>
            <a:r>
              <a:rPr lang="en-US" dirty="0">
                <a:solidFill>
                  <a:prstClr val="black"/>
                </a:solidFill>
                <a:latin typeface="Times New Roman" panose="02020603050405020304" pitchFamily="18" charset="0"/>
                <a:ea typeface="SimHei"/>
                <a:cs typeface="Times New Roman" panose="02020603050405020304" pitchFamily="18" charset="0"/>
              </a:rPr>
              <a:t>Springfield, PA 19064</a:t>
            </a:r>
          </a:p>
          <a:p>
            <a:pPr lvl="2" indent="-182880">
              <a:spcBef>
                <a:spcPct val="20000"/>
              </a:spcBef>
              <a:buClr>
                <a:srgbClr val="FE8637">
                  <a:shade val="75000"/>
                </a:srgbClr>
              </a:buClr>
              <a:buSzPct val="60000"/>
              <a:buFont typeface="Wingdings"/>
              <a:buChar char=""/>
            </a:pPr>
            <a:r>
              <a:rPr lang="en-US" b="1" dirty="0">
                <a:solidFill>
                  <a:prstClr val="black"/>
                </a:solidFill>
                <a:latin typeface="Times New Roman" panose="02020603050405020304" pitchFamily="18" charset="0"/>
                <a:ea typeface="SimHei"/>
                <a:cs typeface="Times New Roman" panose="02020603050405020304" pitchFamily="18" charset="0"/>
              </a:rPr>
              <a:t>Multi Housing Credit </a:t>
            </a:r>
            <a:r>
              <a:rPr lang="en-US" b="1" dirty="0" smtClean="0">
                <a:solidFill>
                  <a:prstClr val="black"/>
                </a:solidFill>
                <a:latin typeface="Times New Roman" panose="02020603050405020304" pitchFamily="18" charset="0"/>
                <a:ea typeface="SimHei"/>
                <a:cs typeface="Times New Roman" panose="02020603050405020304" pitchFamily="18" charset="0"/>
              </a:rPr>
              <a:t>Control</a:t>
            </a:r>
          </a:p>
          <a:p>
            <a:pPr marL="1188720" lvl="3" indent="-182880">
              <a:spcBef>
                <a:spcPct val="20000"/>
              </a:spcBef>
              <a:buClr>
                <a:srgbClr val="FE8637">
                  <a:tint val="60000"/>
                </a:srgbClr>
              </a:buClr>
              <a:buSzPct val="60000"/>
              <a:buFont typeface="Wingdings"/>
              <a:buChar char=""/>
            </a:pPr>
            <a:r>
              <a:rPr lang="en-US" dirty="0" smtClean="0">
                <a:solidFill>
                  <a:prstClr val="black"/>
                </a:solidFill>
                <a:latin typeface="Times New Roman" panose="02020603050405020304" pitchFamily="18" charset="0"/>
                <a:ea typeface="SimHei"/>
                <a:cs typeface="Times New Roman" panose="02020603050405020304" pitchFamily="18" charset="0"/>
              </a:rPr>
              <a:t>10125 Crosstown Circle, Ste. 100</a:t>
            </a:r>
          </a:p>
          <a:p>
            <a:pPr marL="1188720" lvl="3" indent="-182880">
              <a:spcBef>
                <a:spcPct val="20000"/>
              </a:spcBef>
              <a:buClr>
                <a:srgbClr val="FE8637">
                  <a:tint val="60000"/>
                </a:srgbClr>
              </a:buClr>
              <a:buSzPct val="60000"/>
              <a:buFont typeface="Wingdings"/>
              <a:buChar char=""/>
            </a:pPr>
            <a:r>
              <a:rPr lang="en-US" dirty="0" smtClean="0">
                <a:solidFill>
                  <a:prstClr val="black"/>
                </a:solidFill>
                <a:latin typeface="Times New Roman" panose="02020603050405020304" pitchFamily="18" charset="0"/>
                <a:ea typeface="SimHei"/>
                <a:cs typeface="Times New Roman" panose="02020603050405020304" pitchFamily="18" charset="0"/>
              </a:rPr>
              <a:t>Eden </a:t>
            </a:r>
            <a:r>
              <a:rPr lang="en-US" dirty="0">
                <a:solidFill>
                  <a:prstClr val="black"/>
                </a:solidFill>
                <a:latin typeface="Times New Roman" panose="02020603050405020304" pitchFamily="18" charset="0"/>
                <a:ea typeface="SimHei"/>
                <a:cs typeface="Times New Roman" panose="02020603050405020304" pitchFamily="18" charset="0"/>
              </a:rPr>
              <a:t>Prairie, MN 55344</a:t>
            </a:r>
          </a:p>
          <a:p>
            <a:pPr lvl="2" indent="-182880">
              <a:spcBef>
                <a:spcPct val="20000"/>
              </a:spcBef>
              <a:buClr>
                <a:srgbClr val="FE8637">
                  <a:shade val="75000"/>
                </a:srgbClr>
              </a:buClr>
              <a:buSzPct val="60000"/>
              <a:buFont typeface="Wingdings"/>
              <a:buChar char=""/>
            </a:pPr>
            <a:r>
              <a:rPr lang="en-US" b="1" dirty="0">
                <a:solidFill>
                  <a:prstClr val="black"/>
                </a:solidFill>
                <a:latin typeface="Times New Roman" panose="02020603050405020304" pitchFamily="18" charset="0"/>
                <a:ea typeface="SimHei"/>
                <a:cs typeface="Times New Roman" panose="02020603050405020304" pitchFamily="18" charset="0"/>
              </a:rPr>
              <a:t>Rental History Reports, </a:t>
            </a:r>
            <a:r>
              <a:rPr lang="en-US" b="1" dirty="0" err="1">
                <a:solidFill>
                  <a:prstClr val="black"/>
                </a:solidFill>
                <a:latin typeface="Times New Roman" panose="02020603050405020304" pitchFamily="18" charset="0"/>
                <a:ea typeface="SimHei"/>
                <a:cs typeface="Times New Roman" panose="02020603050405020304" pitchFamily="18" charset="0"/>
              </a:rPr>
              <a:t>Inc</a:t>
            </a:r>
            <a:endParaRPr lang="en-US" b="1" dirty="0">
              <a:solidFill>
                <a:prstClr val="black"/>
              </a:solidFill>
              <a:latin typeface="Times New Roman" panose="02020603050405020304" pitchFamily="18" charset="0"/>
              <a:ea typeface="SimHei"/>
              <a:cs typeface="Times New Roman" panose="02020603050405020304" pitchFamily="18" charset="0"/>
            </a:endParaRPr>
          </a:p>
          <a:p>
            <a:pPr marL="1188720" lvl="3" indent="-182880">
              <a:spcBef>
                <a:spcPct val="20000"/>
              </a:spcBef>
              <a:buClr>
                <a:srgbClr val="FE8637">
                  <a:tint val="60000"/>
                </a:srgbClr>
              </a:buClr>
              <a:buSzPct val="60000"/>
              <a:buFont typeface="Wingdings"/>
              <a:buChar char=""/>
            </a:pPr>
            <a:r>
              <a:rPr lang="en-US" dirty="0">
                <a:solidFill>
                  <a:prstClr val="black"/>
                </a:solidFill>
                <a:latin typeface="Times New Roman" panose="02020603050405020304" pitchFamily="18" charset="0"/>
                <a:ea typeface="SimHei"/>
                <a:cs typeface="Times New Roman" panose="02020603050405020304" pitchFamily="18" charset="0"/>
              </a:rPr>
              <a:t>701 South Fifth St. South</a:t>
            </a:r>
          </a:p>
          <a:p>
            <a:pPr marL="1188720" lvl="3" indent="-182880">
              <a:spcBef>
                <a:spcPct val="20000"/>
              </a:spcBef>
              <a:buClr>
                <a:srgbClr val="FE8637">
                  <a:tint val="60000"/>
                </a:srgbClr>
              </a:buClr>
              <a:buSzPct val="60000"/>
              <a:buFont typeface="Wingdings"/>
              <a:buChar char=""/>
            </a:pPr>
            <a:r>
              <a:rPr lang="en-US" dirty="0">
                <a:solidFill>
                  <a:prstClr val="black"/>
                </a:solidFill>
                <a:latin typeface="Times New Roman" panose="02020603050405020304" pitchFamily="18" charset="0"/>
                <a:ea typeface="SimHei"/>
                <a:cs typeface="Times New Roman" panose="02020603050405020304" pitchFamily="18" charset="0"/>
              </a:rPr>
              <a:t>Hopkins, MN </a:t>
            </a:r>
            <a:r>
              <a:rPr lang="en-US" dirty="0" smtClean="0">
                <a:solidFill>
                  <a:prstClr val="black"/>
                </a:solidFill>
                <a:latin typeface="Times New Roman" panose="02020603050405020304" pitchFamily="18" charset="0"/>
                <a:ea typeface="SimHei"/>
                <a:cs typeface="Times New Roman" panose="02020603050405020304" pitchFamily="18" charset="0"/>
              </a:rPr>
              <a:t>55343</a:t>
            </a:r>
            <a:endParaRPr lang="en-US" dirty="0">
              <a:solidFill>
                <a:prstClr val="black"/>
              </a:solidFill>
              <a:latin typeface="Times New Roman" panose="02020603050405020304" pitchFamily="18" charset="0"/>
              <a:ea typeface="SimHei"/>
              <a:cs typeface="Times New Roman" panose="02020603050405020304" pitchFamily="18" charset="0"/>
            </a:endParaRPr>
          </a:p>
        </p:txBody>
      </p:sp>
      <p:sp>
        <p:nvSpPr>
          <p:cNvPr id="7" name="Rectangle 6"/>
          <p:cNvSpPr/>
          <p:nvPr/>
        </p:nvSpPr>
        <p:spPr>
          <a:xfrm>
            <a:off x="3962400" y="2561880"/>
            <a:ext cx="4572000" cy="3028521"/>
          </a:xfrm>
          <a:prstGeom prst="rect">
            <a:avLst/>
          </a:prstGeom>
        </p:spPr>
        <p:txBody>
          <a:bodyPr>
            <a:spAutoFit/>
          </a:bodyPr>
          <a:lstStyle/>
          <a:p>
            <a:pPr lvl="2" indent="-182880">
              <a:spcBef>
                <a:spcPct val="20000"/>
              </a:spcBef>
              <a:buClr>
                <a:srgbClr val="FE8637">
                  <a:shade val="75000"/>
                </a:srgbClr>
              </a:buClr>
              <a:buSzPct val="60000"/>
              <a:buFont typeface="Wingdings"/>
              <a:buChar char=""/>
            </a:pPr>
            <a:r>
              <a:rPr lang="en-US" b="1" dirty="0" smtClean="0">
                <a:solidFill>
                  <a:prstClr val="black"/>
                </a:solidFill>
                <a:latin typeface="Times New Roman" panose="02020603050405020304" pitchFamily="18" charset="0"/>
                <a:ea typeface="SimHei"/>
                <a:cs typeface="Times New Roman" panose="02020603050405020304" pitchFamily="18" charset="0"/>
              </a:rPr>
              <a:t>Rental Research Services, Inc.</a:t>
            </a:r>
            <a:endParaRPr lang="en-US" b="1" dirty="0">
              <a:solidFill>
                <a:prstClr val="black"/>
              </a:solidFill>
              <a:latin typeface="Times New Roman" panose="02020603050405020304" pitchFamily="18" charset="0"/>
              <a:ea typeface="SimHei"/>
              <a:cs typeface="Times New Roman" panose="02020603050405020304" pitchFamily="18" charset="0"/>
            </a:endParaRPr>
          </a:p>
          <a:p>
            <a:pPr marL="1188720" lvl="3" indent="-182880">
              <a:spcBef>
                <a:spcPct val="20000"/>
              </a:spcBef>
              <a:buClr>
                <a:srgbClr val="FE8637">
                  <a:tint val="60000"/>
                </a:srgbClr>
              </a:buClr>
              <a:buSzPct val="60000"/>
              <a:buFont typeface="Wingdings"/>
              <a:buChar char=""/>
            </a:pPr>
            <a:r>
              <a:rPr lang="en-US" dirty="0" smtClean="0">
                <a:solidFill>
                  <a:prstClr val="black"/>
                </a:solidFill>
                <a:latin typeface="Times New Roman" panose="02020603050405020304" pitchFamily="18" charset="0"/>
                <a:ea typeface="SimHei"/>
                <a:cs typeface="Times New Roman" panose="02020603050405020304" pitchFamily="18" charset="0"/>
              </a:rPr>
              <a:t>7525 Mitchell Rd, Suite 301</a:t>
            </a:r>
            <a:endParaRPr lang="en-US" dirty="0">
              <a:solidFill>
                <a:prstClr val="black"/>
              </a:solidFill>
              <a:latin typeface="Times New Roman" panose="02020603050405020304" pitchFamily="18" charset="0"/>
              <a:ea typeface="SimHei"/>
              <a:cs typeface="Times New Roman" panose="02020603050405020304" pitchFamily="18" charset="0"/>
            </a:endParaRPr>
          </a:p>
          <a:p>
            <a:pPr marL="1188720" lvl="3" indent="-182880">
              <a:spcBef>
                <a:spcPct val="20000"/>
              </a:spcBef>
              <a:buClr>
                <a:srgbClr val="FE8637">
                  <a:tint val="60000"/>
                </a:srgbClr>
              </a:buClr>
              <a:buSzPct val="60000"/>
              <a:buFont typeface="Wingdings"/>
              <a:buChar char=""/>
            </a:pPr>
            <a:r>
              <a:rPr lang="en-US" dirty="0" smtClean="0">
                <a:solidFill>
                  <a:prstClr val="black"/>
                </a:solidFill>
                <a:latin typeface="Times New Roman" panose="02020603050405020304" pitchFamily="18" charset="0"/>
                <a:ea typeface="SimHei"/>
                <a:cs typeface="Times New Roman" panose="02020603050405020304" pitchFamily="18" charset="0"/>
              </a:rPr>
              <a:t>Eden Prairie, MN 55344</a:t>
            </a:r>
            <a:endParaRPr lang="en-US" dirty="0">
              <a:solidFill>
                <a:prstClr val="black"/>
              </a:solidFill>
              <a:latin typeface="Times New Roman" panose="02020603050405020304" pitchFamily="18" charset="0"/>
              <a:ea typeface="SimHei"/>
              <a:cs typeface="Times New Roman" panose="02020603050405020304" pitchFamily="18" charset="0"/>
            </a:endParaRPr>
          </a:p>
          <a:p>
            <a:pPr lvl="2" indent="-182880">
              <a:spcBef>
                <a:spcPct val="20000"/>
              </a:spcBef>
              <a:buClr>
                <a:srgbClr val="FE8637">
                  <a:shade val="75000"/>
                </a:srgbClr>
              </a:buClr>
              <a:buSzPct val="60000"/>
              <a:buFont typeface="Wingdings"/>
              <a:buChar char=""/>
            </a:pPr>
            <a:r>
              <a:rPr lang="en-US" b="1" dirty="0" smtClean="0">
                <a:solidFill>
                  <a:prstClr val="black"/>
                </a:solidFill>
                <a:latin typeface="Times New Roman" panose="02020603050405020304" pitchFamily="18" charset="0"/>
                <a:ea typeface="SimHei"/>
                <a:cs typeface="Times New Roman" panose="02020603050405020304" pitchFamily="18" charset="0"/>
              </a:rPr>
              <a:t>Screening Reports, Inc.</a:t>
            </a:r>
            <a:endParaRPr lang="en-US" b="1" dirty="0">
              <a:solidFill>
                <a:prstClr val="black"/>
              </a:solidFill>
              <a:latin typeface="Times New Roman" panose="02020603050405020304" pitchFamily="18" charset="0"/>
              <a:ea typeface="SimHei"/>
              <a:cs typeface="Times New Roman" panose="02020603050405020304" pitchFamily="18" charset="0"/>
            </a:endParaRPr>
          </a:p>
          <a:p>
            <a:pPr marL="1188720" lvl="3" indent="-182880">
              <a:spcBef>
                <a:spcPct val="20000"/>
              </a:spcBef>
              <a:buClr>
                <a:srgbClr val="FE8637">
                  <a:tint val="60000"/>
                </a:srgbClr>
              </a:buClr>
              <a:buSzPct val="60000"/>
              <a:buFont typeface="Wingdings"/>
              <a:buChar char=""/>
            </a:pPr>
            <a:r>
              <a:rPr lang="en-US" dirty="0" smtClean="0">
                <a:solidFill>
                  <a:prstClr val="black"/>
                </a:solidFill>
                <a:latin typeface="Times New Roman" panose="02020603050405020304" pitchFamily="18" charset="0"/>
                <a:ea typeface="SimHei"/>
                <a:cs typeface="Times New Roman" panose="02020603050405020304" pitchFamily="18" charset="0"/>
              </a:rPr>
              <a:t>220 Gerry Dr.</a:t>
            </a:r>
            <a:endParaRPr lang="en-US" dirty="0">
              <a:solidFill>
                <a:prstClr val="black"/>
              </a:solidFill>
              <a:latin typeface="Times New Roman" panose="02020603050405020304" pitchFamily="18" charset="0"/>
              <a:ea typeface="SimHei"/>
              <a:cs typeface="Times New Roman" panose="02020603050405020304" pitchFamily="18" charset="0"/>
            </a:endParaRPr>
          </a:p>
          <a:p>
            <a:pPr marL="1188720" lvl="3" indent="-182880">
              <a:spcBef>
                <a:spcPct val="20000"/>
              </a:spcBef>
              <a:buClr>
                <a:srgbClr val="FE8637">
                  <a:tint val="60000"/>
                </a:srgbClr>
              </a:buClr>
              <a:buSzPct val="60000"/>
              <a:buFont typeface="Wingdings"/>
              <a:buChar char=""/>
            </a:pPr>
            <a:r>
              <a:rPr lang="en-US" dirty="0" smtClean="0">
                <a:solidFill>
                  <a:prstClr val="black"/>
                </a:solidFill>
                <a:latin typeface="Times New Roman" panose="02020603050405020304" pitchFamily="18" charset="0"/>
                <a:ea typeface="SimHei"/>
                <a:cs typeface="Times New Roman" panose="02020603050405020304" pitchFamily="18" charset="0"/>
              </a:rPr>
              <a:t>Wooddale, IL 60191</a:t>
            </a:r>
            <a:endParaRPr lang="en-US" dirty="0">
              <a:solidFill>
                <a:prstClr val="black"/>
              </a:solidFill>
              <a:latin typeface="Times New Roman" panose="02020603050405020304" pitchFamily="18" charset="0"/>
              <a:ea typeface="SimHei"/>
              <a:cs typeface="Times New Roman" panose="02020603050405020304" pitchFamily="18" charset="0"/>
            </a:endParaRPr>
          </a:p>
          <a:p>
            <a:pPr lvl="2" indent="-182880">
              <a:spcBef>
                <a:spcPct val="20000"/>
              </a:spcBef>
              <a:buClr>
                <a:srgbClr val="FE8637">
                  <a:shade val="75000"/>
                </a:srgbClr>
              </a:buClr>
              <a:buSzPct val="60000"/>
              <a:buFont typeface="Wingdings"/>
              <a:buChar char=""/>
            </a:pPr>
            <a:r>
              <a:rPr lang="en-US" b="1" dirty="0" smtClean="0">
                <a:solidFill>
                  <a:prstClr val="black"/>
                </a:solidFill>
                <a:latin typeface="Times New Roman" panose="02020603050405020304" pitchFamily="18" charset="0"/>
                <a:ea typeface="SimHei"/>
                <a:cs typeface="Times New Roman" panose="02020603050405020304" pitchFamily="18" charset="0"/>
              </a:rPr>
              <a:t>Twin City Tenant Check</a:t>
            </a:r>
            <a:endParaRPr lang="en-US" b="1" dirty="0">
              <a:solidFill>
                <a:prstClr val="black"/>
              </a:solidFill>
              <a:latin typeface="Times New Roman" panose="02020603050405020304" pitchFamily="18" charset="0"/>
              <a:ea typeface="SimHei"/>
              <a:cs typeface="Times New Roman" panose="02020603050405020304" pitchFamily="18" charset="0"/>
            </a:endParaRPr>
          </a:p>
          <a:p>
            <a:pPr marL="1188720" lvl="3" indent="-182880">
              <a:spcBef>
                <a:spcPct val="20000"/>
              </a:spcBef>
              <a:buClr>
                <a:srgbClr val="FE8637">
                  <a:tint val="60000"/>
                </a:srgbClr>
              </a:buClr>
              <a:buSzPct val="60000"/>
              <a:buFont typeface="Wingdings"/>
              <a:buChar char=""/>
            </a:pPr>
            <a:r>
              <a:rPr lang="en-US" dirty="0" smtClean="0">
                <a:solidFill>
                  <a:prstClr val="black"/>
                </a:solidFill>
                <a:latin typeface="Times New Roman" panose="02020603050405020304" pitchFamily="18" charset="0"/>
                <a:ea typeface="SimHei"/>
                <a:cs typeface="Times New Roman" panose="02020603050405020304" pitchFamily="18" charset="0"/>
              </a:rPr>
              <a:t>910 Ivy Avenue East</a:t>
            </a:r>
            <a:endParaRPr lang="en-US" dirty="0">
              <a:solidFill>
                <a:prstClr val="black"/>
              </a:solidFill>
              <a:latin typeface="Times New Roman" panose="02020603050405020304" pitchFamily="18" charset="0"/>
              <a:ea typeface="SimHei"/>
              <a:cs typeface="Times New Roman" panose="02020603050405020304" pitchFamily="18" charset="0"/>
            </a:endParaRPr>
          </a:p>
          <a:p>
            <a:pPr marL="1188720" lvl="3" indent="-182880">
              <a:spcBef>
                <a:spcPct val="20000"/>
              </a:spcBef>
              <a:buClr>
                <a:srgbClr val="FE8637">
                  <a:tint val="60000"/>
                </a:srgbClr>
              </a:buClr>
              <a:buSzPct val="60000"/>
              <a:buFont typeface="Wingdings"/>
              <a:buChar char=""/>
            </a:pPr>
            <a:r>
              <a:rPr lang="en-US" dirty="0" smtClean="0">
                <a:solidFill>
                  <a:prstClr val="black"/>
                </a:solidFill>
                <a:latin typeface="Times New Roman" panose="02020603050405020304" pitchFamily="18" charset="0"/>
                <a:ea typeface="SimHei"/>
                <a:cs typeface="Times New Roman" panose="02020603050405020304" pitchFamily="18" charset="0"/>
              </a:rPr>
              <a:t>Saint Paul, MN 55106</a:t>
            </a:r>
            <a:endParaRPr lang="en-US" dirty="0">
              <a:solidFill>
                <a:prstClr val="black"/>
              </a:solidFill>
              <a:latin typeface="Times New Roman" panose="02020603050405020304" pitchFamily="18" charset="0"/>
              <a:ea typeface="SimHei"/>
              <a:cs typeface="Times New Roman" panose="02020603050405020304" pitchFamily="18" charset="0"/>
            </a:endParaRPr>
          </a:p>
        </p:txBody>
      </p:sp>
    </p:spTree>
    <p:extLst>
      <p:ext uri="{BB962C8B-B14F-4D97-AF65-F5344CB8AC3E}">
        <p14:creationId xmlns:p14="http://schemas.microsoft.com/office/powerpoint/2010/main" val="35074770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cases to expunge</a:t>
            </a:r>
            <a:endParaRPr lang="en-US" dirty="0"/>
          </a:p>
        </p:txBody>
      </p:sp>
      <p:sp>
        <p:nvSpPr>
          <p:cNvPr id="3" name="Content Placeholder 2"/>
          <p:cNvSpPr>
            <a:spLocks noGrp="1"/>
          </p:cNvSpPr>
          <p:nvPr>
            <p:ph sz="quarter" idx="1"/>
          </p:nvPr>
        </p:nvSpPr>
        <p:spPr/>
        <p:txBody>
          <a:bodyPr/>
          <a:lstStyle/>
          <a:p>
            <a:r>
              <a:rPr lang="en-US" dirty="0" smtClean="0">
                <a:ea typeface="SimHei"/>
                <a:cs typeface="Times New Roman" panose="02020603050405020304" pitchFamily="18" charset="0"/>
              </a:rPr>
              <a:t>Tenant prevailed/case dismissed</a:t>
            </a:r>
          </a:p>
          <a:p>
            <a:r>
              <a:rPr lang="en-US" dirty="0" smtClean="0">
                <a:ea typeface="SimHei"/>
                <a:cs typeface="Times New Roman" panose="02020603050405020304" pitchFamily="18" charset="0"/>
              </a:rPr>
              <a:t>Tenant “redeemed” the tenancy/paid rent owed</a:t>
            </a:r>
          </a:p>
          <a:p>
            <a:r>
              <a:rPr lang="en-US" dirty="0" smtClean="0">
                <a:ea typeface="SimHei"/>
                <a:cs typeface="Times New Roman" panose="02020603050405020304" pitchFamily="18" charset="0"/>
              </a:rPr>
              <a:t>Tenant moved and </a:t>
            </a:r>
            <a:r>
              <a:rPr lang="en-US" b="1" dirty="0" smtClean="0">
                <a:ea typeface="SimHei"/>
                <a:cs typeface="Times New Roman" panose="02020603050405020304" pitchFamily="18" charset="0"/>
              </a:rPr>
              <a:t>surrendered possession </a:t>
            </a:r>
            <a:r>
              <a:rPr lang="en-US" dirty="0" smtClean="0">
                <a:ea typeface="SimHei"/>
                <a:cs typeface="Times New Roman" panose="02020603050405020304" pitchFamily="18" charset="0"/>
              </a:rPr>
              <a:t>of unit before eviction was filed</a:t>
            </a:r>
          </a:p>
          <a:p>
            <a:r>
              <a:rPr lang="en-US" dirty="0" smtClean="0">
                <a:ea typeface="SimHei"/>
                <a:cs typeface="Times New Roman" panose="02020603050405020304" pitchFamily="18" charset="0"/>
              </a:rPr>
              <a:t>Tenant settled the case and the landlord agreed there was a misunderstanding or that tenant had defenses</a:t>
            </a:r>
          </a:p>
          <a:p>
            <a:pPr lvl="1"/>
            <a:r>
              <a:rPr lang="en-US" dirty="0" smtClean="0">
                <a:ea typeface="SimHei"/>
                <a:cs typeface="Times New Roman" panose="02020603050405020304" pitchFamily="18" charset="0"/>
              </a:rPr>
              <a:t>Get a letter!</a:t>
            </a:r>
            <a:endParaRPr lang="en-US" dirty="0">
              <a:ea typeface="SimHei"/>
              <a:cs typeface="Times New Roman" panose="02020603050405020304" pitchFamily="18" charset="0"/>
            </a:endParaRPr>
          </a:p>
          <a:p>
            <a:pPr lvl="0">
              <a:buClr>
                <a:srgbClr val="FE8637"/>
              </a:buClr>
            </a:pPr>
            <a:r>
              <a:rPr lang="en-US" dirty="0" smtClean="0">
                <a:solidFill>
                  <a:prstClr val="black"/>
                </a:solidFill>
                <a:ea typeface="SimHei"/>
                <a:cs typeface="Times New Roman" panose="02020603050405020304" pitchFamily="18" charset="0"/>
              </a:rPr>
              <a:t>Tenant settled case and the landlord agreed not to oppose expungement upon compliance</a:t>
            </a:r>
            <a:endParaRPr lang="en-US" dirty="0">
              <a:solidFill>
                <a:prstClr val="black"/>
              </a:solidFill>
              <a:ea typeface="SimHei"/>
              <a:cs typeface="Times New Roman" panose="02020603050405020304" pitchFamily="18" charset="0"/>
            </a:endParaRPr>
          </a:p>
          <a:p>
            <a:pPr lvl="1"/>
            <a:endParaRPr lang="en-US" dirty="0" smtClean="0"/>
          </a:p>
          <a:p>
            <a:pPr lvl="3"/>
            <a:endParaRPr lang="en-US" dirty="0"/>
          </a:p>
          <a:p>
            <a:pPr lvl="3"/>
            <a:endParaRPr lang="en-US" dirty="0" smtClean="0"/>
          </a:p>
          <a:p>
            <a:pPr marL="1005840" lvl="3" indent="0">
              <a:buNone/>
            </a:pPr>
            <a:endParaRPr lang="en-US" dirty="0" smtClean="0"/>
          </a:p>
        </p:txBody>
      </p:sp>
    </p:spTree>
    <p:extLst>
      <p:ext uri="{BB962C8B-B14F-4D97-AF65-F5344CB8AC3E}">
        <p14:creationId xmlns:p14="http://schemas.microsoft.com/office/powerpoint/2010/main" val="36634819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lstStyle/>
          <a:p>
            <a:r>
              <a:rPr lang="en-US" b="1" dirty="0" smtClean="0"/>
              <a:t>SMRLS Eviction Expungement Clinic</a:t>
            </a:r>
          </a:p>
          <a:p>
            <a:pPr lvl="1"/>
            <a:r>
              <a:rPr lang="en-US" dirty="0" smtClean="0"/>
              <a:t>First Friday of every month</a:t>
            </a:r>
          </a:p>
          <a:p>
            <a:pPr lvl="2"/>
            <a:r>
              <a:rPr lang="en-US" dirty="0" smtClean="0"/>
              <a:t>Rondo Outreach Library</a:t>
            </a:r>
          </a:p>
          <a:p>
            <a:pPr lvl="2"/>
            <a:r>
              <a:rPr lang="en-US" dirty="0" smtClean="0"/>
              <a:t>461 Dale Street N. St. Paul, MN 55104</a:t>
            </a:r>
          </a:p>
          <a:p>
            <a:pPr lvl="2"/>
            <a:r>
              <a:rPr lang="en-US" dirty="0" smtClean="0"/>
              <a:t>651-222-5863</a:t>
            </a:r>
          </a:p>
          <a:p>
            <a:pPr lvl="0">
              <a:buClr>
                <a:srgbClr val="FE8637"/>
              </a:buClr>
            </a:pPr>
            <a:r>
              <a:rPr lang="en-US" b="1" dirty="0" smtClean="0"/>
              <a:t>Ramsey County Housing/Conciliation Clinic</a:t>
            </a:r>
            <a:endParaRPr lang="en-US" b="1" dirty="0"/>
          </a:p>
          <a:p>
            <a:pPr lvl="1">
              <a:buClr>
                <a:srgbClr val="FE8637"/>
              </a:buClr>
            </a:pPr>
            <a:r>
              <a:rPr lang="en-US" dirty="0" smtClean="0"/>
              <a:t>Tuesdays from noon-4pm</a:t>
            </a:r>
            <a:endParaRPr lang="en-US" dirty="0"/>
          </a:p>
          <a:p>
            <a:pPr lvl="1">
              <a:buClr>
                <a:srgbClr val="FE8637"/>
              </a:buClr>
            </a:pPr>
            <a:r>
              <a:rPr lang="en-US" dirty="0" smtClean="0"/>
              <a:t>Ramsey County Law Library</a:t>
            </a:r>
            <a:endParaRPr lang="en-US" dirty="0"/>
          </a:p>
          <a:p>
            <a:pPr lvl="1">
              <a:buClr>
                <a:srgbClr val="FE8637"/>
              </a:buClr>
            </a:pPr>
            <a:r>
              <a:rPr lang="en-US" dirty="0" smtClean="0"/>
              <a:t>15 W. Kellogg Blvd. #600, St. Paul, MN 55102</a:t>
            </a:r>
          </a:p>
          <a:p>
            <a:pPr lvl="1">
              <a:buClr>
                <a:srgbClr val="FE8637"/>
              </a:buClr>
            </a:pPr>
            <a:r>
              <a:rPr lang="en-US" dirty="0" smtClean="0"/>
              <a:t>651-266-8240</a:t>
            </a:r>
          </a:p>
          <a:p>
            <a:pPr lvl="0">
              <a:buClr>
                <a:srgbClr val="FE8637"/>
              </a:buClr>
            </a:pPr>
            <a:r>
              <a:rPr lang="en-US" b="1" dirty="0" smtClean="0">
                <a:solidFill>
                  <a:prstClr val="black"/>
                </a:solidFill>
              </a:rPr>
              <a:t>LawHelpMN.org</a:t>
            </a:r>
            <a:endParaRPr lang="en-US" b="1" dirty="0">
              <a:solidFill>
                <a:prstClr val="black"/>
              </a:solidFill>
            </a:endParaRPr>
          </a:p>
          <a:p>
            <a:pPr lvl="1">
              <a:buClr>
                <a:srgbClr val="FE8637"/>
              </a:buClr>
            </a:pPr>
            <a:endParaRPr lang="en-US" dirty="0" smtClean="0"/>
          </a:p>
          <a:p>
            <a:pPr lvl="3"/>
            <a:endParaRPr lang="en-US" dirty="0"/>
          </a:p>
          <a:p>
            <a:pPr lvl="3"/>
            <a:endParaRPr lang="en-US" dirty="0" smtClean="0"/>
          </a:p>
        </p:txBody>
      </p:sp>
    </p:spTree>
    <p:extLst>
      <p:ext uri="{BB962C8B-B14F-4D97-AF65-F5344CB8AC3E}">
        <p14:creationId xmlns:p14="http://schemas.microsoft.com/office/powerpoint/2010/main" val="42563616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sz="quarter" idx="1"/>
          </p:nvPr>
        </p:nvSpPr>
        <p:spPr/>
        <p:txBody>
          <a:bodyPr>
            <a:normAutofit/>
          </a:bodyPr>
          <a:lstStyle/>
          <a:p>
            <a:pPr marL="0" indent="0" algn="ctr">
              <a:buNone/>
            </a:pPr>
            <a:endParaRPr lang="en-US" sz="5400" dirty="0" smtClean="0"/>
          </a:p>
          <a:p>
            <a:pPr marL="0" indent="0" algn="ctr">
              <a:buNone/>
            </a:pPr>
            <a:r>
              <a:rPr lang="en-US" sz="5400" dirty="0" smtClean="0"/>
              <a:t>THANK </a:t>
            </a:r>
            <a:r>
              <a:rPr lang="en-US" sz="5400" dirty="0"/>
              <a:t>YOU!</a:t>
            </a:r>
          </a:p>
        </p:txBody>
      </p:sp>
    </p:spTree>
    <p:extLst>
      <p:ext uri="{BB962C8B-B14F-4D97-AF65-F5344CB8AC3E}">
        <p14:creationId xmlns:p14="http://schemas.microsoft.com/office/powerpoint/2010/main" val="3963785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Expungement Matters</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r>
              <a:rPr lang="en-US" dirty="0" smtClean="0"/>
              <a:t>Studies suggest a disproportionate number of those with TBI are among the criminal justice population</a:t>
            </a:r>
          </a:p>
          <a:p>
            <a:pPr lvl="1"/>
            <a:r>
              <a:rPr lang="en-US" dirty="0" smtClean="0"/>
              <a:t>There may be causal link between TBI and criminal behavior, and convictions for violence in particular</a:t>
            </a:r>
            <a:r>
              <a:rPr lang="en-US" baseline="30000" dirty="0" smtClean="0"/>
              <a:t>1</a:t>
            </a:r>
          </a:p>
          <a:p>
            <a:pPr lvl="1"/>
            <a:r>
              <a:rPr lang="en-US" dirty="0" smtClean="0"/>
              <a:t>25-87% of inmates report having experienced a head injury or TBI, as compared to 8.5% in the general population</a:t>
            </a:r>
            <a:r>
              <a:rPr lang="en-US" baseline="30000" dirty="0" smtClean="0"/>
              <a:t>2</a:t>
            </a:r>
          </a:p>
        </p:txBody>
      </p:sp>
      <p:sp>
        <p:nvSpPr>
          <p:cNvPr id="4" name="TextBox 3"/>
          <p:cNvSpPr txBox="1"/>
          <p:nvPr/>
        </p:nvSpPr>
        <p:spPr>
          <a:xfrm>
            <a:off x="152400" y="5943600"/>
            <a:ext cx="6172200" cy="861774"/>
          </a:xfrm>
          <a:prstGeom prst="rect">
            <a:avLst/>
          </a:prstGeom>
          <a:noFill/>
        </p:spPr>
        <p:txBody>
          <a:bodyPr wrap="square" rtlCol="0">
            <a:spAutoFit/>
          </a:bodyPr>
          <a:lstStyle/>
          <a:p>
            <a:r>
              <a:rPr lang="en-US" sz="1000" dirty="0" smtClean="0"/>
              <a:t>1. See, e.g., Schofield, Peter W., et al, Does Traumatic Brain Injury Lead to Criminality? A Whole-Population Retrospective Cohort Study Using Linked Data (July 14, 2015</a:t>
            </a:r>
            <a:r>
              <a:rPr lang="en-US" sz="1000" dirty="0"/>
              <a:t>), available at http://</a:t>
            </a:r>
            <a:r>
              <a:rPr lang="en-US" sz="1000" dirty="0" smtClean="0"/>
              <a:t>www.ncbi.nlm.nih.gov/pmc/articles/PMC4501545.</a:t>
            </a:r>
          </a:p>
          <a:p>
            <a:r>
              <a:rPr lang="en-US" sz="1000" dirty="0" smtClean="0"/>
              <a:t>2.Traumatic Brain Injury in Prisons and Jails: An Unrecognized Problem, Centers for Disease Control, at 1</a:t>
            </a:r>
            <a:r>
              <a:rPr lang="en-US" sz="1000" dirty="0"/>
              <a:t>, available at http://www.cdc.gov/traumaticbraininjury/pdf/Prisoner_TBI_Prof-a.pdf</a:t>
            </a:r>
          </a:p>
        </p:txBody>
      </p:sp>
    </p:spTree>
    <p:extLst>
      <p:ext uri="{BB962C8B-B14F-4D97-AF65-F5344CB8AC3E}">
        <p14:creationId xmlns:p14="http://schemas.microsoft.com/office/powerpoint/2010/main" val="1817392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sz="quarter" idx="1"/>
          </p:nvPr>
        </p:nvSpPr>
        <p:spPr>
          <a:xfrm>
            <a:off x="2133600" y="1604586"/>
            <a:ext cx="4038600" cy="2590800"/>
          </a:xfrm>
        </p:spPr>
        <p:txBody>
          <a:bodyPr>
            <a:normAutofit fontScale="77500" lnSpcReduction="20000"/>
          </a:bodyPr>
          <a:lstStyle/>
          <a:p>
            <a:pPr marL="109728" indent="0" algn="ctr">
              <a:buNone/>
            </a:pPr>
            <a:r>
              <a:rPr lang="en-US" sz="2000" dirty="0" smtClean="0"/>
              <a:t>Meghan Scully</a:t>
            </a:r>
            <a:endParaRPr lang="en-US" sz="2000" dirty="0"/>
          </a:p>
          <a:p>
            <a:pPr marL="109728" indent="0" algn="ctr">
              <a:buNone/>
            </a:pPr>
            <a:r>
              <a:rPr lang="en-US" sz="2000" dirty="0" smtClean="0">
                <a:hlinkClick r:id="rId3"/>
              </a:rPr>
              <a:t>meghan.scully@smrls.org</a:t>
            </a:r>
            <a:r>
              <a:rPr lang="en-US" sz="2000" dirty="0" smtClean="0"/>
              <a:t> </a:t>
            </a:r>
            <a:endParaRPr lang="en-US" sz="2000" dirty="0"/>
          </a:p>
          <a:p>
            <a:pPr marL="109728" indent="0" algn="ctr">
              <a:buNone/>
            </a:pPr>
            <a:r>
              <a:rPr lang="en-US" sz="2000" dirty="0"/>
              <a:t>(</a:t>
            </a:r>
            <a:r>
              <a:rPr lang="en-US" sz="2000" dirty="0" smtClean="0"/>
              <a:t>651) 894-6935</a:t>
            </a:r>
            <a:endParaRPr lang="en-US" sz="2000" dirty="0"/>
          </a:p>
          <a:p>
            <a:pPr marL="109728" indent="0">
              <a:buNone/>
            </a:pPr>
            <a:endParaRPr lang="en-US" dirty="0"/>
          </a:p>
          <a:p>
            <a:pPr marL="109728" indent="0" algn="ctr">
              <a:buNone/>
            </a:pPr>
            <a:r>
              <a:rPr lang="en-US" sz="2100" dirty="0" smtClean="0"/>
              <a:t>Paul Ziezulewicz</a:t>
            </a:r>
            <a:endParaRPr lang="en-US" sz="2100" dirty="0"/>
          </a:p>
          <a:p>
            <a:pPr marL="109728" indent="0" algn="ctr">
              <a:buNone/>
            </a:pPr>
            <a:r>
              <a:rPr lang="en-US" sz="2100" dirty="0" smtClean="0">
                <a:hlinkClick r:id="rId4"/>
              </a:rPr>
              <a:t>paul.z@smrls.org</a:t>
            </a:r>
            <a:endParaRPr lang="en-US" sz="2100" dirty="0" smtClean="0"/>
          </a:p>
          <a:p>
            <a:pPr marL="109728" indent="0" algn="ctr">
              <a:buNone/>
            </a:pPr>
            <a:r>
              <a:rPr lang="en-US" sz="2100" dirty="0" smtClean="0"/>
              <a:t>(</a:t>
            </a:r>
            <a:r>
              <a:rPr lang="en-US" sz="2100" dirty="0"/>
              <a:t>651) </a:t>
            </a:r>
            <a:r>
              <a:rPr lang="en-US" sz="2100" dirty="0" smtClean="0"/>
              <a:t>894-6914</a:t>
            </a:r>
          </a:p>
          <a:p>
            <a:pPr marL="109728" indent="0" algn="ctr">
              <a:buNone/>
            </a:pPr>
            <a:endParaRPr lang="en-US" sz="2100" dirty="0"/>
          </a:p>
          <a:p>
            <a:pPr marL="109728" indent="0" algn="ctr">
              <a:buNone/>
            </a:pPr>
            <a:r>
              <a:rPr lang="en-US" sz="2100" dirty="0" smtClean="0"/>
              <a:t>www.smrls.org</a:t>
            </a:r>
          </a:p>
          <a:p>
            <a:pPr marL="109728" indent="0" algn="ctr">
              <a:buNone/>
            </a:pPr>
            <a:endParaRPr lang="en-US" sz="2100" dirty="0"/>
          </a:p>
          <a:p>
            <a:pPr marL="109728" indent="0">
              <a:buNone/>
            </a:pPr>
            <a:endParaRPr lang="en-US" dirty="0"/>
          </a:p>
          <a:p>
            <a:pPr marL="0" indent="0">
              <a:buNone/>
            </a:pPr>
            <a:endParaRPr lang="en-US" dirty="0"/>
          </a:p>
        </p:txBody>
      </p:sp>
      <p:sp>
        <p:nvSpPr>
          <p:cNvPr id="8" name="Content Placeholder 2"/>
          <p:cNvSpPr txBox="1">
            <a:spLocks/>
          </p:cNvSpPr>
          <p:nvPr/>
        </p:nvSpPr>
        <p:spPr>
          <a:xfrm>
            <a:off x="786950" y="2971800"/>
            <a:ext cx="4800600"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109728" indent="0">
              <a:buFont typeface="Arial" pitchFamily="34" charset="0"/>
              <a:buNone/>
            </a:pPr>
            <a:endParaRPr lang="en-US" dirty="0" smtClean="0"/>
          </a:p>
          <a:p>
            <a:pPr marL="109728" indent="0">
              <a:buFont typeface="Arial" pitchFamily="34" charset="0"/>
              <a:buNone/>
            </a:pPr>
            <a:endParaRPr lang="en-US" dirty="0" smtClean="0"/>
          </a:p>
          <a:p>
            <a:pPr marL="0" indent="0">
              <a:buFont typeface="Arial" pitchFamily="34" charset="0"/>
              <a:buNone/>
            </a:pPr>
            <a:endParaRPr lang="en-US" dirty="0"/>
          </a:p>
        </p:txBody>
      </p:sp>
      <p:sp>
        <p:nvSpPr>
          <p:cNvPr id="9" name="Content Placeholder 2"/>
          <p:cNvSpPr txBox="1">
            <a:spLocks/>
          </p:cNvSpPr>
          <p:nvPr/>
        </p:nvSpPr>
        <p:spPr>
          <a:xfrm>
            <a:off x="121380" y="4191000"/>
            <a:ext cx="4343400"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109728" indent="0">
              <a:buFont typeface="Arial" pitchFamily="34" charset="0"/>
              <a:buNone/>
            </a:pPr>
            <a:endParaRPr lang="en-US" dirty="0" smtClean="0"/>
          </a:p>
          <a:p>
            <a:pPr marL="109728" indent="0">
              <a:buFont typeface="Arial" pitchFamily="34" charset="0"/>
              <a:buNone/>
            </a:pPr>
            <a:endParaRPr lang="en-US" dirty="0" smtClean="0"/>
          </a:p>
          <a:p>
            <a:pPr marL="0" indent="0">
              <a:buFont typeface="Arial" pitchFamily="34" charset="0"/>
              <a:buNone/>
            </a:pPr>
            <a:endParaRPr lang="en-US" dirty="0"/>
          </a:p>
        </p:txBody>
      </p:sp>
    </p:spTree>
    <p:extLst>
      <p:ext uri="{BB962C8B-B14F-4D97-AF65-F5344CB8AC3E}">
        <p14:creationId xmlns:p14="http://schemas.microsoft.com/office/powerpoint/2010/main" val="1935659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Expungement Matters</a:t>
            </a:r>
            <a:endParaRPr lang="en-US" dirty="0"/>
          </a:p>
        </p:txBody>
      </p:sp>
      <p:sp>
        <p:nvSpPr>
          <p:cNvPr id="3" name="Content Placeholder 2"/>
          <p:cNvSpPr>
            <a:spLocks noGrp="1"/>
          </p:cNvSpPr>
          <p:nvPr>
            <p:ph sz="quarter" idx="1"/>
          </p:nvPr>
        </p:nvSpPr>
        <p:spPr>
          <a:xfrm>
            <a:off x="457200" y="2060448"/>
            <a:ext cx="7467600" cy="4873752"/>
          </a:xfrm>
        </p:spPr>
        <p:txBody>
          <a:bodyPr/>
          <a:lstStyle/>
          <a:p>
            <a:r>
              <a:rPr lang="en-US" dirty="0" smtClean="0"/>
              <a:t>A disproportionate number of those with TBI suffer from homelessness</a:t>
            </a:r>
          </a:p>
          <a:p>
            <a:pPr lvl="1"/>
            <a:r>
              <a:rPr lang="en-US" dirty="0" smtClean="0"/>
              <a:t>In 2012, 34% of Minnesota’s homeless adults had a history suggestive of TBI.</a:t>
            </a:r>
          </a:p>
          <a:p>
            <a:pPr lvl="1"/>
            <a:r>
              <a:rPr lang="en-US" dirty="0" smtClean="0"/>
              <a:t>The rate of TBI was highest among homeless adults residing in unsheltered settings (44%) and battered women’s shelters (45%).</a:t>
            </a:r>
            <a:endParaRPr lang="en-US" dirty="0"/>
          </a:p>
        </p:txBody>
      </p:sp>
      <p:sp>
        <p:nvSpPr>
          <p:cNvPr id="4" name="TextBox 3"/>
          <p:cNvSpPr txBox="1"/>
          <p:nvPr/>
        </p:nvSpPr>
        <p:spPr>
          <a:xfrm>
            <a:off x="76200" y="6324600"/>
            <a:ext cx="6019800" cy="553998"/>
          </a:xfrm>
          <a:prstGeom prst="rect">
            <a:avLst/>
          </a:prstGeom>
          <a:noFill/>
        </p:spPr>
        <p:txBody>
          <a:bodyPr wrap="square" rtlCol="0">
            <a:spAutoFit/>
          </a:bodyPr>
          <a:lstStyle/>
          <a:p>
            <a:r>
              <a:rPr lang="en-US" sz="1000" dirty="0" smtClean="0"/>
              <a:t>Brain Injury in the Homeless Community: Where Do We Go From Here, Wilder Research (January, 2016</a:t>
            </a:r>
            <a:r>
              <a:rPr lang="en-US" sz="1000" dirty="0"/>
              <a:t>), </a:t>
            </a:r>
            <a:r>
              <a:rPr lang="en-US" sz="1000" i="1" dirty="0"/>
              <a:t>available at </a:t>
            </a:r>
            <a:r>
              <a:rPr lang="en-US" sz="1000" dirty="0"/>
              <a:t>https://</a:t>
            </a:r>
            <a:r>
              <a:rPr lang="en-US" sz="1000" dirty="0" smtClean="0"/>
              <a:t>www.braininjurymn.org/org-pdf/education/MNBrainInjury_RoundTable_Summary_1-16.pdf.</a:t>
            </a:r>
            <a:endParaRPr lang="en-US" sz="1000" dirty="0"/>
          </a:p>
        </p:txBody>
      </p:sp>
    </p:spTree>
    <p:extLst>
      <p:ext uri="{BB962C8B-B14F-4D97-AF65-F5344CB8AC3E}">
        <p14:creationId xmlns:p14="http://schemas.microsoft.com/office/powerpoint/2010/main" val="251096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Expungement Matters</a:t>
            </a:r>
            <a:endParaRPr lang="en-US" dirty="0"/>
          </a:p>
        </p:txBody>
      </p:sp>
      <p:sp>
        <p:nvSpPr>
          <p:cNvPr id="3" name="Content Placeholder 2"/>
          <p:cNvSpPr>
            <a:spLocks noGrp="1"/>
          </p:cNvSpPr>
          <p:nvPr>
            <p:ph sz="quarter" idx="1"/>
          </p:nvPr>
        </p:nvSpPr>
        <p:spPr/>
        <p:txBody>
          <a:bodyPr/>
          <a:lstStyle/>
          <a:p>
            <a:r>
              <a:rPr lang="en-US" dirty="0" smtClean="0"/>
              <a:t>Generally, those suffering from TBI are more likely to have trouble with housing and criminal activity</a:t>
            </a:r>
          </a:p>
          <a:p>
            <a:endParaRPr lang="en-US" dirty="0"/>
          </a:p>
          <a:p>
            <a:r>
              <a:rPr lang="en-US" dirty="0" smtClean="0"/>
              <a:t>Ensuring those with TBI have assistance in improving their criminal and rental histories will contribute to stability.</a:t>
            </a:r>
          </a:p>
          <a:p>
            <a:pPr marL="0" indent="0">
              <a:buNone/>
            </a:pPr>
            <a:endParaRPr lang="en-US" dirty="0" smtClean="0"/>
          </a:p>
        </p:txBody>
      </p:sp>
    </p:spTree>
    <p:extLst>
      <p:ext uri="{BB962C8B-B14F-4D97-AF65-F5344CB8AC3E}">
        <p14:creationId xmlns:p14="http://schemas.microsoft.com/office/powerpoint/2010/main" val="16248399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3738</TotalTime>
  <Words>4364</Words>
  <Application>Microsoft Office PowerPoint</Application>
  <PresentationFormat>On-screen Show (4:3)</PresentationFormat>
  <Paragraphs>710</Paragraphs>
  <Slides>70</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Oriel</vt:lpstr>
      <vt:lpstr>Document</vt:lpstr>
      <vt:lpstr>Criminal and Housing Expungements in Minnesota</vt:lpstr>
      <vt:lpstr>Today’s Agenda</vt:lpstr>
      <vt:lpstr>Who we Are – Justice Matters</vt:lpstr>
      <vt:lpstr>Who we Are – By The Numbers</vt:lpstr>
      <vt:lpstr>Who we Are – Types of Cases</vt:lpstr>
      <vt:lpstr>How to Get Help</vt:lpstr>
      <vt:lpstr>Why Expungement Matters</vt:lpstr>
      <vt:lpstr>Why Expungement Matters</vt:lpstr>
      <vt:lpstr>Why Expungement Matters</vt:lpstr>
      <vt:lpstr>Criminal expungements</vt:lpstr>
      <vt:lpstr>What do we mean when we talk about “criminal Records?”</vt:lpstr>
      <vt:lpstr>Access to Records</vt:lpstr>
      <vt:lpstr>Criminal Records in Minnesota</vt:lpstr>
      <vt:lpstr>PowerPoint Presentation</vt:lpstr>
      <vt:lpstr>Beyond the Sentence Collateral Consequences </vt:lpstr>
      <vt:lpstr>Beyond the Sentence Collateral Consequences </vt:lpstr>
      <vt:lpstr>Juvenile Records</vt:lpstr>
      <vt:lpstr>We Are All Criminals</vt:lpstr>
      <vt:lpstr>What is Expungement?</vt:lpstr>
      <vt:lpstr>Types of Criminal Records that Can be Expunged</vt:lpstr>
      <vt:lpstr>Types of Criminal Records  that Cannot be Expunged</vt:lpstr>
      <vt:lpstr>   Types of Expungements</vt:lpstr>
      <vt:lpstr>Am I eligible for Expungement?</vt:lpstr>
      <vt:lpstr>Statutory Expungement  No Waiting Periods</vt:lpstr>
      <vt:lpstr>Statutory Expungement No Waiting Periods</vt:lpstr>
      <vt:lpstr>Statutory Expungement  Waiting Periods</vt:lpstr>
      <vt:lpstr> Statutory Expungement  Waiting Periods </vt:lpstr>
      <vt:lpstr>Statutory Expungement Felony Convictions</vt:lpstr>
      <vt:lpstr>Am I Eligible For Expungement?</vt:lpstr>
      <vt:lpstr>Am I Eligible for Expungement?</vt:lpstr>
      <vt:lpstr>Am I Eligible for Expungement?</vt:lpstr>
      <vt:lpstr>Am I eligible for Expungement? </vt:lpstr>
      <vt:lpstr>Am I eligible for Expungement? </vt:lpstr>
      <vt:lpstr>Am I eligible for Expungement?</vt:lpstr>
      <vt:lpstr>Statutory Expungement Factors</vt:lpstr>
      <vt:lpstr>Statutory Expungement Factors</vt:lpstr>
      <vt:lpstr>Harm Suffered</vt:lpstr>
      <vt:lpstr> Rehabilitation  </vt:lpstr>
      <vt:lpstr>  Other Consideration </vt:lpstr>
      <vt:lpstr>Criminal Expungement Process</vt:lpstr>
      <vt:lpstr>Alternative Solutions</vt:lpstr>
      <vt:lpstr>Alternative Solutions  FCRA</vt:lpstr>
      <vt:lpstr>Sample FCRA Letter </vt:lpstr>
      <vt:lpstr>Tools and Resources </vt:lpstr>
      <vt:lpstr>Eviction expungements</vt:lpstr>
      <vt:lpstr>Eviction Expungements</vt:lpstr>
      <vt:lpstr>Why Eviction Expungements Matter</vt:lpstr>
      <vt:lpstr>Why Eviction Expungements Matter</vt:lpstr>
      <vt:lpstr>Why Eviction Expungements Matter</vt:lpstr>
      <vt:lpstr>Eviction Procedure</vt:lpstr>
      <vt:lpstr>Eviction Procedure</vt:lpstr>
      <vt:lpstr>Eviction Procedure</vt:lpstr>
      <vt:lpstr>Eviction Procedure</vt:lpstr>
      <vt:lpstr>Procedure</vt:lpstr>
      <vt:lpstr>Eviction Expungement Process</vt:lpstr>
      <vt:lpstr>Three Types of Expungements</vt:lpstr>
      <vt:lpstr>Statutory Expungements</vt:lpstr>
      <vt:lpstr>Statutory Expungement</vt:lpstr>
      <vt:lpstr>Statutory Expungement</vt:lpstr>
      <vt:lpstr>Statutory Expungement</vt:lpstr>
      <vt:lpstr>Statutory Expungement</vt:lpstr>
      <vt:lpstr>Statutory Expungement</vt:lpstr>
      <vt:lpstr>Expungement Under Inherent Authority</vt:lpstr>
      <vt:lpstr>Mandatory Expungement</vt:lpstr>
      <vt:lpstr>If Expungement is Granted</vt:lpstr>
      <vt:lpstr>If Expungement is Granted</vt:lpstr>
      <vt:lpstr>Good cases to expunge</vt:lpstr>
      <vt:lpstr>Resources</vt:lpstr>
      <vt:lpstr>PowerPoint Presentation</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Expungement Law Changes</dc:title>
  <dc:creator>Christopher M. Hanrahan</dc:creator>
  <cp:lastModifiedBy>User</cp:lastModifiedBy>
  <cp:revision>325</cp:revision>
  <cp:lastPrinted>2016-03-11T22:28:11Z</cp:lastPrinted>
  <dcterms:created xsi:type="dcterms:W3CDTF">2014-12-01T14:20:24Z</dcterms:created>
  <dcterms:modified xsi:type="dcterms:W3CDTF">2016-03-14T15:51:06Z</dcterms:modified>
</cp:coreProperties>
</file>