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1"/>
  </p:notesMasterIdLst>
  <p:handoutMasterIdLst>
    <p:handoutMasterId r:id="rId42"/>
  </p:handoutMasterIdLst>
  <p:sldIdLst>
    <p:sldId id="258" r:id="rId2"/>
    <p:sldId id="266" r:id="rId3"/>
    <p:sldId id="267" r:id="rId4"/>
    <p:sldId id="265" r:id="rId5"/>
    <p:sldId id="292" r:id="rId6"/>
    <p:sldId id="271" r:id="rId7"/>
    <p:sldId id="295" r:id="rId8"/>
    <p:sldId id="293" r:id="rId9"/>
    <p:sldId id="294" r:id="rId10"/>
    <p:sldId id="268" r:id="rId11"/>
    <p:sldId id="274" r:id="rId12"/>
    <p:sldId id="275" r:id="rId13"/>
    <p:sldId id="273" r:id="rId14"/>
    <p:sldId id="276" r:id="rId15"/>
    <p:sldId id="279" r:id="rId16"/>
    <p:sldId id="280" r:id="rId17"/>
    <p:sldId id="285" r:id="rId18"/>
    <p:sldId id="286" r:id="rId19"/>
    <p:sldId id="287" r:id="rId20"/>
    <p:sldId id="290" r:id="rId21"/>
    <p:sldId id="288" r:id="rId22"/>
    <p:sldId id="281" r:id="rId23"/>
    <p:sldId id="282" r:id="rId24"/>
    <p:sldId id="289" r:id="rId25"/>
    <p:sldId id="291" r:id="rId26"/>
    <p:sldId id="283" r:id="rId27"/>
    <p:sldId id="303" r:id="rId28"/>
    <p:sldId id="284" r:id="rId29"/>
    <p:sldId id="302" r:id="rId30"/>
    <p:sldId id="298" r:id="rId31"/>
    <p:sldId id="301" r:id="rId32"/>
    <p:sldId id="304" r:id="rId33"/>
    <p:sldId id="278" r:id="rId34"/>
    <p:sldId id="296" r:id="rId35"/>
    <p:sldId id="305" r:id="rId36"/>
    <p:sldId id="299" r:id="rId37"/>
    <p:sldId id="306" r:id="rId38"/>
    <p:sldId id="300" r:id="rId39"/>
    <p:sldId id="297" r:id="rId40"/>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6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C1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27" autoAdjust="0"/>
    <p:restoredTop sz="94625" autoAdjust="0"/>
  </p:normalViewPr>
  <p:slideViewPr>
    <p:cSldViewPr snapToGrid="0" snapToObjects="1">
      <p:cViewPr>
        <p:scale>
          <a:sx n="116" d="100"/>
          <a:sy n="116" d="100"/>
        </p:scale>
        <p:origin x="-96" y="-60"/>
      </p:cViewPr>
      <p:guideLst>
        <p:guide orient="horz" pos="463"/>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6B716ED-51F4-0A42-983E-6CB193731004}" type="datetimeFigureOut">
              <a:rPr lang="en-US" smtClean="0"/>
              <a:t>3/15/2016</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CC8B7F8-5A97-2847-9CE3-1FCAAE4F1E4C}" type="slidenum">
              <a:rPr lang="en-US" smtClean="0"/>
              <a:t>‹#›</a:t>
            </a:fld>
            <a:endParaRPr lang="en-US" dirty="0"/>
          </a:p>
        </p:txBody>
      </p:sp>
    </p:spTree>
    <p:extLst>
      <p:ext uri="{BB962C8B-B14F-4D97-AF65-F5344CB8AC3E}">
        <p14:creationId xmlns:p14="http://schemas.microsoft.com/office/powerpoint/2010/main" val="4258950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694F36AF-57F1-BC49-B290-B032D2AA7CB0}" type="datetimeFigureOut">
              <a:rPr lang="en-US" smtClean="0"/>
              <a:t>3/15/2016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34E2665-5DD4-E942-8369-0B22B0AE032E}" type="slidenum">
              <a:rPr lang="en-US" smtClean="0"/>
              <a:t>‹#›</a:t>
            </a:fld>
            <a:endParaRPr lang="en-US" dirty="0"/>
          </a:p>
        </p:txBody>
      </p:sp>
    </p:spTree>
    <p:extLst>
      <p:ext uri="{BB962C8B-B14F-4D97-AF65-F5344CB8AC3E}">
        <p14:creationId xmlns:p14="http://schemas.microsoft.com/office/powerpoint/2010/main" val="34371579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No Photo">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srcRect t="-1" b="-12093"/>
          <a:stretch/>
        </p:blipFill>
        <p:spPr>
          <a:xfrm>
            <a:off x="0" y="1664238"/>
            <a:ext cx="9144000" cy="5841462"/>
          </a:xfrm>
          <a:prstGeom prst="rect">
            <a:avLst/>
          </a:prstGeom>
        </p:spPr>
      </p:pic>
      <p:sp>
        <p:nvSpPr>
          <p:cNvPr id="13" name="Title Placeholder 1"/>
          <p:cNvSpPr>
            <a:spLocks noGrp="1"/>
          </p:cNvSpPr>
          <p:nvPr>
            <p:ph type="title" hasCustomPrompt="1"/>
          </p:nvPr>
        </p:nvSpPr>
        <p:spPr>
          <a:xfrm>
            <a:off x="1595049" y="2894224"/>
            <a:ext cx="5943601" cy="1746251"/>
          </a:xfrm>
          <a:prstGeom prst="rect">
            <a:avLst/>
          </a:prstGeom>
        </p:spPr>
        <p:txBody>
          <a:bodyPr vert="horz" lIns="91440" tIns="45720" rIns="91440" bIns="45720" rtlCol="0" anchor="t" anchorCtr="0">
            <a:normAutofit/>
          </a:bodyPr>
          <a:lstStyle>
            <a:lvl1pPr algn="ctr">
              <a:defRPr sz="4000" b="0" i="0">
                <a:solidFill>
                  <a:schemeClr val="bg1"/>
                </a:solidFill>
                <a:effectLst>
                  <a:outerShdw blurRad="38100" dist="38100" dir="2700000" algn="tl">
                    <a:srgbClr val="000000">
                      <a:alpha val="43137"/>
                    </a:srgbClr>
                  </a:outerShdw>
                </a:effectLst>
                <a:latin typeface="Segoe UI Semibold" pitchFamily="34" charset="0"/>
                <a:cs typeface="Segoe UI Semibold" pitchFamily="34" charset="0"/>
              </a:defRPr>
            </a:lvl1pPr>
          </a:lstStyle>
          <a:p>
            <a:r>
              <a:rPr lang="en-US" dirty="0" smtClean="0"/>
              <a:t>Click to edit master title</a:t>
            </a:r>
            <a:endParaRPr lang="en-US" dirty="0"/>
          </a:p>
        </p:txBody>
      </p:sp>
      <p:cxnSp>
        <p:nvCxnSpPr>
          <p:cNvPr id="11" name="Straight Connector 10"/>
          <p:cNvCxnSpPr/>
          <p:nvPr userDrawn="1"/>
        </p:nvCxnSpPr>
        <p:spPr>
          <a:xfrm>
            <a:off x="0" y="1670767"/>
            <a:ext cx="9144000" cy="0"/>
          </a:xfrm>
          <a:prstGeom prst="line">
            <a:avLst/>
          </a:prstGeom>
          <a:ln w="63500">
            <a:solidFill>
              <a:srgbClr val="93C17D"/>
            </a:solidFill>
          </a:ln>
          <a:effectLst/>
        </p:spPr>
        <p:style>
          <a:lnRef idx="2">
            <a:schemeClr val="accent1"/>
          </a:lnRef>
          <a:fillRef idx="0">
            <a:schemeClr val="accent1"/>
          </a:fillRef>
          <a:effectRef idx="1">
            <a:schemeClr val="accent1"/>
          </a:effectRef>
          <a:fontRef idx="minor">
            <a:schemeClr val="tx1"/>
          </a:fontRef>
        </p:style>
      </p:cxnSp>
      <p:pic>
        <p:nvPicPr>
          <p:cNvPr id="61" name="Picture 6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9679" y="566837"/>
            <a:ext cx="3401601" cy="492941"/>
          </a:xfrm>
          <a:prstGeom prst="rect">
            <a:avLst/>
          </a:prstGeom>
        </p:spPr>
      </p:pic>
    </p:spTree>
    <p:extLst>
      <p:ext uri="{BB962C8B-B14F-4D97-AF65-F5344CB8AC3E}">
        <p14:creationId xmlns:p14="http://schemas.microsoft.com/office/powerpoint/2010/main" val="3791642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Text Block">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0" y="-10633"/>
            <a:ext cx="9144000" cy="1190848"/>
          </a:xfrm>
          <a:prstGeom prst="rect">
            <a:avLst/>
          </a:prstGeom>
        </p:spPr>
        <p:txBody>
          <a:bodyPr vert="horz" lIns="91440" tIns="45720" rIns="91440" bIns="45720" rtlCol="0" anchor="ctr">
            <a:normAutofit/>
          </a:bodyPr>
          <a:lstStyle>
            <a:lvl1pPr>
              <a:lnSpc>
                <a:spcPct val="90000"/>
              </a:lnSpc>
              <a:defRPr sz="3400" b="1">
                <a:solidFill>
                  <a:schemeClr val="bg1"/>
                </a:solidFill>
                <a:effectLst>
                  <a:outerShdw blurRad="38100" dist="38100" dir="2700000" algn="tl">
                    <a:srgbClr val="000000">
                      <a:alpha val="43137"/>
                    </a:srgbClr>
                  </a:outerShdw>
                </a:effectLst>
                <a:latin typeface="Segoe UI Semibold" pitchFamily="34" charset="0"/>
                <a:cs typeface="Segoe UI Semibold" pitchFamily="34" charset="0"/>
              </a:defRPr>
            </a:lvl1pPr>
          </a:lstStyle>
          <a:p>
            <a:r>
              <a:rPr lang="en-US" dirty="0" smtClean="0"/>
              <a:t>Click to edit master title style</a:t>
            </a:r>
            <a:endParaRPr lang="en-US" dirty="0"/>
          </a:p>
        </p:txBody>
      </p:sp>
      <p:sp>
        <p:nvSpPr>
          <p:cNvPr id="6" name="Content Placeholder 2"/>
          <p:cNvSpPr>
            <a:spLocks noGrp="1"/>
          </p:cNvSpPr>
          <p:nvPr>
            <p:ph idx="13" hasCustomPrompt="1"/>
          </p:nvPr>
        </p:nvSpPr>
        <p:spPr>
          <a:xfrm>
            <a:off x="219910" y="1527848"/>
            <a:ext cx="8708351" cy="4595159"/>
          </a:xfrm>
          <a:prstGeom prst="rect">
            <a:avLst/>
          </a:prstGeom>
        </p:spPr>
        <p:txBody>
          <a:bodyPr vert="horz" lIns="91440" tIns="45720" rIns="91440" bIns="45720" rtlCol="0">
            <a:normAutofit/>
          </a:bodyPr>
          <a:lstStyle>
            <a:lvl1pPr>
              <a:defRPr lang="en-US" dirty="0" smtClean="0"/>
            </a:lvl1pPr>
          </a:lstStyle>
          <a:p>
            <a:pPr marL="463550" lvl="0" indent="-303213">
              <a:buClr>
                <a:schemeClr val="accent3"/>
              </a:buClr>
            </a:pPr>
            <a:r>
              <a:rPr lang="en-US" dirty="0" smtClean="0"/>
              <a:t>Click to edit bulleted text block</a:t>
            </a:r>
          </a:p>
          <a:p>
            <a:pPr marL="463550" lvl="0" indent="-303213">
              <a:buClr>
                <a:schemeClr val="accent3"/>
              </a:buClr>
            </a:pPr>
            <a:endParaRPr lang="en-US" dirty="0" smtClean="0"/>
          </a:p>
        </p:txBody>
      </p:sp>
      <p:sp>
        <p:nvSpPr>
          <p:cNvPr id="11" name="Slide Number Placeholder 5"/>
          <p:cNvSpPr>
            <a:spLocks noGrp="1"/>
          </p:cNvSpPr>
          <p:nvPr>
            <p:ph type="sldNum" sz="quarter" idx="4"/>
          </p:nvPr>
        </p:nvSpPr>
        <p:spPr>
          <a:xfrm>
            <a:off x="73386" y="6482684"/>
            <a:ext cx="825500" cy="365125"/>
          </a:xfrm>
          <a:prstGeom prst="rect">
            <a:avLst/>
          </a:prstGeom>
        </p:spPr>
        <p:txBody>
          <a:bodyPr vert="horz" lIns="91440" tIns="45720" rIns="91440" bIns="45720" rtlCol="0" anchor="ctr"/>
          <a:lstStyle>
            <a:lvl1pPr algn="l">
              <a:defRPr sz="1200">
                <a:solidFill>
                  <a:schemeClr val="tx1"/>
                </a:solidFill>
                <a:latin typeface="Avenir LT Std 65 Medium"/>
              </a:defRPr>
            </a:lvl1pPr>
          </a:lstStyle>
          <a:p>
            <a:fld id="{162A5F9E-A526-5E40-811F-8E7D13172A2C}" type="slidenum">
              <a:rPr lang="en-US" smtClean="0"/>
              <a:pPr/>
              <a:t>‹#›</a:t>
            </a:fld>
            <a:endParaRPr lang="en-US" dirty="0"/>
          </a:p>
        </p:txBody>
      </p:sp>
    </p:spTree>
    <p:extLst>
      <p:ext uri="{BB962C8B-B14F-4D97-AF65-F5344CB8AC3E}">
        <p14:creationId xmlns:p14="http://schemas.microsoft.com/office/powerpoint/2010/main" val="308979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Picture">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471490" y="1632030"/>
            <a:ext cx="8215310" cy="4490977"/>
          </a:xfrm>
          <a:prstGeom prst="rect">
            <a:avLst/>
          </a:prstGeom>
        </p:spPr>
        <p:txBody>
          <a:bodyPr anchor="ctr" anchorCtr="0"/>
          <a:lstStyle>
            <a:lvl1pPr marL="0" indent="0" algn="ctr">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Insert photo here</a:t>
            </a:r>
          </a:p>
        </p:txBody>
      </p:sp>
      <p:sp>
        <p:nvSpPr>
          <p:cNvPr id="13" name="Title Placeholder 1"/>
          <p:cNvSpPr>
            <a:spLocks noGrp="1"/>
          </p:cNvSpPr>
          <p:nvPr>
            <p:ph type="title" hasCustomPrompt="1"/>
          </p:nvPr>
        </p:nvSpPr>
        <p:spPr>
          <a:xfrm>
            <a:off x="0" y="-23151"/>
            <a:ext cx="9144000" cy="1214657"/>
          </a:xfrm>
          <a:prstGeom prst="rect">
            <a:avLst/>
          </a:prstGeom>
        </p:spPr>
        <p:txBody>
          <a:bodyPr vert="horz" lIns="91440" tIns="45720" rIns="91440" bIns="45720" rtlCol="0" anchor="ctr">
            <a:normAutofit/>
          </a:bodyPr>
          <a:lstStyle>
            <a:lvl1pPr>
              <a:defRPr lang="en-US" dirty="0"/>
            </a:lvl1pPr>
          </a:lstStyle>
          <a:p>
            <a:pPr lvl="0">
              <a:lnSpc>
                <a:spcPct val="90000"/>
              </a:lnSpc>
            </a:pPr>
            <a:r>
              <a:rPr lang="en-US" dirty="0" smtClean="0"/>
              <a:t>Click to edit master title style</a:t>
            </a:r>
            <a:endParaRPr lang="en-US" dirty="0"/>
          </a:p>
        </p:txBody>
      </p:sp>
      <p:sp>
        <p:nvSpPr>
          <p:cNvPr id="15" name="Slide Number Placeholder 5"/>
          <p:cNvSpPr>
            <a:spLocks noGrp="1"/>
          </p:cNvSpPr>
          <p:nvPr>
            <p:ph type="sldNum" sz="quarter" idx="4"/>
          </p:nvPr>
        </p:nvSpPr>
        <p:spPr>
          <a:xfrm>
            <a:off x="73386" y="6482684"/>
            <a:ext cx="825500" cy="365125"/>
          </a:xfrm>
          <a:prstGeom prst="rect">
            <a:avLst/>
          </a:prstGeom>
        </p:spPr>
        <p:txBody>
          <a:bodyPr vert="horz" lIns="91440" tIns="45720" rIns="91440" bIns="45720" rtlCol="0" anchor="ctr"/>
          <a:lstStyle>
            <a:lvl1pPr algn="l">
              <a:defRPr sz="1200">
                <a:solidFill>
                  <a:schemeClr val="tx1"/>
                </a:solidFill>
                <a:latin typeface="Avenir LT Std 65 Medium"/>
              </a:defRPr>
            </a:lvl1pPr>
          </a:lstStyle>
          <a:p>
            <a:fld id="{162A5F9E-A526-5E40-811F-8E7D13172A2C}" type="slidenum">
              <a:rPr lang="en-US" smtClean="0"/>
              <a:pPr/>
              <a:t>‹#›</a:t>
            </a:fld>
            <a:endParaRPr lang="en-US" dirty="0"/>
          </a:p>
        </p:txBody>
      </p:sp>
      <p:cxnSp>
        <p:nvCxnSpPr>
          <p:cNvPr id="8" name="Straight Connector 7"/>
          <p:cNvCxnSpPr/>
          <p:nvPr userDrawn="1"/>
        </p:nvCxnSpPr>
        <p:spPr>
          <a:xfrm>
            <a:off x="0" y="1214656"/>
            <a:ext cx="9144000" cy="0"/>
          </a:xfrm>
          <a:prstGeom prst="line">
            <a:avLst/>
          </a:prstGeom>
          <a:ln w="63500">
            <a:solidFill>
              <a:srgbClr val="93C17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32576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Pictures">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730107" y="1600200"/>
            <a:ext cx="3549101" cy="4408054"/>
          </a:xfrm>
          <a:prstGeom prst="rect">
            <a:avLst/>
          </a:prstGeom>
        </p:spPr>
        <p:txBody>
          <a:bodyPr anchor="ctr" anchorCtr="0"/>
          <a:lstStyle>
            <a:lvl1pPr marL="0" marR="0" indent="0" algn="ctr" defTabSz="457200" rtl="0" eaLnBrk="1" fontAlgn="auto" latinLnBrk="0" hangingPunct="1">
              <a:lnSpc>
                <a:spcPct val="100000"/>
              </a:lnSpc>
              <a:spcBef>
                <a:spcPct val="20000"/>
              </a:spcBef>
              <a:spcAft>
                <a:spcPts val="0"/>
              </a:spcAft>
              <a:buClrTx/>
              <a:buSzTx/>
              <a:buFont typeface="Arial"/>
              <a:buNone/>
              <a:tabLst/>
              <a:defRPr sz="3200">
                <a:latin typeface="Avenir LT Std 55 Roman"/>
                <a:cs typeface="Avenir LT Std 55 Roma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Insert photo here</a:t>
            </a:r>
          </a:p>
        </p:txBody>
      </p:sp>
      <p:sp>
        <p:nvSpPr>
          <p:cNvPr id="4" name="Picture Placeholder 2"/>
          <p:cNvSpPr>
            <a:spLocks noGrp="1"/>
          </p:cNvSpPr>
          <p:nvPr>
            <p:ph type="pic" idx="13" hasCustomPrompt="1"/>
          </p:nvPr>
        </p:nvSpPr>
        <p:spPr>
          <a:xfrm>
            <a:off x="4920968" y="1600200"/>
            <a:ext cx="3549101" cy="4408054"/>
          </a:xfrm>
          <a:prstGeom prst="rect">
            <a:avLst/>
          </a:prstGeom>
        </p:spPr>
        <p:txBody>
          <a:bodyPr anchor="ctr" anchorCtr="0"/>
          <a:lstStyle>
            <a:lvl1pPr marL="0" marR="0" indent="0" algn="ctr" defTabSz="457200" rtl="0" eaLnBrk="1" fontAlgn="auto" latinLnBrk="0" hangingPunct="1">
              <a:lnSpc>
                <a:spcPct val="100000"/>
              </a:lnSpc>
              <a:spcBef>
                <a:spcPct val="20000"/>
              </a:spcBef>
              <a:spcAft>
                <a:spcPts val="0"/>
              </a:spcAft>
              <a:buClrTx/>
              <a:buSzTx/>
              <a:buFont typeface="Arial"/>
              <a:buNone/>
              <a:tabLst/>
              <a:defRPr sz="3200">
                <a:latin typeface="Avenir LT Std 55 Roman"/>
                <a:cs typeface="Avenir LT Std 55 Roma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Insert photo here</a:t>
            </a:r>
          </a:p>
        </p:txBody>
      </p:sp>
      <p:sp>
        <p:nvSpPr>
          <p:cNvPr id="14" name="Title Placeholder 1"/>
          <p:cNvSpPr>
            <a:spLocks noGrp="1"/>
          </p:cNvSpPr>
          <p:nvPr>
            <p:ph type="title" hasCustomPrompt="1"/>
          </p:nvPr>
        </p:nvSpPr>
        <p:spPr>
          <a:xfrm>
            <a:off x="0" y="-23151"/>
            <a:ext cx="9144000" cy="1214657"/>
          </a:xfrm>
          <a:prstGeom prst="rect">
            <a:avLst/>
          </a:prstGeom>
        </p:spPr>
        <p:txBody>
          <a:bodyPr vert="horz" lIns="91440" tIns="45720" rIns="91440" bIns="45720" rtlCol="0" anchor="ctr">
            <a:normAutofit/>
          </a:bodyPr>
          <a:lstStyle>
            <a:lvl1pPr>
              <a:defRPr lang="en-US" dirty="0"/>
            </a:lvl1pPr>
          </a:lstStyle>
          <a:p>
            <a:pPr lvl="0">
              <a:lnSpc>
                <a:spcPct val="90000"/>
              </a:lnSpc>
            </a:pPr>
            <a:r>
              <a:rPr lang="en-US" dirty="0" smtClean="0"/>
              <a:t>Click to edit master title style</a:t>
            </a:r>
            <a:endParaRPr lang="en-US" dirty="0"/>
          </a:p>
        </p:txBody>
      </p:sp>
      <p:sp>
        <p:nvSpPr>
          <p:cNvPr id="16" name="Slide Number Placeholder 5"/>
          <p:cNvSpPr>
            <a:spLocks noGrp="1"/>
          </p:cNvSpPr>
          <p:nvPr>
            <p:ph type="sldNum" sz="quarter" idx="4"/>
          </p:nvPr>
        </p:nvSpPr>
        <p:spPr>
          <a:xfrm>
            <a:off x="73386" y="6482684"/>
            <a:ext cx="825500" cy="365125"/>
          </a:xfrm>
          <a:prstGeom prst="rect">
            <a:avLst/>
          </a:prstGeom>
        </p:spPr>
        <p:txBody>
          <a:bodyPr vert="horz" lIns="91440" tIns="45720" rIns="91440" bIns="45720" rtlCol="0" anchor="ctr"/>
          <a:lstStyle>
            <a:lvl1pPr algn="l">
              <a:defRPr sz="1200">
                <a:solidFill>
                  <a:schemeClr val="tx1"/>
                </a:solidFill>
                <a:latin typeface="Avenir LT Std 65 Medium"/>
              </a:defRPr>
            </a:lvl1pPr>
          </a:lstStyle>
          <a:p>
            <a:fld id="{162A5F9E-A526-5E40-811F-8E7D13172A2C}" type="slidenum">
              <a:rPr lang="en-US" smtClean="0"/>
              <a:pPr/>
              <a:t>‹#›</a:t>
            </a:fld>
            <a:endParaRPr lang="en-US" dirty="0"/>
          </a:p>
        </p:txBody>
      </p:sp>
      <p:cxnSp>
        <p:nvCxnSpPr>
          <p:cNvPr id="10" name="Straight Connector 9"/>
          <p:cNvCxnSpPr/>
          <p:nvPr userDrawn="1"/>
        </p:nvCxnSpPr>
        <p:spPr>
          <a:xfrm>
            <a:off x="0" y="1214656"/>
            <a:ext cx="9144000" cy="0"/>
          </a:xfrm>
          <a:prstGeom prst="line">
            <a:avLst/>
          </a:prstGeom>
          <a:ln w="63500">
            <a:solidFill>
              <a:srgbClr val="93C17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03383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hoto With Copy">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776287" y="1660123"/>
            <a:ext cx="3068348" cy="4185092"/>
          </a:xfrm>
          <a:prstGeom prst="rect">
            <a:avLst/>
          </a:prstGeom>
        </p:spPr>
        <p:txBody>
          <a:bodyPr anchor="ctr" anchorCtr="0"/>
          <a:lstStyle>
            <a:lvl1pPr marL="0" marR="0" indent="0" algn="ctr" defTabSz="457200" rtl="0" eaLnBrk="1" fontAlgn="auto" latinLnBrk="0" hangingPunct="1">
              <a:lnSpc>
                <a:spcPct val="100000"/>
              </a:lnSpc>
              <a:spcBef>
                <a:spcPct val="20000"/>
              </a:spcBef>
              <a:spcAft>
                <a:spcPts val="0"/>
              </a:spcAft>
              <a:buClrTx/>
              <a:buSzTx/>
              <a:buFont typeface="Arial"/>
              <a:buNone/>
              <a:tabLst/>
              <a:defRPr sz="2400">
                <a:latin typeface="Avenir LT Std 55 Roman"/>
                <a:cs typeface="Avenir LT Std 55 Roma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Insert photo here</a:t>
            </a:r>
          </a:p>
        </p:txBody>
      </p:sp>
      <p:sp>
        <p:nvSpPr>
          <p:cNvPr id="5" name="Content Placeholder 2"/>
          <p:cNvSpPr>
            <a:spLocks noGrp="1"/>
          </p:cNvSpPr>
          <p:nvPr>
            <p:ph idx="13" hasCustomPrompt="1"/>
          </p:nvPr>
        </p:nvSpPr>
        <p:spPr>
          <a:xfrm>
            <a:off x="4043588" y="1660123"/>
            <a:ext cx="4899831" cy="4185092"/>
          </a:xfrm>
          <a:prstGeom prst="rect">
            <a:avLst/>
          </a:prstGeom>
        </p:spPr>
        <p:txBody>
          <a:bodyPr/>
          <a:lstStyle>
            <a:lvl1pPr marL="283464" indent="-182880">
              <a:spcBef>
                <a:spcPts val="1200"/>
              </a:spcBef>
              <a:buClr>
                <a:schemeClr val="accent3"/>
              </a:buClr>
              <a:buFont typeface="Arial"/>
              <a:buChar char="•"/>
              <a:defRPr sz="2800">
                <a:latin typeface="+mn-lt"/>
                <a:cs typeface="Avenir LT Std 55 Roman"/>
              </a:defRPr>
            </a:lvl1pPr>
          </a:lstStyle>
          <a:p>
            <a:pPr lvl="0"/>
            <a:r>
              <a:rPr lang="en-US" dirty="0" smtClean="0"/>
              <a:t>Click to edit bulleted text block</a:t>
            </a:r>
          </a:p>
          <a:p>
            <a:pPr lvl="0"/>
            <a:endParaRPr lang="en-US" dirty="0" smtClean="0"/>
          </a:p>
        </p:txBody>
      </p:sp>
      <p:sp>
        <p:nvSpPr>
          <p:cNvPr id="14" name="Title Placeholder 1"/>
          <p:cNvSpPr>
            <a:spLocks noGrp="1"/>
          </p:cNvSpPr>
          <p:nvPr>
            <p:ph type="title" hasCustomPrompt="1"/>
          </p:nvPr>
        </p:nvSpPr>
        <p:spPr>
          <a:xfrm>
            <a:off x="0" y="-23151"/>
            <a:ext cx="9144000" cy="1226917"/>
          </a:xfrm>
          <a:prstGeom prst="rect">
            <a:avLst/>
          </a:prstGeom>
        </p:spPr>
        <p:txBody>
          <a:bodyPr vert="horz" lIns="91440" tIns="45720" rIns="91440" bIns="45720" rtlCol="0" anchor="ctr">
            <a:normAutofit/>
          </a:bodyPr>
          <a:lstStyle>
            <a:lvl1pPr>
              <a:defRPr lang="en-US" dirty="0"/>
            </a:lvl1pPr>
          </a:lstStyle>
          <a:p>
            <a:pPr lvl="0">
              <a:lnSpc>
                <a:spcPct val="90000"/>
              </a:lnSpc>
            </a:pPr>
            <a:r>
              <a:rPr lang="en-US" dirty="0" smtClean="0"/>
              <a:t>Click to edit master title style</a:t>
            </a:r>
            <a:endParaRPr lang="en-US" dirty="0"/>
          </a:p>
        </p:txBody>
      </p:sp>
      <p:sp>
        <p:nvSpPr>
          <p:cNvPr id="16" name="Slide Number Placeholder 5"/>
          <p:cNvSpPr>
            <a:spLocks noGrp="1"/>
          </p:cNvSpPr>
          <p:nvPr>
            <p:ph type="sldNum" sz="quarter" idx="4"/>
          </p:nvPr>
        </p:nvSpPr>
        <p:spPr>
          <a:xfrm>
            <a:off x="73386" y="6482684"/>
            <a:ext cx="825500" cy="365125"/>
          </a:xfrm>
          <a:prstGeom prst="rect">
            <a:avLst/>
          </a:prstGeom>
        </p:spPr>
        <p:txBody>
          <a:bodyPr vert="horz" lIns="91440" tIns="45720" rIns="91440" bIns="45720" rtlCol="0" anchor="ctr"/>
          <a:lstStyle>
            <a:lvl1pPr algn="l">
              <a:defRPr sz="1200">
                <a:solidFill>
                  <a:schemeClr val="tx1"/>
                </a:solidFill>
                <a:latin typeface="Avenir LT Std 65 Medium"/>
              </a:defRPr>
            </a:lvl1pPr>
          </a:lstStyle>
          <a:p>
            <a:fld id="{162A5F9E-A526-5E40-811F-8E7D13172A2C}" type="slidenum">
              <a:rPr lang="en-US" smtClean="0"/>
              <a:pPr/>
              <a:t>‹#›</a:t>
            </a:fld>
            <a:endParaRPr lang="en-US" dirty="0"/>
          </a:p>
        </p:txBody>
      </p:sp>
    </p:spTree>
    <p:extLst>
      <p:ext uri="{BB962C8B-B14F-4D97-AF65-F5344CB8AC3E}">
        <p14:creationId xmlns:p14="http://schemas.microsoft.com/office/powerpoint/2010/main" val="1484419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8" name="Chart Placeholder 7"/>
          <p:cNvSpPr>
            <a:spLocks noGrp="1"/>
          </p:cNvSpPr>
          <p:nvPr>
            <p:ph type="chart" sz="quarter" idx="13" hasCustomPrompt="1"/>
          </p:nvPr>
        </p:nvSpPr>
        <p:spPr>
          <a:xfrm>
            <a:off x="990601" y="1747777"/>
            <a:ext cx="7162800" cy="4363809"/>
          </a:xfrm>
          <a:prstGeom prst="rect">
            <a:avLst/>
          </a:prstGeom>
        </p:spPr>
        <p:txBody>
          <a:bodyPr vert="horz" anchor="ctr" anchorCtr="0"/>
          <a:lstStyle>
            <a:lvl1pPr marL="0" indent="0" algn="ctr">
              <a:buNone/>
              <a:defRPr>
                <a:latin typeface="Avenir LT Std 55 Roman"/>
                <a:cs typeface="Avenir LT Std 55 Roman"/>
              </a:defRPr>
            </a:lvl1pPr>
          </a:lstStyle>
          <a:p>
            <a:r>
              <a:rPr lang="en-US" dirty="0" smtClean="0"/>
              <a:t>Insert chart here</a:t>
            </a:r>
            <a:endParaRPr lang="en-US" dirty="0"/>
          </a:p>
        </p:txBody>
      </p:sp>
      <p:sp>
        <p:nvSpPr>
          <p:cNvPr id="14" name="Title Placeholder 1"/>
          <p:cNvSpPr>
            <a:spLocks noGrp="1"/>
          </p:cNvSpPr>
          <p:nvPr>
            <p:ph type="title" hasCustomPrompt="1"/>
          </p:nvPr>
        </p:nvSpPr>
        <p:spPr>
          <a:xfrm>
            <a:off x="0" y="-23150"/>
            <a:ext cx="9144000" cy="1203768"/>
          </a:xfrm>
          <a:prstGeom prst="rect">
            <a:avLst/>
          </a:prstGeom>
        </p:spPr>
        <p:txBody>
          <a:bodyPr vert="horz" lIns="91440" tIns="45720" rIns="91440" bIns="45720" rtlCol="0" anchor="ctr">
            <a:normAutofit/>
          </a:bodyPr>
          <a:lstStyle>
            <a:lvl1pPr>
              <a:defRPr lang="en-US" dirty="0"/>
            </a:lvl1pPr>
          </a:lstStyle>
          <a:p>
            <a:pPr lvl="0">
              <a:lnSpc>
                <a:spcPct val="90000"/>
              </a:lnSpc>
            </a:pPr>
            <a:r>
              <a:rPr lang="en-US" dirty="0" smtClean="0"/>
              <a:t>Click to edit master title style</a:t>
            </a:r>
            <a:endParaRPr lang="en-US" dirty="0"/>
          </a:p>
        </p:txBody>
      </p:sp>
      <p:sp>
        <p:nvSpPr>
          <p:cNvPr id="16" name="Slide Number Placeholder 5"/>
          <p:cNvSpPr>
            <a:spLocks noGrp="1"/>
          </p:cNvSpPr>
          <p:nvPr>
            <p:ph type="sldNum" sz="quarter" idx="4"/>
          </p:nvPr>
        </p:nvSpPr>
        <p:spPr>
          <a:xfrm>
            <a:off x="73386" y="6482684"/>
            <a:ext cx="825500" cy="365125"/>
          </a:xfrm>
          <a:prstGeom prst="rect">
            <a:avLst/>
          </a:prstGeom>
        </p:spPr>
        <p:txBody>
          <a:bodyPr vert="horz" lIns="91440" tIns="45720" rIns="91440" bIns="45720" rtlCol="0" anchor="ctr"/>
          <a:lstStyle>
            <a:lvl1pPr algn="l">
              <a:defRPr sz="1200">
                <a:solidFill>
                  <a:schemeClr val="tx1"/>
                </a:solidFill>
                <a:latin typeface="Avenir LT Std 65 Medium"/>
              </a:defRPr>
            </a:lvl1pPr>
          </a:lstStyle>
          <a:p>
            <a:fld id="{162A5F9E-A526-5E40-811F-8E7D13172A2C}" type="slidenum">
              <a:rPr lang="en-US" smtClean="0"/>
              <a:pPr/>
              <a:t>‹#›</a:t>
            </a:fld>
            <a:endParaRPr lang="en-US" dirty="0"/>
          </a:p>
        </p:txBody>
      </p:sp>
    </p:spTree>
    <p:extLst>
      <p:ext uri="{BB962C8B-B14F-4D97-AF65-F5344CB8AC3E}">
        <p14:creationId xmlns:p14="http://schemas.microsoft.com/office/powerpoint/2010/main" val="291825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py Blocks">
    <p:spTree>
      <p:nvGrpSpPr>
        <p:cNvPr id="1" name=""/>
        <p:cNvGrpSpPr/>
        <p:nvPr/>
      </p:nvGrpSpPr>
      <p:grpSpPr>
        <a:xfrm>
          <a:off x="0" y="0"/>
          <a:ext cx="0" cy="0"/>
          <a:chOff x="0" y="0"/>
          <a:chExt cx="0" cy="0"/>
        </a:xfrm>
      </p:grpSpPr>
      <p:sp>
        <p:nvSpPr>
          <p:cNvPr id="5" name="Content Placeholder 2"/>
          <p:cNvSpPr>
            <a:spLocks noGrp="1"/>
          </p:cNvSpPr>
          <p:nvPr>
            <p:ph idx="13" hasCustomPrompt="1"/>
          </p:nvPr>
        </p:nvSpPr>
        <p:spPr>
          <a:xfrm>
            <a:off x="1596262" y="1573109"/>
            <a:ext cx="6381647" cy="1985916"/>
          </a:xfrm>
          <a:prstGeom prst="rect">
            <a:avLst/>
          </a:prstGeom>
        </p:spPr>
        <p:txBody>
          <a:bodyPr/>
          <a:lstStyle>
            <a:lvl1pPr marL="0" indent="0">
              <a:buNone/>
              <a:defRPr sz="3200" b="0" i="0">
                <a:latin typeface="+mn-lt"/>
                <a:cs typeface="Avenir LT Std 65 Medium"/>
              </a:defRPr>
            </a:lvl1pPr>
          </a:lstStyle>
          <a:p>
            <a:pPr lvl="0"/>
            <a:r>
              <a:rPr lang="en-US" dirty="0" smtClean="0"/>
              <a:t>Click to edit master text block</a:t>
            </a:r>
          </a:p>
          <a:p>
            <a:pPr lvl="0"/>
            <a:endParaRPr lang="en-US" dirty="0" smtClean="0"/>
          </a:p>
        </p:txBody>
      </p:sp>
      <p:sp>
        <p:nvSpPr>
          <p:cNvPr id="6" name="Content Placeholder 2"/>
          <p:cNvSpPr>
            <a:spLocks noGrp="1"/>
          </p:cNvSpPr>
          <p:nvPr>
            <p:ph idx="14" hasCustomPrompt="1"/>
          </p:nvPr>
        </p:nvSpPr>
        <p:spPr>
          <a:xfrm>
            <a:off x="1596262" y="3627806"/>
            <a:ext cx="6381647" cy="1985916"/>
          </a:xfrm>
          <a:prstGeom prst="rect">
            <a:avLst/>
          </a:prstGeom>
        </p:spPr>
        <p:txBody>
          <a:bodyPr/>
          <a:lstStyle>
            <a:lvl1pPr marL="160020" indent="0">
              <a:buFontTx/>
              <a:buNone/>
              <a:defRPr sz="2800" b="0" i="0">
                <a:latin typeface="+mn-lt"/>
                <a:cs typeface="Avenir LT Std 35 Light"/>
              </a:defRPr>
            </a:lvl1pPr>
          </a:lstStyle>
          <a:p>
            <a:pPr lvl="0"/>
            <a:r>
              <a:rPr lang="en-US" dirty="0" smtClean="0"/>
              <a:t>Click to edit bulleted text block</a:t>
            </a:r>
          </a:p>
          <a:p>
            <a:pPr lvl="0"/>
            <a:endParaRPr lang="en-US" dirty="0" smtClean="0"/>
          </a:p>
        </p:txBody>
      </p:sp>
      <p:sp>
        <p:nvSpPr>
          <p:cNvPr id="15" name="Title Placeholder 1"/>
          <p:cNvSpPr>
            <a:spLocks noGrp="1"/>
          </p:cNvSpPr>
          <p:nvPr>
            <p:ph type="title" hasCustomPrompt="1"/>
          </p:nvPr>
        </p:nvSpPr>
        <p:spPr>
          <a:xfrm>
            <a:off x="0" y="-23151"/>
            <a:ext cx="9144000" cy="1215343"/>
          </a:xfrm>
          <a:prstGeom prst="rect">
            <a:avLst/>
          </a:prstGeom>
        </p:spPr>
        <p:txBody>
          <a:bodyPr vert="horz" lIns="91440" tIns="45720" rIns="91440" bIns="45720" rtlCol="0" anchor="ctr">
            <a:normAutofit/>
          </a:bodyPr>
          <a:lstStyle>
            <a:lvl1pPr>
              <a:defRPr lang="en-US" dirty="0"/>
            </a:lvl1pPr>
          </a:lstStyle>
          <a:p>
            <a:pPr lvl="0">
              <a:lnSpc>
                <a:spcPct val="90000"/>
              </a:lnSpc>
            </a:pPr>
            <a:r>
              <a:rPr lang="en-US" dirty="0" smtClean="0"/>
              <a:t>Click to edit master title style</a:t>
            </a:r>
            <a:endParaRPr lang="en-US" dirty="0"/>
          </a:p>
        </p:txBody>
      </p:sp>
      <p:sp>
        <p:nvSpPr>
          <p:cNvPr id="17" name="Slide Number Placeholder 5"/>
          <p:cNvSpPr>
            <a:spLocks noGrp="1"/>
          </p:cNvSpPr>
          <p:nvPr>
            <p:ph type="sldNum" sz="quarter" idx="4"/>
          </p:nvPr>
        </p:nvSpPr>
        <p:spPr>
          <a:xfrm>
            <a:off x="73386" y="6482684"/>
            <a:ext cx="825500" cy="365125"/>
          </a:xfrm>
          <a:prstGeom prst="rect">
            <a:avLst/>
          </a:prstGeom>
        </p:spPr>
        <p:txBody>
          <a:bodyPr vert="horz" lIns="91440" tIns="45720" rIns="91440" bIns="45720" rtlCol="0" anchor="ctr"/>
          <a:lstStyle>
            <a:lvl1pPr algn="l">
              <a:defRPr sz="1200">
                <a:solidFill>
                  <a:schemeClr val="tx1"/>
                </a:solidFill>
                <a:latin typeface="Avenir LT Std 65 Medium"/>
              </a:defRPr>
            </a:lvl1pPr>
          </a:lstStyle>
          <a:p>
            <a:fld id="{162A5F9E-A526-5E40-811F-8E7D13172A2C}" type="slidenum">
              <a:rPr lang="en-US" smtClean="0"/>
              <a:pPr/>
              <a:t>‹#›</a:t>
            </a:fld>
            <a:endParaRPr lang="en-US" dirty="0"/>
          </a:p>
        </p:txBody>
      </p:sp>
    </p:spTree>
    <p:extLst>
      <p:ext uri="{BB962C8B-B14F-4D97-AF65-F5344CB8AC3E}">
        <p14:creationId xmlns:p14="http://schemas.microsoft.com/office/powerpoint/2010/main" val="1536920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1188720"/>
          </a:xfrm>
          <a:prstGeom prst="rect">
            <a:avLst/>
          </a:prstGeom>
        </p:spPr>
      </p:pic>
      <p:sp>
        <p:nvSpPr>
          <p:cNvPr id="6" name="Slide Number Placeholder 5"/>
          <p:cNvSpPr>
            <a:spLocks noGrp="1"/>
          </p:cNvSpPr>
          <p:nvPr>
            <p:ph type="sldNum" sz="quarter" idx="4"/>
          </p:nvPr>
        </p:nvSpPr>
        <p:spPr>
          <a:xfrm>
            <a:off x="73386" y="6482684"/>
            <a:ext cx="825500" cy="365125"/>
          </a:xfrm>
          <a:prstGeom prst="rect">
            <a:avLst/>
          </a:prstGeom>
        </p:spPr>
        <p:txBody>
          <a:bodyPr vert="horz" lIns="91440" tIns="45720" rIns="91440" bIns="45720" rtlCol="0" anchor="ctr"/>
          <a:lstStyle>
            <a:lvl1pPr algn="l">
              <a:defRPr sz="1200">
                <a:solidFill>
                  <a:schemeClr val="tx1"/>
                </a:solidFill>
                <a:latin typeface="Avenir LT Std 65 Medium"/>
              </a:defRPr>
            </a:lvl1pPr>
          </a:lstStyle>
          <a:p>
            <a:fld id="{162A5F9E-A526-5E40-811F-8E7D13172A2C}" type="slidenum">
              <a:rPr lang="en-US" smtClean="0"/>
              <a:pPr/>
              <a:t>‹#›</a:t>
            </a:fld>
            <a:endParaRPr lang="en-US" dirty="0"/>
          </a:p>
        </p:txBody>
      </p:sp>
      <p:cxnSp>
        <p:nvCxnSpPr>
          <p:cNvPr id="7" name="Straight Connector 6"/>
          <p:cNvCxnSpPr/>
          <p:nvPr userDrawn="1"/>
        </p:nvCxnSpPr>
        <p:spPr>
          <a:xfrm>
            <a:off x="0" y="1214656"/>
            <a:ext cx="9144000" cy="0"/>
          </a:xfrm>
          <a:prstGeom prst="line">
            <a:avLst/>
          </a:prstGeom>
          <a:ln w="63500">
            <a:solidFill>
              <a:srgbClr val="93C17D"/>
            </a:solidFill>
          </a:ln>
          <a:effectLst/>
        </p:spPr>
        <p:style>
          <a:lnRef idx="2">
            <a:schemeClr val="accent1"/>
          </a:lnRef>
          <a:fillRef idx="0">
            <a:schemeClr val="accent1"/>
          </a:fillRef>
          <a:effectRef idx="1">
            <a:schemeClr val="accent1"/>
          </a:effectRef>
          <a:fontRef idx="minor">
            <a:schemeClr val="tx1"/>
          </a:fontRef>
        </p:style>
      </p:cxnSp>
      <p:sp>
        <p:nvSpPr>
          <p:cNvPr id="8" name="Title Placeholder 7"/>
          <p:cNvSpPr>
            <a:spLocks noGrp="1"/>
          </p:cNvSpPr>
          <p:nvPr>
            <p:ph type="title"/>
          </p:nvPr>
        </p:nvSpPr>
        <p:spPr>
          <a:xfrm>
            <a:off x="457200" y="19446"/>
            <a:ext cx="8229600" cy="1143000"/>
          </a:xfrm>
          <a:prstGeom prst="rect">
            <a:avLst/>
          </a:prstGeom>
        </p:spPr>
        <p:txBody>
          <a:bodyPr vert="horz" lIns="91440" tIns="45720" rIns="91440" bIns="45720" rtlCol="0" anchor="ctr">
            <a:normAutofit/>
          </a:bodyPr>
          <a:lstStyle/>
          <a:p>
            <a:pPr lvl="0">
              <a:lnSpc>
                <a:spcPct val="90000"/>
              </a:lnSpc>
            </a:pPr>
            <a:r>
              <a:rPr lang="en-US" dirty="0" smtClean="0"/>
              <a:t>Click to edit master title style</a:t>
            </a:r>
            <a:endParaRPr lang="en-US" dirty="0"/>
          </a:p>
        </p:txBody>
      </p:sp>
      <p:sp>
        <p:nvSpPr>
          <p:cNvPr id="9" name="Text Placeholder 8"/>
          <p:cNvSpPr>
            <a:spLocks noGrp="1"/>
          </p:cNvSpPr>
          <p:nvPr>
            <p:ph type="body" idx="1"/>
          </p:nvPr>
        </p:nvSpPr>
        <p:spPr>
          <a:xfrm>
            <a:off x="324091" y="1461300"/>
            <a:ext cx="8495818" cy="4525963"/>
          </a:xfrm>
          <a:prstGeom prst="rect">
            <a:avLst/>
          </a:prstGeom>
        </p:spPr>
        <p:txBody>
          <a:bodyPr vert="horz" lIns="91440" tIns="45720" rIns="91440" bIns="45720" rtlCol="0">
            <a:normAutofit/>
          </a:bodyPr>
          <a:lstStyle/>
          <a:p>
            <a:pPr marL="463550" lvl="0" indent="-303213">
              <a:buClr>
                <a:schemeClr val="accent3"/>
              </a:buCl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descr="AllinaHealth_H-4C.ai"/>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6949440" y="6350002"/>
            <a:ext cx="2001520" cy="319278"/>
          </a:xfrm>
          <a:prstGeom prst="rect">
            <a:avLst/>
          </a:prstGeom>
        </p:spPr>
      </p:pic>
    </p:spTree>
    <p:extLst>
      <p:ext uri="{BB962C8B-B14F-4D97-AF65-F5344CB8AC3E}">
        <p14:creationId xmlns:p14="http://schemas.microsoft.com/office/powerpoint/2010/main" val="2346197421"/>
      </p:ext>
    </p:extLst>
  </p:cSld>
  <p:clrMap bg1="lt1" tx1="dk1" bg2="lt2" tx2="dk2" accent1="accent1" accent2="accent2" accent3="accent3" accent4="accent4" accent5="accent5" accent6="accent6" hlink="hlink" folHlink="folHlink"/>
  <p:sldLayoutIdLst>
    <p:sldLayoutId id="2147483664" r:id="rId1"/>
    <p:sldLayoutId id="2147483657" r:id="rId2"/>
    <p:sldLayoutId id="2147483663" r:id="rId3"/>
    <p:sldLayoutId id="2147483660" r:id="rId4"/>
    <p:sldLayoutId id="2147483661" r:id="rId5"/>
    <p:sldLayoutId id="2147483649" r:id="rId6"/>
    <p:sldLayoutId id="2147483662"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457200" rtl="0" eaLnBrk="1" latinLnBrk="0" hangingPunct="1">
        <a:spcBef>
          <a:spcPct val="0"/>
        </a:spcBef>
        <a:buNone/>
        <a:defRPr lang="en-US" sz="3400" b="1" kern="1200" smtClean="0">
          <a:solidFill>
            <a:schemeClr val="bg1"/>
          </a:solidFill>
          <a:effectLst>
            <a:outerShdw blurRad="38100" dist="38100" dir="2700000" algn="tl">
              <a:srgbClr val="000000">
                <a:alpha val="43137"/>
              </a:srgbClr>
            </a:outerShdw>
          </a:effectLst>
          <a:latin typeface="Segoe UI Semibold" pitchFamily="34" charset="0"/>
          <a:ea typeface="+mj-ea"/>
          <a:cs typeface="+mj-cs"/>
        </a:defRPr>
      </a:lvl1pPr>
    </p:titleStyle>
    <p:bodyStyle>
      <a:lvl1pPr marL="342900" indent="-342900" algn="l" defTabSz="457200" rtl="0" eaLnBrk="1" latinLnBrk="0" hangingPunct="1">
        <a:spcBef>
          <a:spcPct val="20000"/>
        </a:spcBef>
        <a:buFont typeface="Arial"/>
        <a:buChar char="•"/>
        <a:defRPr lang="en-US" sz="3400" b="0" kern="1200" smtClean="0">
          <a:solidFill>
            <a:schemeClr val="tx1"/>
          </a:solidFill>
          <a:latin typeface="+mn-lt"/>
          <a:ea typeface="Segoe UI" pitchFamily="34" charset="0"/>
          <a:cs typeface="Segoe UI" pitchFamily="34" charset="0"/>
        </a:defRPr>
      </a:lvl1pPr>
      <a:lvl2pPr marL="742950" indent="-285750" algn="l" defTabSz="457200" rtl="0" eaLnBrk="1" latinLnBrk="0" hangingPunct="1">
        <a:spcBef>
          <a:spcPct val="20000"/>
        </a:spcBef>
        <a:buFont typeface="Arial"/>
        <a:buChar char="–"/>
        <a:defRPr lang="en-US" sz="3200" kern="1200" smtClean="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lang="en-US" sz="2800" kern="1200" smtClean="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lang="en-US" sz="2400" kern="1200" smtClean="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lang="en-US" sz="2400" kern="1200" smtClean="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revisor.mn.gov/statutes?id=245D.04"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revisor.mn.gov/statutes/?id=245D.06"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5049" y="2871074"/>
            <a:ext cx="5943601" cy="1746251"/>
          </a:xfrm>
        </p:spPr>
        <p:txBody>
          <a:bodyPr>
            <a:noAutofit/>
          </a:bodyPr>
          <a:lstStyle/>
          <a:p>
            <a:r>
              <a:rPr lang="en-US" sz="2400" dirty="0"/>
              <a:t>It’s the Little Things-The Importance of the Details in Providing Positive Supports and Person Centered</a:t>
            </a:r>
            <a:br>
              <a:rPr lang="en-US" sz="2400" dirty="0"/>
            </a:br>
            <a:r>
              <a:rPr lang="en-US" sz="2400" dirty="0" smtClean="0"/>
              <a:t>Planning</a:t>
            </a:r>
            <a:br>
              <a:rPr lang="en-US" sz="2400" dirty="0" smtClean="0"/>
            </a:br>
            <a:r>
              <a:rPr lang="en-US" sz="2400" dirty="0" smtClean="0"/>
              <a:t/>
            </a:r>
            <a:br>
              <a:rPr lang="en-US" sz="2400" dirty="0" smtClean="0"/>
            </a:br>
            <a:r>
              <a:rPr lang="en-US" sz="2400" dirty="0" smtClean="0"/>
              <a:t>Beth Childs, Jodi Greenstein, </a:t>
            </a:r>
            <a:r>
              <a:rPr lang="en-US" sz="2400" dirty="0"/>
              <a:t/>
            </a:r>
            <a:br>
              <a:rPr lang="en-US" sz="2400" dirty="0"/>
            </a:br>
            <a:r>
              <a:rPr lang="en-US" sz="2400" dirty="0" smtClean="0"/>
              <a:t>Jennie Lee and Sara Nuahn</a:t>
            </a:r>
            <a:br>
              <a:rPr lang="en-US" sz="2400" dirty="0" smtClean="0"/>
            </a:br>
            <a:r>
              <a:rPr lang="en-US" sz="2400" dirty="0"/>
              <a:t/>
            </a:r>
            <a:br>
              <a:rPr lang="en-US" sz="2400" dirty="0"/>
            </a:br>
            <a:r>
              <a:rPr lang="en-US" sz="2400" dirty="0" smtClean="0"/>
              <a:t>April 15, 2016</a:t>
            </a:r>
            <a:endParaRPr lang="en-US" sz="2400" dirty="0"/>
          </a:p>
        </p:txBody>
      </p:sp>
    </p:spTree>
    <p:extLst>
      <p:ext uri="{BB962C8B-B14F-4D97-AF65-F5344CB8AC3E}">
        <p14:creationId xmlns:p14="http://schemas.microsoft.com/office/powerpoint/2010/main" val="563560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my role?</a:t>
            </a:r>
            <a:endParaRPr lang="en-US" dirty="0"/>
          </a:p>
        </p:txBody>
      </p:sp>
      <p:sp>
        <p:nvSpPr>
          <p:cNvPr id="3" name="Content Placeholder 2"/>
          <p:cNvSpPr>
            <a:spLocks noGrp="1"/>
          </p:cNvSpPr>
          <p:nvPr>
            <p:ph idx="13"/>
          </p:nvPr>
        </p:nvSpPr>
        <p:spPr/>
        <p:txBody>
          <a:bodyPr>
            <a:normAutofit fontScale="92500"/>
          </a:bodyPr>
          <a:lstStyle/>
          <a:p>
            <a:r>
              <a:rPr lang="en-US" dirty="0" smtClean="0"/>
              <a:t>Each agency implements person centered planning in their own way</a:t>
            </a:r>
            <a:endParaRPr lang="en-US" dirty="0"/>
          </a:p>
          <a:p>
            <a:r>
              <a:rPr lang="en-US" dirty="0" smtClean="0"/>
              <a:t>Communicate with clients and team members regarding client’s goals and preferences</a:t>
            </a:r>
          </a:p>
          <a:p>
            <a:r>
              <a:rPr lang="en-US" dirty="0" smtClean="0"/>
              <a:t>It’s important for all team members to have a role and that clients understand our roles</a:t>
            </a:r>
          </a:p>
          <a:p>
            <a:r>
              <a:rPr lang="en-US" dirty="0" smtClean="0"/>
              <a:t>Challenges:   staff changes, communication,  follow through, inconsistent messages from team</a:t>
            </a:r>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10</a:t>
            </a:fld>
            <a:endParaRPr lang="en-US" dirty="0"/>
          </a:p>
        </p:txBody>
      </p:sp>
    </p:spTree>
    <p:extLst>
      <p:ext uri="{BB962C8B-B14F-4D97-AF65-F5344CB8AC3E}">
        <p14:creationId xmlns:p14="http://schemas.microsoft.com/office/powerpoint/2010/main" val="2940514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Supports</a:t>
            </a:r>
            <a:endParaRPr lang="en-US" dirty="0"/>
          </a:p>
        </p:txBody>
      </p:sp>
      <p:sp>
        <p:nvSpPr>
          <p:cNvPr id="3" name="Content Placeholder 2"/>
          <p:cNvSpPr>
            <a:spLocks noGrp="1"/>
          </p:cNvSpPr>
          <p:nvPr>
            <p:ph idx="13"/>
          </p:nvPr>
        </p:nvSpPr>
        <p:spPr/>
        <p:txBody>
          <a:bodyPr/>
          <a:lstStyle/>
          <a:p>
            <a:r>
              <a:rPr lang="en-US" dirty="0" smtClean="0"/>
              <a:t>Strategies that are used to increase quality of life and decrease challenging behaviors</a:t>
            </a:r>
          </a:p>
          <a:p>
            <a:r>
              <a:rPr lang="en-US" dirty="0" smtClean="0"/>
              <a:t>Focus on teaching new skills and making changes to the environment that may support the individual</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11</a:t>
            </a:fld>
            <a:endParaRPr lang="en-US" dirty="0"/>
          </a:p>
        </p:txBody>
      </p:sp>
    </p:spTree>
    <p:extLst>
      <p:ext uri="{BB962C8B-B14F-4D97-AF65-F5344CB8AC3E}">
        <p14:creationId xmlns:p14="http://schemas.microsoft.com/office/powerpoint/2010/main" val="3233127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Supports</a:t>
            </a:r>
            <a:endParaRPr lang="en-US" dirty="0"/>
          </a:p>
        </p:txBody>
      </p:sp>
      <p:sp>
        <p:nvSpPr>
          <p:cNvPr id="3" name="Content Placeholder 2"/>
          <p:cNvSpPr>
            <a:spLocks noGrp="1"/>
          </p:cNvSpPr>
          <p:nvPr>
            <p:ph idx="13"/>
          </p:nvPr>
        </p:nvSpPr>
        <p:spPr/>
        <p:txBody>
          <a:bodyPr>
            <a:normAutofit lnSpcReduction="10000"/>
          </a:bodyPr>
          <a:lstStyle/>
          <a:p>
            <a:r>
              <a:rPr lang="en-US" dirty="0" smtClean="0"/>
              <a:t>Examples:</a:t>
            </a:r>
          </a:p>
          <a:p>
            <a:pPr lvl="1"/>
            <a:r>
              <a:rPr lang="en-US" dirty="0" smtClean="0"/>
              <a:t>Teach and model behavior on the individuals learning level</a:t>
            </a:r>
          </a:p>
          <a:p>
            <a:pPr lvl="1"/>
            <a:r>
              <a:rPr lang="en-US" dirty="0" smtClean="0"/>
              <a:t>Use positive verbal guidance and feedback</a:t>
            </a:r>
          </a:p>
          <a:p>
            <a:pPr lvl="1"/>
            <a:r>
              <a:rPr lang="en-US" dirty="0" smtClean="0"/>
              <a:t>Actively listen, validate feelings.</a:t>
            </a:r>
          </a:p>
          <a:p>
            <a:pPr lvl="1"/>
            <a:r>
              <a:rPr lang="en-US" dirty="0" smtClean="0"/>
              <a:t>Offer realistic choices</a:t>
            </a:r>
          </a:p>
          <a:p>
            <a:pPr lvl="1"/>
            <a:r>
              <a:rPr lang="en-US" dirty="0" smtClean="0"/>
              <a:t>Celebrate strength and successes</a:t>
            </a:r>
          </a:p>
          <a:p>
            <a:pPr lvl="1"/>
            <a:r>
              <a:rPr lang="en-US" dirty="0" smtClean="0"/>
              <a:t>Use positive/proactive language</a:t>
            </a:r>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12</a:t>
            </a:fld>
            <a:endParaRPr lang="en-US" dirty="0"/>
          </a:p>
        </p:txBody>
      </p:sp>
    </p:spTree>
    <p:extLst>
      <p:ext uri="{BB962C8B-B14F-4D97-AF65-F5344CB8AC3E}">
        <p14:creationId xmlns:p14="http://schemas.microsoft.com/office/powerpoint/2010/main" val="370081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team</a:t>
            </a:r>
            <a:endParaRPr lang="en-US" dirty="0"/>
          </a:p>
        </p:txBody>
      </p:sp>
      <p:sp>
        <p:nvSpPr>
          <p:cNvPr id="3" name="Content Placeholder 2"/>
          <p:cNvSpPr>
            <a:spLocks noGrp="1"/>
          </p:cNvSpPr>
          <p:nvPr>
            <p:ph idx="13"/>
          </p:nvPr>
        </p:nvSpPr>
        <p:spPr/>
        <p:txBody>
          <a:bodyPr/>
          <a:lstStyle/>
          <a:p>
            <a:r>
              <a:rPr lang="en-US" dirty="0" smtClean="0"/>
              <a:t>Importance of communication amongst team members (case manager, guardian, ARMHS,ILS,BA, etc.)</a:t>
            </a:r>
          </a:p>
          <a:p>
            <a:pPr lvl="1"/>
            <a:r>
              <a:rPr lang="en-US" dirty="0" smtClean="0"/>
              <a:t>Consistent support with goals</a:t>
            </a:r>
          </a:p>
          <a:p>
            <a:pPr lvl="1"/>
            <a:r>
              <a:rPr lang="en-US" dirty="0" smtClean="0"/>
              <a:t>Consistent messages given to client</a:t>
            </a:r>
          </a:p>
          <a:p>
            <a:pPr lvl="1"/>
            <a:r>
              <a:rPr lang="en-US" dirty="0" smtClean="0"/>
              <a:t>Accountability</a:t>
            </a:r>
            <a:endParaRPr lang="en-US" dirty="0"/>
          </a:p>
          <a:p>
            <a:pPr lvl="1"/>
            <a:r>
              <a:rPr lang="en-US" dirty="0" smtClean="0"/>
              <a:t>Track progress</a:t>
            </a:r>
            <a:endParaRPr lang="en-US" dirty="0"/>
          </a:p>
          <a:p>
            <a:pPr lvl="1">
              <a:buFont typeface="Wingdings" panose="05000000000000000000" pitchFamily="2" charset="2"/>
              <a:buChar char="§"/>
            </a:pPr>
            <a:r>
              <a:rPr lang="en-US" dirty="0" smtClean="0"/>
              <a:t>Challenges </a:t>
            </a:r>
          </a:p>
        </p:txBody>
      </p:sp>
      <p:sp>
        <p:nvSpPr>
          <p:cNvPr id="4" name="Slide Number Placeholder 3"/>
          <p:cNvSpPr>
            <a:spLocks noGrp="1"/>
          </p:cNvSpPr>
          <p:nvPr>
            <p:ph type="sldNum" sz="quarter" idx="4"/>
          </p:nvPr>
        </p:nvSpPr>
        <p:spPr/>
        <p:txBody>
          <a:bodyPr/>
          <a:lstStyle/>
          <a:p>
            <a:fld id="{162A5F9E-A526-5E40-811F-8E7D13172A2C}" type="slidenum">
              <a:rPr lang="en-US" smtClean="0"/>
              <a:pPr/>
              <a:t>13</a:t>
            </a:fld>
            <a:endParaRPr lang="en-US" dirty="0"/>
          </a:p>
        </p:txBody>
      </p:sp>
    </p:spTree>
    <p:extLst>
      <p:ext uri="{BB962C8B-B14F-4D97-AF65-F5344CB8AC3E}">
        <p14:creationId xmlns:p14="http://schemas.microsoft.com/office/powerpoint/2010/main" val="2408788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Supports </a:t>
            </a:r>
            <a:endParaRPr lang="en-US" dirty="0"/>
          </a:p>
        </p:txBody>
      </p:sp>
      <p:sp>
        <p:nvSpPr>
          <p:cNvPr id="3" name="Content Placeholder 2"/>
          <p:cNvSpPr>
            <a:spLocks noGrp="1"/>
          </p:cNvSpPr>
          <p:nvPr>
            <p:ph idx="13"/>
          </p:nvPr>
        </p:nvSpPr>
        <p:spPr/>
        <p:txBody>
          <a:bodyPr/>
          <a:lstStyle/>
          <a:p>
            <a:r>
              <a:rPr lang="en-US" dirty="0" smtClean="0"/>
              <a:t>Things to keep in mind as a service provider</a:t>
            </a:r>
          </a:p>
          <a:p>
            <a:pPr lvl="1"/>
            <a:r>
              <a:rPr lang="en-US" dirty="0" smtClean="0"/>
              <a:t>Keep the client’s preferences in mind (examples re: clothing choices, etc.)</a:t>
            </a:r>
          </a:p>
          <a:p>
            <a:pPr lvl="1"/>
            <a:r>
              <a:rPr lang="en-US" dirty="0" smtClean="0"/>
              <a:t>Your agenda vs. client agenda</a:t>
            </a:r>
          </a:p>
          <a:p>
            <a:pPr lvl="1"/>
            <a:r>
              <a:rPr lang="en-US" dirty="0" smtClean="0"/>
              <a:t>Think “big picture” and objectivity</a:t>
            </a:r>
          </a:p>
          <a:p>
            <a:pPr lvl="1"/>
            <a:r>
              <a:rPr lang="en-US" dirty="0" smtClean="0"/>
              <a:t>Do not personalize behaviors</a:t>
            </a:r>
          </a:p>
          <a:p>
            <a:pPr marL="457200" lvl="1" indent="0">
              <a:buNone/>
            </a:pPr>
            <a:endParaRPr lang="en-US" dirty="0" smtClean="0"/>
          </a:p>
          <a:p>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14</a:t>
            </a:fld>
            <a:endParaRPr lang="en-US" dirty="0"/>
          </a:p>
        </p:txBody>
      </p:sp>
    </p:spTree>
    <p:extLst>
      <p:ext uri="{BB962C8B-B14F-4D97-AF65-F5344CB8AC3E}">
        <p14:creationId xmlns:p14="http://schemas.microsoft.com/office/powerpoint/2010/main" val="367625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based approaches</a:t>
            </a:r>
            <a:endParaRPr lang="en-US" dirty="0"/>
          </a:p>
        </p:txBody>
      </p:sp>
      <p:sp>
        <p:nvSpPr>
          <p:cNvPr id="3" name="Content Placeholder 2"/>
          <p:cNvSpPr>
            <a:spLocks noGrp="1"/>
          </p:cNvSpPr>
          <p:nvPr>
            <p:ph idx="13"/>
          </p:nvPr>
        </p:nvSpPr>
        <p:spPr/>
        <p:txBody>
          <a:bodyPr/>
          <a:lstStyle/>
          <a:p>
            <a:r>
              <a:rPr lang="en-US" dirty="0"/>
              <a:t>W</a:t>
            </a:r>
            <a:r>
              <a:rPr lang="en-US" dirty="0" smtClean="0"/>
              <a:t>hat motivates the individual?</a:t>
            </a:r>
          </a:p>
          <a:p>
            <a:r>
              <a:rPr lang="en-US" dirty="0" smtClean="0"/>
              <a:t>Set individual up for success.  Success builds confidence and improves follow-through.  Focus on the person</a:t>
            </a:r>
          </a:p>
          <a:p>
            <a:r>
              <a:rPr lang="en-US" dirty="0" smtClean="0"/>
              <a:t>Create a calm environment, reduce distractions </a:t>
            </a:r>
          </a:p>
          <a:p>
            <a:r>
              <a:rPr lang="en-US" dirty="0" smtClean="0"/>
              <a:t>Allow individual to exercise as much control and decision-making as safely possible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15</a:t>
            </a:fld>
            <a:endParaRPr lang="en-US" dirty="0"/>
          </a:p>
        </p:txBody>
      </p:sp>
    </p:spTree>
    <p:extLst>
      <p:ext uri="{BB962C8B-B14F-4D97-AF65-F5344CB8AC3E}">
        <p14:creationId xmlns:p14="http://schemas.microsoft.com/office/powerpoint/2010/main" val="2905073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Centered Goal Setting</a:t>
            </a:r>
            <a:endParaRPr lang="en-US" dirty="0"/>
          </a:p>
        </p:txBody>
      </p:sp>
      <p:sp>
        <p:nvSpPr>
          <p:cNvPr id="3" name="Content Placeholder 2"/>
          <p:cNvSpPr>
            <a:spLocks noGrp="1"/>
          </p:cNvSpPr>
          <p:nvPr>
            <p:ph idx="13"/>
          </p:nvPr>
        </p:nvSpPr>
        <p:spPr/>
        <p:txBody>
          <a:bodyPr>
            <a:normAutofit/>
          </a:bodyPr>
          <a:lstStyle/>
          <a:p>
            <a:pPr marL="0" indent="0" algn="ctr">
              <a:buNone/>
            </a:pPr>
            <a:r>
              <a:rPr lang="en-US" dirty="0" smtClean="0"/>
              <a:t> </a:t>
            </a:r>
            <a:r>
              <a:rPr lang="en-US" sz="4000" dirty="0" smtClean="0"/>
              <a:t>Use Creativity in goal setting</a:t>
            </a:r>
          </a:p>
          <a:p>
            <a:pPr marL="0" indent="0">
              <a:buNone/>
            </a:pPr>
            <a:endParaRPr lang="en-US" dirty="0"/>
          </a:p>
          <a:p>
            <a:pPr marL="0" indent="0">
              <a:buNone/>
            </a:pPr>
            <a:r>
              <a:rPr lang="en-US" dirty="0" smtClean="0"/>
              <a:t> Explore using alternative words:</a:t>
            </a:r>
          </a:p>
          <a:p>
            <a:pPr marL="0" indent="0">
              <a:buNone/>
            </a:pPr>
            <a:endParaRPr lang="en-US" dirty="0" smtClean="0"/>
          </a:p>
          <a:p>
            <a:pPr marL="0" indent="0">
              <a:buNone/>
            </a:pPr>
            <a:r>
              <a:rPr lang="en-US" dirty="0"/>
              <a:t>	</a:t>
            </a:r>
            <a:r>
              <a:rPr lang="en-US" dirty="0" smtClean="0"/>
              <a:t>	Wants             Desires        Dreams  </a:t>
            </a:r>
          </a:p>
          <a:p>
            <a:pPr marL="0" indent="0">
              <a:buNone/>
            </a:pPr>
            <a:r>
              <a:rPr lang="en-US" dirty="0" smtClean="0"/>
              <a:t>   </a:t>
            </a:r>
          </a:p>
          <a:p>
            <a:pPr marL="0" indent="0">
              <a:buNone/>
            </a:pPr>
            <a:r>
              <a:rPr lang="en-US" dirty="0" smtClean="0"/>
              <a:t>   New possibilities         New Opportunities </a:t>
            </a:r>
          </a:p>
          <a:p>
            <a:pPr marL="0" indent="0">
              <a:buNone/>
            </a:pPr>
            <a:endParaRPr lang="en-US" dirty="0"/>
          </a:p>
          <a:p>
            <a:pPr marL="0" indent="0">
              <a:buNone/>
            </a:pPr>
            <a:endParaRPr lang="en-US" dirty="0" smtClean="0"/>
          </a:p>
          <a:p>
            <a:pPr marL="0" indent="0">
              <a:buNone/>
            </a:pPr>
            <a:endParaRPr lang="en-US" dirty="0" smtClean="0"/>
          </a:p>
        </p:txBody>
      </p:sp>
      <p:sp>
        <p:nvSpPr>
          <p:cNvPr id="4" name="Slide Number Placeholder 3"/>
          <p:cNvSpPr>
            <a:spLocks noGrp="1"/>
          </p:cNvSpPr>
          <p:nvPr>
            <p:ph type="sldNum" sz="quarter" idx="4"/>
          </p:nvPr>
        </p:nvSpPr>
        <p:spPr/>
        <p:txBody>
          <a:bodyPr/>
          <a:lstStyle/>
          <a:p>
            <a:fld id="{162A5F9E-A526-5E40-811F-8E7D13172A2C}" type="slidenum">
              <a:rPr lang="en-US" smtClean="0"/>
              <a:pPr/>
              <a:t>16</a:t>
            </a:fld>
            <a:endParaRPr lang="en-US" dirty="0"/>
          </a:p>
        </p:txBody>
      </p:sp>
    </p:spTree>
    <p:extLst>
      <p:ext uri="{BB962C8B-B14F-4D97-AF65-F5344CB8AC3E}">
        <p14:creationId xmlns:p14="http://schemas.microsoft.com/office/powerpoint/2010/main" val="335873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Centered Goal Setting</a:t>
            </a:r>
            <a:endParaRPr lang="en-US" dirty="0"/>
          </a:p>
        </p:txBody>
      </p:sp>
      <p:sp>
        <p:nvSpPr>
          <p:cNvPr id="3" name="Content Placeholder 2"/>
          <p:cNvSpPr>
            <a:spLocks noGrp="1"/>
          </p:cNvSpPr>
          <p:nvPr>
            <p:ph idx="13"/>
          </p:nvPr>
        </p:nvSpPr>
        <p:spPr/>
        <p:txBody>
          <a:bodyPr>
            <a:normAutofit fontScale="92500" lnSpcReduction="20000"/>
          </a:bodyPr>
          <a:lstStyle/>
          <a:p>
            <a:pPr marL="0" indent="0" algn="ctr">
              <a:buNone/>
            </a:pPr>
            <a:r>
              <a:rPr lang="en-US" sz="4600" dirty="0"/>
              <a:t>Pursue parts of the </a:t>
            </a:r>
            <a:r>
              <a:rPr lang="en-US" sz="4600" dirty="0" smtClean="0"/>
              <a:t>goal </a:t>
            </a:r>
          </a:p>
          <a:p>
            <a:pPr marL="0" indent="0" algn="ctr">
              <a:buNone/>
            </a:pPr>
            <a:endParaRPr lang="en-US" sz="3800" dirty="0"/>
          </a:p>
          <a:p>
            <a:r>
              <a:rPr lang="en-US" sz="3500" dirty="0" smtClean="0"/>
              <a:t>In the beginning stages, do not be concerned about whether a goal is “realistic”  </a:t>
            </a:r>
          </a:p>
          <a:p>
            <a:r>
              <a:rPr lang="en-US" sz="3500" dirty="0" smtClean="0"/>
              <a:t>The process of breaking down large goals will establish short term goals</a:t>
            </a:r>
          </a:p>
          <a:p>
            <a:pPr marL="0" indent="0">
              <a:buNone/>
            </a:pPr>
            <a:endParaRPr lang="en-US" sz="3500" dirty="0" smtClean="0"/>
          </a:p>
          <a:p>
            <a:r>
              <a:rPr lang="en-US" sz="3500" dirty="0" smtClean="0"/>
              <a:t>Explore </a:t>
            </a:r>
            <a:r>
              <a:rPr lang="en-US" sz="3500" dirty="0"/>
              <a:t>the goal more </a:t>
            </a:r>
            <a:r>
              <a:rPr lang="en-US" sz="3500" dirty="0" smtClean="0"/>
              <a:t>fully to encourage new ideas and motivation.</a:t>
            </a:r>
          </a:p>
          <a:p>
            <a:pPr marL="0" indent="0">
              <a:buNone/>
            </a:pPr>
            <a:endParaRPr lang="en-US" sz="3500" dirty="0"/>
          </a:p>
          <a:p>
            <a:pPr marL="0" indent="0">
              <a:buNone/>
            </a:pPr>
            <a:endParaRPr lang="en-US" dirty="0"/>
          </a:p>
          <a:p>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17</a:t>
            </a:fld>
            <a:endParaRPr lang="en-US" dirty="0"/>
          </a:p>
        </p:txBody>
      </p:sp>
    </p:spTree>
    <p:extLst>
      <p:ext uri="{BB962C8B-B14F-4D97-AF65-F5344CB8AC3E}">
        <p14:creationId xmlns:p14="http://schemas.microsoft.com/office/powerpoint/2010/main" val="2898475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vs. a problem</a:t>
            </a:r>
            <a:endParaRPr lang="en-US" dirty="0"/>
          </a:p>
        </p:txBody>
      </p:sp>
      <p:sp>
        <p:nvSpPr>
          <p:cNvPr id="3" name="Content Placeholder 2"/>
          <p:cNvSpPr>
            <a:spLocks noGrp="1"/>
          </p:cNvSpPr>
          <p:nvPr>
            <p:ph idx="13"/>
          </p:nvPr>
        </p:nvSpPr>
        <p:spPr/>
        <p:txBody>
          <a:bodyPr>
            <a:normAutofit/>
          </a:bodyPr>
          <a:lstStyle/>
          <a:p>
            <a:r>
              <a:rPr lang="en-US" dirty="0" smtClean="0"/>
              <a:t>Focus on the </a:t>
            </a:r>
            <a:r>
              <a:rPr lang="en-US" u="sng" dirty="0" smtClean="0"/>
              <a:t>person</a:t>
            </a:r>
            <a:r>
              <a:rPr lang="en-US" dirty="0" smtClean="0"/>
              <a:t> not the problem </a:t>
            </a:r>
          </a:p>
          <a:p>
            <a:pPr marL="0" indent="0">
              <a:buNone/>
            </a:pPr>
            <a:endParaRPr lang="en-US" dirty="0"/>
          </a:p>
          <a:p>
            <a:r>
              <a:rPr lang="en-US" dirty="0" smtClean="0"/>
              <a:t>Explore positive activities, experiences, and life situations </a:t>
            </a:r>
          </a:p>
          <a:p>
            <a:pPr marL="0" indent="0">
              <a:buNone/>
            </a:pPr>
            <a:endParaRPr lang="en-US" dirty="0"/>
          </a:p>
          <a:p>
            <a:r>
              <a:rPr lang="en-US" dirty="0" smtClean="0"/>
              <a:t>Avoid goals that focus on negative behaviors of the person to change or decrease</a:t>
            </a:r>
          </a:p>
          <a:p>
            <a:pPr marL="0" indent="0">
              <a:buNone/>
            </a:pPr>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18</a:t>
            </a:fld>
            <a:endParaRPr lang="en-US" dirty="0"/>
          </a:p>
        </p:txBody>
      </p:sp>
    </p:spTree>
    <p:extLst>
      <p:ext uri="{BB962C8B-B14F-4D97-AF65-F5344CB8AC3E}">
        <p14:creationId xmlns:p14="http://schemas.microsoft.com/office/powerpoint/2010/main" val="2554925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to start creating a goal</a:t>
            </a:r>
            <a:endParaRPr lang="en-US" dirty="0"/>
          </a:p>
        </p:txBody>
      </p:sp>
      <p:sp>
        <p:nvSpPr>
          <p:cNvPr id="3" name="Content Placeholder 2"/>
          <p:cNvSpPr>
            <a:spLocks noGrp="1"/>
          </p:cNvSpPr>
          <p:nvPr>
            <p:ph idx="13"/>
          </p:nvPr>
        </p:nvSpPr>
        <p:spPr/>
        <p:txBody>
          <a:bodyPr>
            <a:normAutofit fontScale="62500" lnSpcReduction="20000"/>
          </a:bodyPr>
          <a:lstStyle/>
          <a:p>
            <a:pPr marL="0" indent="0" algn="ctr">
              <a:buNone/>
            </a:pPr>
            <a:r>
              <a:rPr lang="en-US" sz="4600" dirty="0" smtClean="0"/>
              <a:t>Create a list of personality traits that gain </a:t>
            </a:r>
          </a:p>
          <a:p>
            <a:pPr marL="0" indent="0" algn="ctr">
              <a:buNone/>
            </a:pPr>
            <a:r>
              <a:rPr lang="en-US" sz="4600" dirty="0" smtClean="0"/>
              <a:t>respect vs lose respect</a:t>
            </a:r>
          </a:p>
          <a:p>
            <a:r>
              <a:rPr lang="en-US" dirty="0" smtClean="0"/>
              <a:t>Discuss how to form a goal around personality strengths </a:t>
            </a:r>
          </a:p>
          <a:p>
            <a:pPr marL="0" indent="0">
              <a:buNone/>
            </a:pPr>
            <a:endParaRPr lang="en-US" dirty="0"/>
          </a:p>
          <a:p>
            <a:pPr marL="0" indent="0" algn="ctr">
              <a:buNone/>
            </a:pPr>
            <a:r>
              <a:rPr lang="en-US" sz="4600" dirty="0" smtClean="0"/>
              <a:t>Create a list of things that have worked vs haven’t worked</a:t>
            </a:r>
          </a:p>
          <a:p>
            <a:pPr>
              <a:buFont typeface="Arial" panose="020B0604020202020204" pitchFamily="34" charset="0"/>
              <a:buChar char="•"/>
            </a:pPr>
            <a:r>
              <a:rPr lang="en-US" dirty="0" smtClean="0"/>
              <a:t>People, settings and activities that create interest, happiness and engagement</a:t>
            </a:r>
          </a:p>
          <a:p>
            <a:pPr marL="0" indent="0">
              <a:buNone/>
            </a:pPr>
            <a:endParaRPr lang="en-US" dirty="0"/>
          </a:p>
          <a:p>
            <a:pPr marL="0" indent="0" algn="ctr">
              <a:buNone/>
            </a:pPr>
            <a:r>
              <a:rPr lang="en-US" sz="4600" dirty="0" smtClean="0"/>
              <a:t>Create a list of goals that are made by </a:t>
            </a:r>
          </a:p>
          <a:p>
            <a:pPr marL="0" indent="0" algn="ctr">
              <a:buNone/>
            </a:pPr>
            <a:r>
              <a:rPr lang="en-US" sz="4600" dirty="0" smtClean="0"/>
              <a:t>others vs by the person</a:t>
            </a:r>
          </a:p>
          <a:p>
            <a:pPr>
              <a:buFont typeface="Arial" panose="020B0604020202020204" pitchFamily="34" charset="0"/>
              <a:buChar char="•"/>
            </a:pPr>
            <a:r>
              <a:rPr lang="en-US" dirty="0" smtClean="0"/>
              <a:t>Discuss themes in both categories</a:t>
            </a:r>
          </a:p>
          <a:p>
            <a:endParaRPr lang="en-US" dirty="0" smtClean="0"/>
          </a:p>
          <a:p>
            <a:endParaRPr lang="en-US" dirty="0"/>
          </a:p>
          <a:p>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19</a:t>
            </a:fld>
            <a:endParaRPr lang="en-US" dirty="0"/>
          </a:p>
        </p:txBody>
      </p:sp>
    </p:spTree>
    <p:extLst>
      <p:ext uri="{BB962C8B-B14F-4D97-AF65-F5344CB8AC3E}">
        <p14:creationId xmlns:p14="http://schemas.microsoft.com/office/powerpoint/2010/main" val="3266491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3"/>
          </p:nvPr>
        </p:nvSpPr>
        <p:spPr/>
        <p:txBody>
          <a:bodyPr>
            <a:normAutofit lnSpcReduction="10000"/>
          </a:bodyPr>
          <a:lstStyle/>
          <a:p>
            <a:pPr marL="514350" indent="-514350">
              <a:buAutoNum type="arabicPeriod"/>
            </a:pPr>
            <a:r>
              <a:rPr lang="en-US" dirty="0" smtClean="0"/>
              <a:t>Participants </a:t>
            </a:r>
            <a:r>
              <a:rPr lang="en-US" dirty="0"/>
              <a:t>will be able to define positive </a:t>
            </a:r>
            <a:r>
              <a:rPr lang="en-US" dirty="0" smtClean="0"/>
              <a:t>supports</a:t>
            </a:r>
          </a:p>
          <a:p>
            <a:pPr marL="0" indent="0">
              <a:buNone/>
            </a:pPr>
            <a:r>
              <a:rPr lang="en-US" dirty="0" smtClean="0"/>
              <a:t> </a:t>
            </a:r>
          </a:p>
          <a:p>
            <a:pPr marL="0" indent="0">
              <a:buNone/>
            </a:pPr>
            <a:r>
              <a:rPr lang="en-US" dirty="0" smtClean="0"/>
              <a:t>2</a:t>
            </a:r>
            <a:r>
              <a:rPr lang="en-US" dirty="0"/>
              <a:t>. Participants will be able to apply person </a:t>
            </a:r>
            <a:r>
              <a:rPr lang="en-US" dirty="0" smtClean="0"/>
              <a:t>      	centered </a:t>
            </a:r>
            <a:r>
              <a:rPr lang="en-US" dirty="0"/>
              <a:t>strategies to </a:t>
            </a:r>
            <a:r>
              <a:rPr lang="en-US" dirty="0" smtClean="0"/>
              <a:t>positive supports</a:t>
            </a:r>
          </a:p>
          <a:p>
            <a:pPr marL="0" indent="0">
              <a:buNone/>
            </a:pPr>
            <a:r>
              <a:rPr lang="en-US" dirty="0" smtClean="0"/>
              <a:t> </a:t>
            </a:r>
          </a:p>
          <a:p>
            <a:pPr marL="0" indent="0">
              <a:buNone/>
            </a:pPr>
            <a:r>
              <a:rPr lang="en-US" dirty="0" smtClean="0"/>
              <a:t>3</a:t>
            </a:r>
            <a:r>
              <a:rPr lang="en-US" dirty="0"/>
              <a:t>. Participants will be able to list 3 examples of </a:t>
            </a:r>
            <a:r>
              <a:rPr lang="en-US" dirty="0" smtClean="0"/>
              <a:t>	individualized </a:t>
            </a:r>
            <a:r>
              <a:rPr lang="en-US" dirty="0"/>
              <a:t>positive </a:t>
            </a:r>
            <a:r>
              <a:rPr lang="en-US" dirty="0" smtClean="0"/>
              <a:t>supports</a:t>
            </a:r>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2</a:t>
            </a:fld>
            <a:endParaRPr lang="en-US" dirty="0"/>
          </a:p>
        </p:txBody>
      </p:sp>
    </p:spTree>
    <p:extLst>
      <p:ext uri="{BB962C8B-B14F-4D97-AF65-F5344CB8AC3E}">
        <p14:creationId xmlns:p14="http://schemas.microsoft.com/office/powerpoint/2010/main" val="1845973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to sharing what a person wants/needs for goals</a:t>
            </a:r>
            <a:endParaRPr lang="en-US" dirty="0"/>
          </a:p>
        </p:txBody>
      </p:sp>
      <p:sp>
        <p:nvSpPr>
          <p:cNvPr id="3" name="Content Placeholder 2"/>
          <p:cNvSpPr>
            <a:spLocks noGrp="1"/>
          </p:cNvSpPr>
          <p:nvPr>
            <p:ph idx="13"/>
          </p:nvPr>
        </p:nvSpPr>
        <p:spPr/>
        <p:txBody>
          <a:bodyPr>
            <a:normAutofit/>
          </a:bodyPr>
          <a:lstStyle/>
          <a:p>
            <a:r>
              <a:rPr lang="en-US" sz="4000" dirty="0" smtClean="0"/>
              <a:t>Give </a:t>
            </a:r>
            <a:r>
              <a:rPr lang="en-US" sz="4000" dirty="0"/>
              <a:t>c</a:t>
            </a:r>
            <a:r>
              <a:rPr lang="en-US" sz="4000" dirty="0" smtClean="0"/>
              <a:t>hoices and offer examples</a:t>
            </a:r>
          </a:p>
          <a:p>
            <a:endParaRPr lang="en-US" sz="4000" dirty="0"/>
          </a:p>
          <a:p>
            <a:r>
              <a:rPr lang="en-US" sz="4000" dirty="0" smtClean="0"/>
              <a:t>Sometimes, it is easier to figure out what a person doesn’t like and brainstorm from that point in a positive direction</a:t>
            </a:r>
            <a:endParaRPr lang="en-US" sz="4000"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20</a:t>
            </a:fld>
            <a:endParaRPr lang="en-US" dirty="0"/>
          </a:p>
        </p:txBody>
      </p:sp>
    </p:spTree>
    <p:extLst>
      <p:ext uri="{BB962C8B-B14F-4D97-AF65-F5344CB8AC3E}">
        <p14:creationId xmlns:p14="http://schemas.microsoft.com/office/powerpoint/2010/main" val="349187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Process</a:t>
            </a:r>
            <a:endParaRPr lang="en-US" dirty="0"/>
          </a:p>
        </p:txBody>
      </p:sp>
      <p:sp>
        <p:nvSpPr>
          <p:cNvPr id="3" name="Content Placeholder 2"/>
          <p:cNvSpPr>
            <a:spLocks noGrp="1"/>
          </p:cNvSpPr>
          <p:nvPr>
            <p:ph idx="13"/>
          </p:nvPr>
        </p:nvSpPr>
        <p:spPr/>
        <p:txBody>
          <a:bodyPr>
            <a:normAutofit fontScale="92500" lnSpcReduction="20000"/>
          </a:bodyPr>
          <a:lstStyle/>
          <a:p>
            <a:pPr marL="0" indent="0" algn="ctr">
              <a:buNone/>
            </a:pPr>
            <a:r>
              <a:rPr lang="en-US" dirty="0"/>
              <a:t>Goal setting is a collaborative process and an opportunity for partnering and increasing motivation for a person</a:t>
            </a:r>
          </a:p>
          <a:p>
            <a:r>
              <a:rPr lang="en-US" dirty="0" smtClean="0"/>
              <a:t>Explore strengths</a:t>
            </a:r>
          </a:p>
          <a:p>
            <a:r>
              <a:rPr lang="en-US" dirty="0" smtClean="0"/>
              <a:t>What </a:t>
            </a:r>
            <a:r>
              <a:rPr lang="en-US" dirty="0"/>
              <a:t>they like to </a:t>
            </a:r>
            <a:r>
              <a:rPr lang="en-US" dirty="0" smtClean="0"/>
              <a:t>do</a:t>
            </a:r>
          </a:p>
          <a:p>
            <a:r>
              <a:rPr lang="en-US" dirty="0"/>
              <a:t>U</a:t>
            </a:r>
            <a:r>
              <a:rPr lang="en-US" dirty="0" smtClean="0"/>
              <a:t>se </a:t>
            </a:r>
            <a:r>
              <a:rPr lang="en-US" dirty="0"/>
              <a:t>imagery </a:t>
            </a:r>
            <a:r>
              <a:rPr lang="en-US" dirty="0" smtClean="0"/>
              <a:t>to discover</a:t>
            </a:r>
            <a:r>
              <a:rPr lang="en-US" dirty="0"/>
              <a:t> </a:t>
            </a:r>
            <a:r>
              <a:rPr lang="en-US" dirty="0" smtClean="0"/>
              <a:t>what </a:t>
            </a:r>
            <a:r>
              <a:rPr lang="en-US" dirty="0"/>
              <a:t>motivates </a:t>
            </a:r>
            <a:r>
              <a:rPr lang="en-US" dirty="0" smtClean="0"/>
              <a:t>a client?</a:t>
            </a:r>
          </a:p>
          <a:p>
            <a:pPr marL="0" indent="0">
              <a:buNone/>
            </a:pPr>
            <a:r>
              <a:rPr lang="en-US" dirty="0"/>
              <a:t>	</a:t>
            </a:r>
            <a:r>
              <a:rPr lang="en-US" dirty="0" smtClean="0"/>
              <a:t>If there were no barriers, what would their life 	look like?</a:t>
            </a:r>
            <a:endParaRPr lang="en-US" dirty="0"/>
          </a:p>
          <a:p>
            <a:r>
              <a:rPr lang="en-US" dirty="0"/>
              <a:t>Client’s job to come up with </a:t>
            </a:r>
            <a:r>
              <a:rPr lang="en-US" dirty="0" smtClean="0"/>
              <a:t>goal related idea(s)</a:t>
            </a:r>
          </a:p>
          <a:p>
            <a:pPr marL="0" indent="0">
              <a:buNone/>
            </a:pPr>
            <a:r>
              <a:rPr lang="en-US" dirty="0" smtClean="0"/>
              <a:t> -&gt;teams role to </a:t>
            </a:r>
            <a:r>
              <a:rPr lang="en-US" dirty="0"/>
              <a:t>refines </a:t>
            </a:r>
            <a:r>
              <a:rPr lang="en-US" dirty="0" smtClean="0"/>
              <a:t>goals for success</a:t>
            </a:r>
            <a:endParaRPr lang="en-US" dirty="0"/>
          </a:p>
          <a:p>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21</a:t>
            </a:fld>
            <a:endParaRPr lang="en-US" dirty="0"/>
          </a:p>
        </p:txBody>
      </p:sp>
    </p:spTree>
    <p:extLst>
      <p:ext uri="{BB962C8B-B14F-4D97-AF65-F5344CB8AC3E}">
        <p14:creationId xmlns:p14="http://schemas.microsoft.com/office/powerpoint/2010/main" val="2362281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3"/>
          </p:nvPr>
        </p:nvSpPr>
        <p:spPr/>
        <p:txBody>
          <a:bodyPr>
            <a:normAutofit fontScale="77500" lnSpcReduction="20000"/>
          </a:bodyPr>
          <a:lstStyle/>
          <a:p>
            <a:pPr marL="0" indent="0">
              <a:buNone/>
            </a:pPr>
            <a:r>
              <a:rPr lang="en-US" dirty="0" smtClean="0"/>
              <a:t>Person centered client goal: </a:t>
            </a:r>
          </a:p>
          <a:p>
            <a:pPr marL="0" indent="0">
              <a:buNone/>
            </a:pPr>
            <a:endParaRPr lang="en-US" dirty="0"/>
          </a:p>
          <a:p>
            <a:pPr marL="0" indent="0">
              <a:buNone/>
            </a:pPr>
            <a:r>
              <a:rPr lang="en-US" dirty="0" smtClean="0"/>
              <a:t>“I want energy to focus at work.  I don’t want to feel dopey.”</a:t>
            </a:r>
          </a:p>
          <a:p>
            <a:pPr marL="0" indent="0">
              <a:buNone/>
            </a:pPr>
            <a:endParaRPr lang="en-US" dirty="0"/>
          </a:p>
          <a:p>
            <a:pPr marL="0" indent="0">
              <a:buNone/>
            </a:pPr>
            <a:r>
              <a:rPr lang="en-US" dirty="0" smtClean="0"/>
              <a:t>Teams role is to assist client to continue to form this goal that can be:</a:t>
            </a:r>
          </a:p>
          <a:p>
            <a:pPr marL="0" indent="0">
              <a:buNone/>
            </a:pPr>
            <a:r>
              <a:rPr lang="en-US" dirty="0" smtClean="0"/>
              <a:t>Measured</a:t>
            </a:r>
          </a:p>
          <a:p>
            <a:pPr marL="0" indent="0">
              <a:buNone/>
            </a:pPr>
            <a:r>
              <a:rPr lang="en-US" dirty="0" smtClean="0"/>
              <a:t>Achievable</a:t>
            </a:r>
          </a:p>
          <a:p>
            <a:pPr marL="0" indent="0">
              <a:buNone/>
            </a:pPr>
            <a:r>
              <a:rPr lang="en-US" dirty="0" smtClean="0"/>
              <a:t>Realistic</a:t>
            </a:r>
          </a:p>
          <a:p>
            <a:pPr marL="0" indent="0">
              <a:buNone/>
            </a:pPr>
            <a:r>
              <a:rPr lang="en-US" dirty="0" smtClean="0"/>
              <a:t>In a successful time frame</a:t>
            </a:r>
          </a:p>
          <a:p>
            <a:pPr marL="0" indent="0">
              <a:buNone/>
            </a:pPr>
            <a:endParaRPr lang="en-US" dirty="0" smtClean="0"/>
          </a:p>
          <a:p>
            <a:pPr marL="0" indent="0">
              <a:buNone/>
            </a:pPr>
            <a:endParaRPr lang="en-US" dirty="0" smtClean="0"/>
          </a:p>
          <a:p>
            <a:pPr marL="0" indent="0">
              <a:buNone/>
            </a:pPr>
            <a:endParaRPr lang="en-US" dirty="0" smtClean="0"/>
          </a:p>
          <a:p>
            <a:endParaRPr lang="en-US" dirty="0" smtClean="0"/>
          </a:p>
          <a:p>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22</a:t>
            </a:fld>
            <a:endParaRPr lang="en-US" dirty="0"/>
          </a:p>
        </p:txBody>
      </p:sp>
    </p:spTree>
    <p:extLst>
      <p:ext uri="{BB962C8B-B14F-4D97-AF65-F5344CB8AC3E}">
        <p14:creationId xmlns:p14="http://schemas.microsoft.com/office/powerpoint/2010/main" val="2144396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a client has no goals or is stuck?</a:t>
            </a:r>
            <a:endParaRPr lang="en-US" dirty="0"/>
          </a:p>
        </p:txBody>
      </p:sp>
      <p:sp>
        <p:nvSpPr>
          <p:cNvPr id="3" name="Content Placeholder 2"/>
          <p:cNvSpPr>
            <a:spLocks noGrp="1"/>
          </p:cNvSpPr>
          <p:nvPr>
            <p:ph idx="13"/>
          </p:nvPr>
        </p:nvSpPr>
        <p:spPr/>
        <p:txBody>
          <a:bodyPr>
            <a:normAutofit/>
          </a:bodyPr>
          <a:lstStyle/>
          <a:p>
            <a:r>
              <a:rPr lang="en-US" dirty="0" smtClean="0"/>
              <a:t>Start with the basics, to limit feeling overwhelmed</a:t>
            </a:r>
          </a:p>
          <a:p>
            <a:r>
              <a:rPr lang="en-US" dirty="0"/>
              <a:t>S</a:t>
            </a:r>
            <a:r>
              <a:rPr lang="en-US" dirty="0" smtClean="0"/>
              <a:t>mall choices with no right or wrong answers</a:t>
            </a:r>
          </a:p>
          <a:p>
            <a:r>
              <a:rPr lang="en-US" dirty="0" smtClean="0"/>
              <a:t>Steer toward strengths</a:t>
            </a:r>
          </a:p>
          <a:p>
            <a:r>
              <a:rPr lang="en-US" dirty="0" smtClean="0"/>
              <a:t>Explore what would an ideal day look like?</a:t>
            </a:r>
          </a:p>
          <a:p>
            <a:pPr marL="0" indent="0">
              <a:buNone/>
            </a:pPr>
            <a:r>
              <a:rPr lang="en-US" dirty="0" smtClean="0"/>
              <a:t>	Who would be there?</a:t>
            </a:r>
          </a:p>
          <a:p>
            <a:endParaRPr lang="en-US" dirty="0"/>
          </a:p>
          <a:p>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23</a:t>
            </a:fld>
            <a:endParaRPr lang="en-US" dirty="0"/>
          </a:p>
        </p:txBody>
      </p:sp>
    </p:spTree>
    <p:extLst>
      <p:ext uri="{BB962C8B-B14F-4D97-AF65-F5344CB8AC3E}">
        <p14:creationId xmlns:p14="http://schemas.microsoft.com/office/powerpoint/2010/main" val="240243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symptoms vs. strengths</a:t>
            </a:r>
            <a:endParaRPr lang="en-US" dirty="0"/>
          </a:p>
        </p:txBody>
      </p:sp>
      <p:sp>
        <p:nvSpPr>
          <p:cNvPr id="3" name="Content Placeholder 2"/>
          <p:cNvSpPr>
            <a:spLocks noGrp="1"/>
          </p:cNvSpPr>
          <p:nvPr>
            <p:ph idx="13"/>
          </p:nvPr>
        </p:nvSpPr>
        <p:spPr/>
        <p:txBody>
          <a:bodyPr>
            <a:normAutofit lnSpcReduction="10000"/>
          </a:bodyPr>
          <a:lstStyle/>
          <a:p>
            <a:pPr marL="0" indent="0">
              <a:buNone/>
            </a:pPr>
            <a:r>
              <a:rPr lang="en-US" dirty="0" smtClean="0"/>
              <a:t>Tools to encourage focus on clients’ strengths:</a:t>
            </a:r>
          </a:p>
          <a:p>
            <a:pPr marL="0" indent="0">
              <a:buNone/>
            </a:pPr>
            <a:endParaRPr lang="en-US" dirty="0"/>
          </a:p>
          <a:p>
            <a:pPr marL="0" indent="0">
              <a:buNone/>
            </a:pPr>
            <a:r>
              <a:rPr lang="en-US" dirty="0" smtClean="0"/>
              <a:t>Change focus to explore alternative topics</a:t>
            </a:r>
          </a:p>
          <a:p>
            <a:pPr marL="0" indent="0">
              <a:buNone/>
            </a:pPr>
            <a:endParaRPr lang="en-US" dirty="0"/>
          </a:p>
          <a:p>
            <a:pPr marL="0" indent="0">
              <a:buNone/>
            </a:pPr>
            <a:r>
              <a:rPr lang="en-US" dirty="0" smtClean="0"/>
              <a:t>Client: I want to be less depressed.</a:t>
            </a:r>
          </a:p>
          <a:p>
            <a:pPr marL="0" indent="0">
              <a:buNone/>
            </a:pPr>
            <a:r>
              <a:rPr lang="en-US" dirty="0" smtClean="0"/>
              <a:t>Team: If you were less depressed, what might you be doing? How would you spend your time?</a:t>
            </a:r>
          </a:p>
          <a:p>
            <a:pPr marL="0" indent="0">
              <a:buNone/>
            </a:pPr>
            <a:r>
              <a:rPr lang="en-US" dirty="0" smtClean="0"/>
              <a:t>How would life be different?</a:t>
            </a:r>
          </a:p>
          <a:p>
            <a:pPr marL="0" indent="0">
              <a:buNone/>
            </a:pPr>
            <a:endParaRPr lang="en-US" dirty="0" smtClean="0"/>
          </a:p>
          <a:p>
            <a:pPr marL="0" indent="0">
              <a:buNone/>
            </a:pPr>
            <a:endParaRPr lang="en-US" dirty="0" smtClean="0"/>
          </a:p>
          <a:p>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24</a:t>
            </a:fld>
            <a:endParaRPr lang="en-US" dirty="0"/>
          </a:p>
        </p:txBody>
      </p:sp>
    </p:spTree>
    <p:extLst>
      <p:ext uri="{BB962C8B-B14F-4D97-AF65-F5344CB8AC3E}">
        <p14:creationId xmlns:p14="http://schemas.microsoft.com/office/powerpoint/2010/main" val="2397637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3"/>
          </p:nvPr>
        </p:nvSpPr>
        <p:spPr/>
        <p:txBody>
          <a:bodyPr>
            <a:normAutofit lnSpcReduction="10000"/>
          </a:bodyPr>
          <a:lstStyle/>
          <a:p>
            <a:r>
              <a:rPr lang="en-US" dirty="0"/>
              <a:t>Impact of “institutional thinking”-reliance on others for </a:t>
            </a:r>
            <a:r>
              <a:rPr lang="en-US" dirty="0" smtClean="0"/>
              <a:t>answers</a:t>
            </a:r>
          </a:p>
          <a:p>
            <a:pPr marL="0" indent="0">
              <a:buNone/>
            </a:pPr>
            <a:endParaRPr lang="en-US" dirty="0"/>
          </a:p>
          <a:p>
            <a:r>
              <a:rPr lang="en-US" dirty="0" smtClean="0"/>
              <a:t>Approaches to lack </a:t>
            </a:r>
            <a:r>
              <a:rPr lang="en-US" dirty="0"/>
              <a:t>of </a:t>
            </a:r>
            <a:r>
              <a:rPr lang="en-US" dirty="0" smtClean="0"/>
              <a:t>success and natural consequences</a:t>
            </a:r>
            <a:endParaRPr lang="en-US" dirty="0"/>
          </a:p>
          <a:p>
            <a:pPr marL="0" indent="0">
              <a:buNone/>
            </a:pPr>
            <a:r>
              <a:rPr lang="en-US" dirty="0" smtClean="0"/>
              <a:t> </a:t>
            </a:r>
          </a:p>
          <a:p>
            <a:pPr marL="0" indent="0">
              <a:buNone/>
            </a:pPr>
            <a:r>
              <a:rPr lang="en-US" dirty="0" smtClean="0"/>
              <a:t>In what situations, are natural consequences part of the process?</a:t>
            </a:r>
          </a:p>
        </p:txBody>
      </p:sp>
      <p:sp>
        <p:nvSpPr>
          <p:cNvPr id="4" name="Slide Number Placeholder 3"/>
          <p:cNvSpPr>
            <a:spLocks noGrp="1"/>
          </p:cNvSpPr>
          <p:nvPr>
            <p:ph type="sldNum" sz="quarter" idx="4"/>
          </p:nvPr>
        </p:nvSpPr>
        <p:spPr/>
        <p:txBody>
          <a:bodyPr/>
          <a:lstStyle/>
          <a:p>
            <a:fld id="{162A5F9E-A526-5E40-811F-8E7D13172A2C}" type="slidenum">
              <a:rPr lang="en-US" smtClean="0"/>
              <a:pPr/>
              <a:t>25</a:t>
            </a:fld>
            <a:endParaRPr lang="en-US" dirty="0"/>
          </a:p>
        </p:txBody>
      </p:sp>
    </p:spTree>
    <p:extLst>
      <p:ext uri="{BB962C8B-B14F-4D97-AF65-F5344CB8AC3E}">
        <p14:creationId xmlns:p14="http://schemas.microsoft.com/office/powerpoint/2010/main" val="2511245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Restrictions</a:t>
            </a:r>
            <a:endParaRPr lang="en-US" dirty="0"/>
          </a:p>
        </p:txBody>
      </p:sp>
      <p:sp>
        <p:nvSpPr>
          <p:cNvPr id="3" name="Content Placeholder 2"/>
          <p:cNvSpPr>
            <a:spLocks noGrp="1"/>
          </p:cNvSpPr>
          <p:nvPr>
            <p:ph idx="13"/>
          </p:nvPr>
        </p:nvSpPr>
        <p:spPr>
          <a:xfrm>
            <a:off x="307976" y="1454323"/>
            <a:ext cx="8708351" cy="4595159"/>
          </a:xfrm>
        </p:spPr>
        <p:txBody>
          <a:bodyPr>
            <a:normAutofit/>
          </a:bodyPr>
          <a:lstStyle/>
          <a:p>
            <a:r>
              <a:rPr lang="en-US" sz="4800" b="1" dirty="0" smtClean="0"/>
              <a:t>Rights Restrictions </a:t>
            </a:r>
            <a:r>
              <a:rPr lang="en-US" sz="4800" dirty="0" smtClean="0"/>
              <a:t>must not constitute maltreatment, violations of a persons rights, restrict normal access (basic needs, medical care, clothing), use of restraints.</a:t>
            </a:r>
          </a:p>
          <a:p>
            <a:pPr marL="0" indent="0">
              <a:buNone/>
            </a:pPr>
            <a:endParaRPr lang="en-US" sz="6400" b="1" dirty="0" smtClean="0"/>
          </a:p>
          <a:p>
            <a:pPr marL="0" indent="0">
              <a:buNone/>
            </a:pPr>
            <a:endParaRPr lang="en-US" sz="5600"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26</a:t>
            </a:fld>
            <a:endParaRPr lang="en-US" dirty="0"/>
          </a:p>
        </p:txBody>
      </p:sp>
    </p:spTree>
    <p:extLst>
      <p:ext uri="{BB962C8B-B14F-4D97-AF65-F5344CB8AC3E}">
        <p14:creationId xmlns:p14="http://schemas.microsoft.com/office/powerpoint/2010/main" val="1631260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Restrictions</a:t>
            </a:r>
            <a:endParaRPr lang="en-US" dirty="0"/>
          </a:p>
        </p:txBody>
      </p:sp>
      <p:sp>
        <p:nvSpPr>
          <p:cNvPr id="3" name="Content Placeholder 2"/>
          <p:cNvSpPr>
            <a:spLocks noGrp="1"/>
          </p:cNvSpPr>
          <p:nvPr>
            <p:ph idx="13"/>
          </p:nvPr>
        </p:nvSpPr>
        <p:spPr>
          <a:xfrm>
            <a:off x="307976" y="1454323"/>
            <a:ext cx="8708351" cy="4595159"/>
          </a:xfrm>
        </p:spPr>
        <p:txBody>
          <a:bodyPr>
            <a:normAutofit fontScale="62500" lnSpcReduction="20000"/>
          </a:bodyPr>
          <a:lstStyle/>
          <a:p>
            <a:pPr marL="0" indent="0">
              <a:buNone/>
            </a:pPr>
            <a:endParaRPr lang="en-US" sz="6400" b="1" dirty="0" smtClean="0"/>
          </a:p>
          <a:p>
            <a:r>
              <a:rPr lang="en-US" sz="5600" b="1" dirty="0" smtClean="0"/>
              <a:t>RIGHTS </a:t>
            </a:r>
            <a:r>
              <a:rPr lang="en-US" sz="5600" b="1" dirty="0"/>
              <a:t>RESTRICTION OR NOT?</a:t>
            </a:r>
            <a:r>
              <a:rPr lang="en-US" sz="5600" dirty="0"/>
              <a:t> </a:t>
            </a:r>
          </a:p>
          <a:p>
            <a:pPr marL="0" indent="0">
              <a:buNone/>
            </a:pPr>
            <a:r>
              <a:rPr lang="en-US" sz="5600" dirty="0"/>
              <a:t>	* Asking a client not to smoke in </a:t>
            </a:r>
            <a:r>
              <a:rPr lang="en-US" sz="5600" dirty="0" smtClean="0"/>
              <a:t>provider’s 		   presence</a:t>
            </a:r>
            <a:endParaRPr lang="en-US" sz="5600" dirty="0"/>
          </a:p>
          <a:p>
            <a:pPr marL="0" indent="0">
              <a:buNone/>
            </a:pPr>
            <a:r>
              <a:rPr lang="en-US" sz="5600" dirty="0"/>
              <a:t>	* Provider feels uncomfortable and in turn </a:t>
            </a:r>
            <a:r>
              <a:rPr lang="en-US" sz="5600" dirty="0" smtClean="0"/>
              <a:t>	  	   wishes </a:t>
            </a:r>
            <a:r>
              <a:rPr lang="en-US" sz="5600" dirty="0"/>
              <a:t>to </a:t>
            </a:r>
            <a:r>
              <a:rPr lang="en-US" sz="5600" dirty="0" smtClean="0"/>
              <a:t>not follow </a:t>
            </a:r>
            <a:r>
              <a:rPr lang="en-US" sz="5600" dirty="0"/>
              <a:t>wants of a </a:t>
            </a:r>
            <a:r>
              <a:rPr lang="en-US" sz="5600" dirty="0" smtClean="0"/>
              <a:t>client</a:t>
            </a:r>
          </a:p>
          <a:p>
            <a:pPr marL="0" indent="0">
              <a:buNone/>
            </a:pPr>
            <a:r>
              <a:rPr lang="en-US" sz="5600" dirty="0"/>
              <a:t>	</a:t>
            </a:r>
            <a:r>
              <a:rPr lang="en-US" sz="5600" dirty="0" smtClean="0"/>
              <a:t>* Locking a client’s door so they do not go in 	   the kitchen after bedtime to eat </a:t>
            </a:r>
          </a:p>
          <a:p>
            <a:pPr marL="0" indent="0">
              <a:buNone/>
            </a:pPr>
            <a:endParaRPr lang="en-US" sz="5600"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27</a:t>
            </a:fld>
            <a:endParaRPr lang="en-US" dirty="0"/>
          </a:p>
        </p:txBody>
      </p:sp>
    </p:spTree>
    <p:extLst>
      <p:ext uri="{BB962C8B-B14F-4D97-AF65-F5344CB8AC3E}">
        <p14:creationId xmlns:p14="http://schemas.microsoft.com/office/powerpoint/2010/main" val="3314897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Restrictions</a:t>
            </a:r>
            <a:endParaRPr lang="en-US" dirty="0"/>
          </a:p>
        </p:txBody>
      </p:sp>
      <p:sp>
        <p:nvSpPr>
          <p:cNvPr id="3" name="Content Placeholder 2"/>
          <p:cNvSpPr>
            <a:spLocks noGrp="1"/>
          </p:cNvSpPr>
          <p:nvPr>
            <p:ph idx="13"/>
          </p:nvPr>
        </p:nvSpPr>
        <p:spPr/>
        <p:txBody>
          <a:bodyPr>
            <a:normAutofit fontScale="25000" lnSpcReduction="20000"/>
          </a:bodyPr>
          <a:lstStyle/>
          <a:p>
            <a:pPr>
              <a:buFont typeface="Arial" panose="020B0604020202020204" pitchFamily="34" charset="0"/>
              <a:buChar char="•"/>
            </a:pPr>
            <a:r>
              <a:rPr lang="en-US" sz="11200" dirty="0"/>
              <a:t>Working with a person’s strengths to encourage better choices that work to place a positive spin on feeling “cornered,” “stifled,” or “restricted.”  Capitalizing on strengths, incentives, and positive support in areas where providers may feel concerned for vulnerabilities, health and safety, and judgement</a:t>
            </a:r>
            <a:endParaRPr lang="en-US" sz="11200" b="1" dirty="0" smtClean="0"/>
          </a:p>
          <a:p>
            <a:pPr marL="0" indent="0">
              <a:buNone/>
            </a:pPr>
            <a:endParaRPr lang="en-US" sz="11200" b="1" dirty="0" smtClean="0"/>
          </a:p>
          <a:p>
            <a:pPr>
              <a:buFont typeface="Arial" panose="020B0604020202020204" pitchFamily="34" charset="0"/>
              <a:buChar char="•"/>
            </a:pPr>
            <a:r>
              <a:rPr lang="en-US" sz="9600" b="1" dirty="0" smtClean="0"/>
              <a:t> Work to identify</a:t>
            </a:r>
            <a:r>
              <a:rPr lang="en-US" sz="9600" dirty="0" smtClean="0"/>
              <a:t>….</a:t>
            </a:r>
          </a:p>
          <a:p>
            <a:pPr marL="0" indent="0">
              <a:buNone/>
            </a:pPr>
            <a:r>
              <a:rPr lang="en-US" sz="9600" dirty="0"/>
              <a:t> </a:t>
            </a:r>
            <a:r>
              <a:rPr lang="en-US" sz="9600" dirty="0" smtClean="0"/>
              <a:t>     Control </a:t>
            </a:r>
            <a:r>
              <a:rPr lang="en-US" sz="9600" dirty="0"/>
              <a:t>vs. </a:t>
            </a:r>
            <a:r>
              <a:rPr lang="en-US" sz="9600" dirty="0" smtClean="0"/>
              <a:t>Safety </a:t>
            </a:r>
          </a:p>
          <a:p>
            <a:pPr marL="0" indent="0">
              <a:buNone/>
            </a:pPr>
            <a:r>
              <a:rPr lang="en-US" sz="9600" dirty="0"/>
              <a:t> </a:t>
            </a:r>
            <a:r>
              <a:rPr lang="en-US" sz="9600" dirty="0" smtClean="0"/>
              <a:t>     Safety vs</a:t>
            </a:r>
            <a:r>
              <a:rPr lang="en-US" sz="9600" dirty="0"/>
              <a:t>. </a:t>
            </a:r>
            <a:r>
              <a:rPr lang="en-US" sz="9600" dirty="0" smtClean="0"/>
              <a:t>Choice </a:t>
            </a:r>
          </a:p>
          <a:p>
            <a:pPr marL="0" indent="0">
              <a:buNone/>
            </a:pPr>
            <a:r>
              <a:rPr lang="en-US" sz="9600" dirty="0"/>
              <a:t> </a:t>
            </a:r>
            <a:r>
              <a:rPr lang="en-US" sz="9600" dirty="0" smtClean="0"/>
              <a:t>     Choice vs</a:t>
            </a:r>
            <a:r>
              <a:rPr lang="en-US" sz="9600" dirty="0"/>
              <a:t>. natural </a:t>
            </a:r>
            <a:r>
              <a:rPr lang="en-US" sz="9600" dirty="0" smtClean="0"/>
              <a:t>consequences-</a:t>
            </a:r>
          </a:p>
          <a:p>
            <a:pPr marL="0" indent="0">
              <a:buNone/>
            </a:pPr>
            <a:r>
              <a:rPr lang="en-US" sz="9600" dirty="0"/>
              <a:t> </a:t>
            </a:r>
            <a:r>
              <a:rPr lang="en-US" sz="9600" dirty="0" smtClean="0"/>
              <a:t>     It is always important </a:t>
            </a:r>
            <a:r>
              <a:rPr lang="en-US" sz="9600" dirty="0"/>
              <a:t>to include client and </a:t>
            </a:r>
            <a:r>
              <a:rPr lang="en-US" sz="9600" dirty="0" smtClean="0"/>
              <a:t>the team!</a:t>
            </a:r>
            <a:endParaRPr lang="en-US" sz="9600" dirty="0"/>
          </a:p>
          <a:p>
            <a:pPr marL="0" indent="0">
              <a:buNone/>
            </a:pPr>
            <a:endParaRPr lang="en-US" sz="9600" dirty="0" smtClean="0"/>
          </a:p>
          <a:p>
            <a:pPr marL="0" indent="0">
              <a:buNone/>
            </a:pPr>
            <a:r>
              <a:rPr lang="en-US" sz="9600" dirty="0"/>
              <a:t>	</a:t>
            </a:r>
            <a:r>
              <a:rPr lang="en-US" sz="9600" dirty="0" smtClean="0"/>
              <a:t>	</a:t>
            </a:r>
            <a:endParaRPr lang="en-US" sz="9600" b="1" dirty="0" smtClean="0"/>
          </a:p>
          <a:p>
            <a:pPr marL="0" indent="0">
              <a:buNone/>
            </a:pPr>
            <a:r>
              <a:rPr lang="en-US" sz="8000" dirty="0"/>
              <a:t/>
            </a:r>
            <a:br>
              <a:rPr lang="en-US" sz="8000" dirty="0"/>
            </a:br>
            <a:endParaRPr lang="en-US" sz="8000" dirty="0" smtClean="0"/>
          </a:p>
          <a:p>
            <a:pPr marL="0" indent="0">
              <a:buNone/>
            </a:pPr>
            <a:r>
              <a:rPr lang="en-US" sz="8000" dirty="0"/>
              <a:t>		</a:t>
            </a:r>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28</a:t>
            </a:fld>
            <a:endParaRPr lang="en-US" dirty="0"/>
          </a:p>
        </p:txBody>
      </p:sp>
    </p:spTree>
    <p:extLst>
      <p:ext uri="{BB962C8B-B14F-4D97-AF65-F5344CB8AC3E}">
        <p14:creationId xmlns:p14="http://schemas.microsoft.com/office/powerpoint/2010/main" val="2334090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Restrictions</a:t>
            </a:r>
            <a:endParaRPr lang="en-US" dirty="0"/>
          </a:p>
        </p:txBody>
      </p:sp>
      <p:sp>
        <p:nvSpPr>
          <p:cNvPr id="3" name="Content Placeholder 2"/>
          <p:cNvSpPr>
            <a:spLocks noGrp="1"/>
          </p:cNvSpPr>
          <p:nvPr>
            <p:ph idx="13"/>
          </p:nvPr>
        </p:nvSpPr>
        <p:spPr/>
        <p:txBody>
          <a:bodyPr>
            <a:normAutofit fontScale="25000" lnSpcReduction="20000"/>
          </a:bodyPr>
          <a:lstStyle/>
          <a:p>
            <a:pPr marL="0" indent="0">
              <a:buNone/>
            </a:pPr>
            <a:endParaRPr lang="en-US" sz="8000" dirty="0" smtClean="0"/>
          </a:p>
          <a:p>
            <a:pPr>
              <a:buFont typeface="Arial" panose="020B0604020202020204" pitchFamily="34" charset="0"/>
              <a:buChar char="•"/>
            </a:pPr>
            <a:r>
              <a:rPr lang="en-US" sz="16000" dirty="0" smtClean="0"/>
              <a:t>Clarify </a:t>
            </a:r>
            <a:r>
              <a:rPr lang="en-US" sz="16000" dirty="0"/>
              <a:t>role of legal oversight:  A </a:t>
            </a:r>
            <a:r>
              <a:rPr lang="en-US" sz="16000" b="1" dirty="0"/>
              <a:t>guardian</a:t>
            </a:r>
            <a:r>
              <a:rPr lang="en-US" sz="16000" dirty="0"/>
              <a:t> is appointed by the court to make </a:t>
            </a:r>
            <a:r>
              <a:rPr lang="en-US" sz="16000" dirty="0" smtClean="0"/>
              <a:t>the</a:t>
            </a:r>
            <a:r>
              <a:rPr lang="en-US" sz="16000" dirty="0"/>
              <a:t> </a:t>
            </a:r>
            <a:r>
              <a:rPr lang="en-US" sz="16000" b="1" dirty="0"/>
              <a:t>personal decisions</a:t>
            </a:r>
            <a:r>
              <a:rPr lang="en-US" sz="16000" dirty="0"/>
              <a:t> for the protected person. </a:t>
            </a:r>
            <a:r>
              <a:rPr lang="en-US" sz="16000" dirty="0" smtClean="0"/>
              <a:t>The </a:t>
            </a:r>
            <a:r>
              <a:rPr lang="en-US" sz="16000" dirty="0"/>
              <a:t>guardian has </a:t>
            </a:r>
            <a:r>
              <a:rPr lang="en-US" sz="16000" dirty="0" smtClean="0"/>
              <a:t>authority to </a:t>
            </a:r>
            <a:r>
              <a:rPr lang="en-US" sz="16000" dirty="0"/>
              <a:t>make decisions on behalf of the protected person about such things </a:t>
            </a:r>
            <a:r>
              <a:rPr lang="en-US" sz="16000" dirty="0" smtClean="0"/>
              <a:t>as where </a:t>
            </a:r>
            <a:r>
              <a:rPr lang="en-US" sz="16000" dirty="0"/>
              <a:t>to live, medical decisions, </a:t>
            </a:r>
            <a:r>
              <a:rPr lang="en-US" sz="16000" dirty="0" smtClean="0"/>
              <a:t>training </a:t>
            </a:r>
            <a:r>
              <a:rPr lang="en-US" sz="16000" dirty="0"/>
              <a:t>and education, </a:t>
            </a:r>
            <a:r>
              <a:rPr lang="en-US" sz="16000" dirty="0" smtClean="0"/>
              <a:t>etc.  </a:t>
            </a:r>
          </a:p>
          <a:p>
            <a:pPr marL="0" indent="0">
              <a:buNone/>
            </a:pPr>
            <a:r>
              <a:rPr lang="en-US" sz="8000" dirty="0"/>
              <a:t>	</a:t>
            </a:r>
            <a:r>
              <a:rPr lang="en-US" sz="8000" dirty="0" smtClean="0"/>
              <a:t>	</a:t>
            </a:r>
            <a:endParaRPr lang="en-US" sz="8000" b="1" dirty="0" smtClean="0"/>
          </a:p>
          <a:p>
            <a:pPr marL="0" indent="0">
              <a:buNone/>
            </a:pPr>
            <a:r>
              <a:rPr lang="en-US" sz="8000" dirty="0"/>
              <a:t/>
            </a:r>
            <a:br>
              <a:rPr lang="en-US" sz="8000" dirty="0"/>
            </a:br>
            <a:endParaRPr lang="en-US" sz="8000" dirty="0" smtClean="0"/>
          </a:p>
          <a:p>
            <a:pPr marL="0" indent="0">
              <a:buNone/>
            </a:pPr>
            <a:r>
              <a:rPr lang="en-US" sz="8000" dirty="0"/>
              <a:t>		</a:t>
            </a:r>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29</a:t>
            </a:fld>
            <a:endParaRPr lang="en-US" dirty="0"/>
          </a:p>
        </p:txBody>
      </p:sp>
    </p:spTree>
    <p:extLst>
      <p:ext uri="{BB962C8B-B14F-4D97-AF65-F5344CB8AC3E}">
        <p14:creationId xmlns:p14="http://schemas.microsoft.com/office/powerpoint/2010/main" val="2360198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 Centered Planning</a:t>
            </a:r>
            <a:endParaRPr lang="en-US" dirty="0"/>
          </a:p>
        </p:txBody>
      </p:sp>
      <p:sp>
        <p:nvSpPr>
          <p:cNvPr id="3" name="Content Placeholder 2"/>
          <p:cNvSpPr>
            <a:spLocks noGrp="1"/>
          </p:cNvSpPr>
          <p:nvPr>
            <p:ph idx="13"/>
          </p:nvPr>
        </p:nvSpPr>
        <p:spPr/>
        <p:txBody>
          <a:bodyPr>
            <a:normAutofit fontScale="92500"/>
          </a:bodyPr>
          <a:lstStyle/>
          <a:p>
            <a:r>
              <a:rPr lang="en-US" dirty="0"/>
              <a:t>Person-centered planning is a process-oriented </a:t>
            </a:r>
            <a:r>
              <a:rPr lang="en-US" dirty="0" smtClean="0"/>
              <a:t>approach </a:t>
            </a:r>
            <a:r>
              <a:rPr lang="en-US" dirty="0"/>
              <a:t>empowering people with disability labels. It focuses on the people and their needs by putting them in charge of defining the direction for their lives, not on the systems that may or may not be available to serve them. This ultimately leads to greater inclusion as valued members of both community and society</a:t>
            </a:r>
            <a:r>
              <a:rPr lang="en-US" dirty="0" smtClean="0"/>
              <a:t>.</a:t>
            </a:r>
          </a:p>
          <a:p>
            <a:pPr marL="0" indent="0">
              <a:buNone/>
            </a:pPr>
            <a:r>
              <a:rPr lang="en-US" dirty="0" smtClean="0"/>
              <a:t> </a:t>
            </a:r>
            <a:r>
              <a:rPr lang="en-US" dirty="0"/>
              <a:t/>
            </a:r>
            <a:br>
              <a:rPr lang="en-US" dirty="0"/>
            </a:br>
            <a:r>
              <a:rPr lang="en-US" sz="1100" dirty="0" smtClean="0"/>
              <a:t>-Cornell University, Person Centered </a:t>
            </a:r>
            <a:r>
              <a:rPr lang="en-US" sz="1100" dirty="0"/>
              <a:t>Planning Education Site, http://personcenteredplanning.org/</a:t>
            </a:r>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3</a:t>
            </a:fld>
            <a:endParaRPr lang="en-US" dirty="0"/>
          </a:p>
        </p:txBody>
      </p:sp>
    </p:spTree>
    <p:extLst>
      <p:ext uri="{BB962C8B-B14F-4D97-AF65-F5344CB8AC3E}">
        <p14:creationId xmlns:p14="http://schemas.microsoft.com/office/powerpoint/2010/main" val="4152660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Restrictions</a:t>
            </a:r>
            <a:endParaRPr lang="en-US" dirty="0"/>
          </a:p>
        </p:txBody>
      </p:sp>
      <p:sp>
        <p:nvSpPr>
          <p:cNvPr id="3" name="Content Placeholder 2"/>
          <p:cNvSpPr>
            <a:spLocks noGrp="1"/>
          </p:cNvSpPr>
          <p:nvPr>
            <p:ph idx="13"/>
          </p:nvPr>
        </p:nvSpPr>
        <p:spPr>
          <a:xfrm>
            <a:off x="307976" y="1454323"/>
            <a:ext cx="8708351" cy="4595159"/>
          </a:xfrm>
        </p:spPr>
        <p:txBody>
          <a:bodyPr>
            <a:normAutofit fontScale="25000" lnSpcReduction="20000"/>
          </a:bodyPr>
          <a:lstStyle/>
          <a:p>
            <a:pPr marL="0" indent="0">
              <a:buNone/>
            </a:pPr>
            <a:endParaRPr lang="en-US" sz="5600" dirty="0"/>
          </a:p>
          <a:p>
            <a:r>
              <a:rPr lang="en-US" sz="12800" b="1" dirty="0"/>
              <a:t>What occurs when a Rights Restriction is “on the table,”</a:t>
            </a:r>
          </a:p>
          <a:p>
            <a:pPr marL="0" indent="0">
              <a:buNone/>
            </a:pPr>
            <a:r>
              <a:rPr lang="en-US" sz="12800" dirty="0"/>
              <a:t>	* Restriction of a person's rights </a:t>
            </a:r>
            <a:r>
              <a:rPr lang="en-US" sz="12800" dirty="0" smtClean="0"/>
              <a:t>under 	   	  	  	   paragraph (a</a:t>
            </a:r>
            <a:r>
              <a:rPr lang="en-US" sz="12800" dirty="0"/>
              <a:t>), clauses (13) to (15), or </a:t>
            </a:r>
            <a:r>
              <a:rPr lang="en-US" sz="12800" dirty="0" smtClean="0"/>
              <a:t>		   		   paragraph </a:t>
            </a:r>
            <a:r>
              <a:rPr lang="en-US" sz="12800" dirty="0"/>
              <a:t>(b) is allowed only </a:t>
            </a:r>
            <a:r>
              <a:rPr lang="en-US" sz="12800" dirty="0" smtClean="0"/>
              <a:t>if determined 	  	   necessary </a:t>
            </a:r>
            <a:r>
              <a:rPr lang="en-US" sz="12800" dirty="0"/>
              <a:t>to ensure the </a:t>
            </a:r>
            <a:r>
              <a:rPr lang="en-US" sz="12800" dirty="0" smtClean="0"/>
              <a:t>health, safety</a:t>
            </a:r>
            <a:r>
              <a:rPr lang="en-US" sz="12800" dirty="0"/>
              <a:t>, and </a:t>
            </a:r>
            <a:r>
              <a:rPr lang="en-US" sz="12800" dirty="0" smtClean="0"/>
              <a:t>	  	   well-being </a:t>
            </a:r>
            <a:r>
              <a:rPr lang="en-US" sz="12800" dirty="0"/>
              <a:t>of the person. Any restriction of </a:t>
            </a:r>
            <a:r>
              <a:rPr lang="en-US" sz="12800" dirty="0" smtClean="0"/>
              <a:t>	  	   those  rights must be documented </a:t>
            </a:r>
            <a:r>
              <a:rPr lang="en-US" sz="12800" dirty="0"/>
              <a:t>in the </a:t>
            </a:r>
            <a:r>
              <a:rPr lang="en-US" sz="12800" dirty="0" smtClean="0"/>
              <a:t>	   		   person's </a:t>
            </a:r>
            <a:r>
              <a:rPr lang="en-US" sz="12800" dirty="0"/>
              <a:t>coordinated service and support plan </a:t>
            </a:r>
            <a:r>
              <a:rPr lang="en-US" sz="12800" dirty="0" smtClean="0"/>
              <a:t>	   or coordinated </a:t>
            </a:r>
            <a:r>
              <a:rPr lang="en-US" sz="12800" dirty="0"/>
              <a:t>service </a:t>
            </a:r>
            <a:r>
              <a:rPr lang="en-US" sz="12800" dirty="0" smtClean="0"/>
              <a:t>and </a:t>
            </a:r>
            <a:r>
              <a:rPr lang="en-US" sz="12800" dirty="0"/>
              <a:t>support </a:t>
            </a:r>
            <a:r>
              <a:rPr lang="en-US" sz="12800" dirty="0" smtClean="0"/>
              <a:t>plan    	  	 	   addendum</a:t>
            </a:r>
            <a:r>
              <a:rPr lang="en-US" sz="12800" dirty="0"/>
              <a:t>. </a:t>
            </a:r>
            <a:endParaRPr lang="en-US" sz="12800" dirty="0" smtClean="0"/>
          </a:p>
          <a:p>
            <a:pPr>
              <a:buFont typeface="Wingdings" panose="05000000000000000000" pitchFamily="2" charset="2"/>
              <a:buChar char="§"/>
            </a:pPr>
            <a:endParaRPr lang="en-US" sz="7400" dirty="0" smtClean="0"/>
          </a:p>
          <a:p>
            <a:pPr marL="0" indent="0">
              <a:buNone/>
            </a:pPr>
            <a:r>
              <a:rPr lang="en-US" sz="7400" dirty="0"/>
              <a:t>	</a:t>
            </a:r>
          </a:p>
        </p:txBody>
      </p:sp>
      <p:sp>
        <p:nvSpPr>
          <p:cNvPr id="4" name="Slide Number Placeholder 3"/>
          <p:cNvSpPr>
            <a:spLocks noGrp="1"/>
          </p:cNvSpPr>
          <p:nvPr>
            <p:ph type="sldNum" sz="quarter" idx="4"/>
          </p:nvPr>
        </p:nvSpPr>
        <p:spPr/>
        <p:txBody>
          <a:bodyPr/>
          <a:lstStyle/>
          <a:p>
            <a:fld id="{162A5F9E-A526-5E40-811F-8E7D13172A2C}" type="slidenum">
              <a:rPr lang="en-US" smtClean="0"/>
              <a:pPr/>
              <a:t>30</a:t>
            </a:fld>
            <a:endParaRPr lang="en-US" dirty="0"/>
          </a:p>
        </p:txBody>
      </p:sp>
    </p:spTree>
    <p:extLst>
      <p:ext uri="{BB962C8B-B14F-4D97-AF65-F5344CB8AC3E}">
        <p14:creationId xmlns:p14="http://schemas.microsoft.com/office/powerpoint/2010/main" val="1834607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Restrictions</a:t>
            </a:r>
            <a:endParaRPr lang="en-US" dirty="0"/>
          </a:p>
        </p:txBody>
      </p:sp>
      <p:sp>
        <p:nvSpPr>
          <p:cNvPr id="3" name="Content Placeholder 2"/>
          <p:cNvSpPr>
            <a:spLocks noGrp="1"/>
          </p:cNvSpPr>
          <p:nvPr>
            <p:ph idx="13"/>
          </p:nvPr>
        </p:nvSpPr>
        <p:spPr>
          <a:xfrm>
            <a:off x="307976" y="1454323"/>
            <a:ext cx="8708351" cy="4595159"/>
          </a:xfrm>
        </p:spPr>
        <p:txBody>
          <a:bodyPr>
            <a:normAutofit fontScale="47500" lnSpcReduction="20000"/>
          </a:bodyPr>
          <a:lstStyle/>
          <a:p>
            <a:pPr marL="0" indent="0">
              <a:buNone/>
            </a:pPr>
            <a:endParaRPr lang="en-US" sz="5600" dirty="0"/>
          </a:p>
          <a:p>
            <a:pPr>
              <a:buFont typeface="Wingdings" panose="05000000000000000000" pitchFamily="2" charset="2"/>
              <a:buChar char="§"/>
            </a:pPr>
            <a:endParaRPr lang="en-US" sz="7400" dirty="0" smtClean="0"/>
          </a:p>
          <a:p>
            <a:r>
              <a:rPr lang="en-US" sz="7400" dirty="0" smtClean="0"/>
              <a:t>The </a:t>
            </a:r>
            <a:r>
              <a:rPr lang="en-US" sz="7400" dirty="0"/>
              <a:t>restriction must be implemented in </a:t>
            </a:r>
            <a:r>
              <a:rPr lang="en-US" sz="7400" dirty="0" smtClean="0"/>
              <a:t>		    the </a:t>
            </a:r>
            <a:r>
              <a:rPr lang="en-US" sz="7400" dirty="0"/>
              <a:t>least restrictive </a:t>
            </a:r>
            <a:r>
              <a:rPr lang="en-US" sz="7400" dirty="0" smtClean="0"/>
              <a:t>alternative   	  	  	    	  	    manner necessary </a:t>
            </a:r>
            <a:r>
              <a:rPr lang="en-US" sz="7400" dirty="0"/>
              <a:t>to protect the </a:t>
            </a:r>
            <a:r>
              <a:rPr lang="en-US" sz="7400" dirty="0" smtClean="0"/>
              <a:t>person 	   	    and provide </a:t>
            </a:r>
            <a:r>
              <a:rPr lang="en-US" sz="7400" dirty="0"/>
              <a:t>support to reduce or </a:t>
            </a:r>
            <a:r>
              <a:rPr lang="en-US" sz="7400" dirty="0" smtClean="0"/>
              <a:t>   	  		  	    eliminate </a:t>
            </a:r>
            <a:r>
              <a:rPr lang="en-US" sz="7400" dirty="0"/>
              <a:t>the need </a:t>
            </a:r>
            <a:r>
              <a:rPr lang="en-US" sz="7400" dirty="0" smtClean="0"/>
              <a:t>for the restriction </a:t>
            </a:r>
            <a:r>
              <a:rPr lang="en-US" sz="7400" dirty="0"/>
              <a:t>in </a:t>
            </a:r>
            <a:r>
              <a:rPr lang="en-US" sz="7400" dirty="0" smtClean="0"/>
              <a:t>	  	    the </a:t>
            </a:r>
            <a:r>
              <a:rPr lang="en-US" sz="7400" dirty="0"/>
              <a:t>most integrated </a:t>
            </a:r>
            <a:r>
              <a:rPr lang="en-US" sz="7400" dirty="0" smtClean="0"/>
              <a:t>setting and inclusive 	    manner</a:t>
            </a:r>
            <a:r>
              <a:rPr lang="en-US" sz="7400" dirty="0"/>
              <a:t>. </a:t>
            </a:r>
            <a:endParaRPr lang="en-US" sz="7400" dirty="0" smtClean="0"/>
          </a:p>
          <a:p>
            <a:pPr marL="0" indent="0">
              <a:buNone/>
            </a:pPr>
            <a:r>
              <a:rPr lang="en-US" sz="7400" dirty="0" smtClean="0"/>
              <a:t> </a:t>
            </a:r>
            <a:endParaRPr lang="en-US" sz="7400"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31</a:t>
            </a:fld>
            <a:endParaRPr lang="en-US" dirty="0"/>
          </a:p>
        </p:txBody>
      </p:sp>
    </p:spTree>
    <p:extLst>
      <p:ext uri="{BB962C8B-B14F-4D97-AF65-F5344CB8AC3E}">
        <p14:creationId xmlns:p14="http://schemas.microsoft.com/office/powerpoint/2010/main" val="397558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Restrictions</a:t>
            </a:r>
            <a:endParaRPr lang="en-US" dirty="0"/>
          </a:p>
        </p:txBody>
      </p:sp>
      <p:sp>
        <p:nvSpPr>
          <p:cNvPr id="3" name="Content Placeholder 2"/>
          <p:cNvSpPr>
            <a:spLocks noGrp="1"/>
          </p:cNvSpPr>
          <p:nvPr>
            <p:ph idx="13"/>
          </p:nvPr>
        </p:nvSpPr>
        <p:spPr>
          <a:xfrm>
            <a:off x="73386" y="1533870"/>
            <a:ext cx="8708351" cy="4595159"/>
          </a:xfrm>
        </p:spPr>
        <p:txBody>
          <a:bodyPr>
            <a:normAutofit fontScale="47500" lnSpcReduction="20000"/>
          </a:bodyPr>
          <a:lstStyle/>
          <a:p>
            <a:pPr marL="0" indent="0">
              <a:buNone/>
            </a:pPr>
            <a:endParaRPr lang="en-US" sz="5600" dirty="0"/>
          </a:p>
          <a:p>
            <a:r>
              <a:rPr lang="en-US" sz="7400" dirty="0"/>
              <a:t>	</a:t>
            </a:r>
            <a:r>
              <a:rPr lang="en-US" sz="8400" dirty="0" smtClean="0"/>
              <a:t>The </a:t>
            </a:r>
            <a:r>
              <a:rPr lang="en-US" sz="8400" dirty="0"/>
              <a:t>documentation must include </a:t>
            </a:r>
            <a:r>
              <a:rPr lang="en-US" sz="8400" dirty="0" smtClean="0"/>
              <a:t> </a:t>
            </a:r>
            <a:r>
              <a:rPr lang="en-US" sz="8400" dirty="0"/>
              <a:t>t</a:t>
            </a:r>
            <a:r>
              <a:rPr lang="en-US" sz="8400" dirty="0" smtClean="0"/>
              <a:t>he       	justification </a:t>
            </a:r>
            <a:r>
              <a:rPr lang="en-US" sz="8400" dirty="0"/>
              <a:t>for the </a:t>
            </a:r>
            <a:r>
              <a:rPr lang="en-US" sz="8400" dirty="0" smtClean="0"/>
              <a:t>restriction base,   	  	objective or plan set for ending the 	  	restriction, signed and dated approval 	for the restriction from the person or 	  	person with legal representation. </a:t>
            </a:r>
          </a:p>
          <a:p>
            <a:pPr marL="0" indent="0">
              <a:buNone/>
            </a:pPr>
            <a:r>
              <a:rPr lang="en-US" sz="7400" dirty="0" smtClean="0"/>
              <a:t> </a:t>
            </a:r>
            <a:endParaRPr lang="en-US" sz="7400"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32</a:t>
            </a:fld>
            <a:endParaRPr lang="en-US" dirty="0"/>
          </a:p>
        </p:txBody>
      </p:sp>
    </p:spTree>
    <p:extLst>
      <p:ext uri="{BB962C8B-B14F-4D97-AF65-F5344CB8AC3E}">
        <p14:creationId xmlns:p14="http://schemas.microsoft.com/office/powerpoint/2010/main" val="1299907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Restrictions</a:t>
            </a:r>
            <a:endParaRPr lang="en-US" dirty="0"/>
          </a:p>
        </p:txBody>
      </p:sp>
      <p:sp>
        <p:nvSpPr>
          <p:cNvPr id="3" name="Content Placeholder 2"/>
          <p:cNvSpPr>
            <a:spLocks noGrp="1"/>
          </p:cNvSpPr>
          <p:nvPr>
            <p:ph idx="13"/>
          </p:nvPr>
        </p:nvSpPr>
        <p:spPr/>
        <p:txBody>
          <a:bodyPr>
            <a:normAutofit fontScale="25000" lnSpcReduction="20000"/>
          </a:bodyPr>
          <a:lstStyle/>
          <a:p>
            <a:pPr marL="0" indent="0">
              <a:buNone/>
            </a:pPr>
            <a:endParaRPr lang="en-US" sz="3600" dirty="0" smtClean="0"/>
          </a:p>
          <a:p>
            <a:pPr marL="0" indent="0">
              <a:buNone/>
            </a:pPr>
            <a:endParaRPr lang="en-US" sz="3600" dirty="0"/>
          </a:p>
          <a:p>
            <a:pPr>
              <a:buFont typeface="Arial" panose="020B0604020202020204" pitchFamily="34" charset="0"/>
              <a:buChar char="•"/>
            </a:pPr>
            <a:r>
              <a:rPr lang="en-US" sz="11200" dirty="0"/>
              <a:t>D</a:t>
            </a:r>
            <a:r>
              <a:rPr lang="en-US" sz="11200" dirty="0" smtClean="0"/>
              <a:t>ecisions </a:t>
            </a:r>
            <a:r>
              <a:rPr lang="en-US" sz="11200" dirty="0"/>
              <a:t>related to support and positive decision making</a:t>
            </a:r>
            <a:r>
              <a:rPr lang="en-US" sz="11200" dirty="0" smtClean="0"/>
              <a:t>.</a:t>
            </a:r>
          </a:p>
          <a:p>
            <a:pPr marL="0" indent="0">
              <a:buNone/>
            </a:pPr>
            <a:endParaRPr lang="en-US" sz="11200" dirty="0"/>
          </a:p>
          <a:p>
            <a:pPr>
              <a:buFont typeface="Arial" panose="020B0604020202020204" pitchFamily="34" charset="0"/>
              <a:buChar char="•"/>
            </a:pPr>
            <a:r>
              <a:rPr lang="en-US" sz="11200" dirty="0"/>
              <a:t>To be effective  vs. restrictive:  providers can support clients by showing support, offer tools for progression and positivity, </a:t>
            </a:r>
            <a:r>
              <a:rPr lang="en-US" sz="11200" b="1" i="1" dirty="0"/>
              <a:t>listen closely</a:t>
            </a:r>
            <a:r>
              <a:rPr lang="en-US" sz="11200" dirty="0"/>
              <a:t>, and be respectful of past decisions and belief systems.</a:t>
            </a:r>
          </a:p>
          <a:p>
            <a:pPr marL="0" indent="0">
              <a:buNone/>
            </a:pPr>
            <a:r>
              <a:rPr lang="en-US" sz="11200" dirty="0"/>
              <a:t>         </a:t>
            </a:r>
          </a:p>
          <a:p>
            <a:pPr marL="0" indent="0">
              <a:buNone/>
            </a:pPr>
            <a:r>
              <a:rPr lang="en-US" sz="11200" dirty="0" smtClean="0"/>
              <a:t>What is the role of a physician</a:t>
            </a:r>
            <a:r>
              <a:rPr lang="en-US" sz="11200" dirty="0"/>
              <a:t>?</a:t>
            </a:r>
            <a:r>
              <a:rPr lang="en-US" sz="11200" dirty="0" smtClean="0"/>
              <a:t>  medical </a:t>
            </a:r>
            <a:r>
              <a:rPr lang="en-US" sz="11200" dirty="0"/>
              <a:t>s</a:t>
            </a:r>
            <a:r>
              <a:rPr lang="en-US" sz="11200" dirty="0" smtClean="0"/>
              <a:t>upport, resource for the team, decision maker, advocate.</a:t>
            </a:r>
          </a:p>
          <a:p>
            <a:endParaRPr lang="en-US" sz="9600" dirty="0" smtClean="0"/>
          </a:p>
          <a:p>
            <a:endParaRPr lang="en-US" sz="2000" dirty="0" smtClean="0"/>
          </a:p>
          <a:p>
            <a:endParaRPr lang="en-US" sz="2000" dirty="0" smtClean="0"/>
          </a:p>
          <a:p>
            <a:endParaRPr lang="en-US" sz="2000" dirty="0" smtClean="0"/>
          </a:p>
          <a:p>
            <a:endParaRPr lang="en-US" sz="2000" dirty="0" smtClean="0"/>
          </a:p>
          <a:p>
            <a:pPr marL="0" indent="0">
              <a:buNone/>
            </a:pPr>
            <a:endParaRPr lang="en-US" sz="2000" dirty="0" smtClean="0"/>
          </a:p>
          <a:p>
            <a:endParaRPr lang="en-US" sz="2000" dirty="0" smtClean="0"/>
          </a:p>
          <a:p>
            <a:pPr marL="0" indent="0">
              <a:buNone/>
            </a:pPr>
            <a:endParaRPr lang="en-US" sz="3600" dirty="0" smtClean="0"/>
          </a:p>
          <a:p>
            <a:endParaRPr lang="en-US" dirty="0" smtClean="0"/>
          </a:p>
        </p:txBody>
      </p:sp>
      <p:sp>
        <p:nvSpPr>
          <p:cNvPr id="4" name="Slide Number Placeholder 3"/>
          <p:cNvSpPr>
            <a:spLocks noGrp="1"/>
          </p:cNvSpPr>
          <p:nvPr>
            <p:ph type="sldNum" sz="quarter" idx="4"/>
          </p:nvPr>
        </p:nvSpPr>
        <p:spPr/>
        <p:txBody>
          <a:bodyPr/>
          <a:lstStyle/>
          <a:p>
            <a:fld id="{162A5F9E-A526-5E40-811F-8E7D13172A2C}" type="slidenum">
              <a:rPr lang="en-US" smtClean="0"/>
              <a:pPr/>
              <a:t>33</a:t>
            </a:fld>
            <a:endParaRPr lang="en-US" dirty="0"/>
          </a:p>
        </p:txBody>
      </p:sp>
    </p:spTree>
    <p:extLst>
      <p:ext uri="{BB962C8B-B14F-4D97-AF65-F5344CB8AC3E}">
        <p14:creationId xmlns:p14="http://schemas.microsoft.com/office/powerpoint/2010/main" val="3730100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Restrictions</a:t>
            </a:r>
            <a:endParaRPr lang="en-US" dirty="0"/>
          </a:p>
        </p:txBody>
      </p:sp>
      <p:sp>
        <p:nvSpPr>
          <p:cNvPr id="3" name="Content Placeholder 2"/>
          <p:cNvSpPr>
            <a:spLocks noGrp="1"/>
          </p:cNvSpPr>
          <p:nvPr>
            <p:ph idx="13"/>
          </p:nvPr>
        </p:nvSpPr>
        <p:spPr/>
        <p:txBody>
          <a:bodyPr>
            <a:normAutofit fontScale="55000" lnSpcReduction="20000"/>
          </a:bodyPr>
          <a:lstStyle/>
          <a:p>
            <a:pPr marL="0" indent="0">
              <a:buNone/>
            </a:pPr>
            <a:endParaRPr lang="en-US" sz="2000" dirty="0" smtClean="0"/>
          </a:p>
          <a:p>
            <a:endParaRPr lang="en-US" sz="2000" dirty="0" smtClean="0"/>
          </a:p>
          <a:p>
            <a:pPr marL="0" indent="0">
              <a:buNone/>
            </a:pPr>
            <a:r>
              <a:rPr lang="en-US" sz="4400" dirty="0" smtClean="0"/>
              <a:t>1.   </a:t>
            </a:r>
            <a:r>
              <a:rPr lang="en-US" sz="5600" dirty="0" smtClean="0"/>
              <a:t>DHS process:  *</a:t>
            </a:r>
          </a:p>
          <a:p>
            <a:pPr lvl="1">
              <a:buFont typeface="Arial" panose="020B0604020202020204" pitchFamily="34" charset="0"/>
              <a:buChar char="•"/>
            </a:pPr>
            <a:r>
              <a:rPr lang="en-US" sz="6000" dirty="0" smtClean="0"/>
              <a:t>Overall </a:t>
            </a:r>
            <a:r>
              <a:rPr lang="en-US" sz="6000" dirty="0"/>
              <a:t>approach for ensuring health and safety for persons receiving services is to utilize person centered planning in which services and supports are provided in the most integrated and </a:t>
            </a:r>
            <a:r>
              <a:rPr lang="en-US" sz="6000" dirty="0" smtClean="0"/>
              <a:t>most </a:t>
            </a:r>
            <a:r>
              <a:rPr lang="en-US" sz="6000" dirty="0"/>
              <a:t>normalized environment while ensuring the person receives the required supervision and protection. </a:t>
            </a:r>
            <a:endParaRPr lang="en-US" sz="6000" dirty="0" smtClean="0"/>
          </a:p>
          <a:p>
            <a:endParaRPr lang="en-US" dirty="0" smtClean="0"/>
          </a:p>
        </p:txBody>
      </p:sp>
      <p:sp>
        <p:nvSpPr>
          <p:cNvPr id="4" name="Slide Number Placeholder 3"/>
          <p:cNvSpPr>
            <a:spLocks noGrp="1"/>
          </p:cNvSpPr>
          <p:nvPr>
            <p:ph type="sldNum" sz="quarter" idx="4"/>
          </p:nvPr>
        </p:nvSpPr>
        <p:spPr/>
        <p:txBody>
          <a:bodyPr/>
          <a:lstStyle/>
          <a:p>
            <a:fld id="{162A5F9E-A526-5E40-811F-8E7D13172A2C}" type="slidenum">
              <a:rPr lang="en-US" smtClean="0"/>
              <a:pPr/>
              <a:t>34</a:t>
            </a:fld>
            <a:endParaRPr lang="en-US" dirty="0"/>
          </a:p>
        </p:txBody>
      </p:sp>
    </p:spTree>
    <p:extLst>
      <p:ext uri="{BB962C8B-B14F-4D97-AF65-F5344CB8AC3E}">
        <p14:creationId xmlns:p14="http://schemas.microsoft.com/office/powerpoint/2010/main" val="189120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Restrictions</a:t>
            </a:r>
            <a:endParaRPr lang="en-US" dirty="0"/>
          </a:p>
        </p:txBody>
      </p:sp>
      <p:sp>
        <p:nvSpPr>
          <p:cNvPr id="3" name="Content Placeholder 2"/>
          <p:cNvSpPr>
            <a:spLocks noGrp="1"/>
          </p:cNvSpPr>
          <p:nvPr>
            <p:ph idx="13"/>
          </p:nvPr>
        </p:nvSpPr>
        <p:spPr/>
        <p:txBody>
          <a:bodyPr>
            <a:normAutofit fontScale="55000" lnSpcReduction="20000"/>
          </a:bodyPr>
          <a:lstStyle/>
          <a:p>
            <a:pPr marL="0" indent="0">
              <a:buNone/>
            </a:pPr>
            <a:endParaRPr lang="en-US" sz="2000" dirty="0" smtClean="0"/>
          </a:p>
          <a:p>
            <a:endParaRPr lang="en-US" sz="2000" dirty="0" smtClean="0"/>
          </a:p>
          <a:p>
            <a:pPr marL="457200" lvl="1" indent="0">
              <a:buNone/>
            </a:pPr>
            <a:endParaRPr lang="en-US" sz="6000" dirty="0" smtClean="0"/>
          </a:p>
          <a:p>
            <a:pPr lvl="1">
              <a:buFont typeface="Arial" panose="020B0604020202020204" pitchFamily="34" charset="0"/>
              <a:buChar char="•"/>
            </a:pPr>
            <a:r>
              <a:rPr lang="en-US" sz="6000" dirty="0" smtClean="0"/>
              <a:t>This </a:t>
            </a:r>
            <a:r>
              <a:rPr lang="en-US" sz="6000" dirty="0"/>
              <a:t>level of supervision and protection allows risk taking to the extent that there is no reasonable likelihood that serious harm will happen to the person or others. When a person’s protection-related rights are restricted, the program must document this as part of the person's CSSP addendum. </a:t>
            </a:r>
          </a:p>
          <a:p>
            <a:pPr marL="0" indent="0">
              <a:buNone/>
            </a:pPr>
            <a:endParaRPr lang="en-US" sz="3600"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4"/>
          </p:nvPr>
        </p:nvSpPr>
        <p:spPr/>
        <p:txBody>
          <a:bodyPr/>
          <a:lstStyle/>
          <a:p>
            <a:fld id="{162A5F9E-A526-5E40-811F-8E7D13172A2C}" type="slidenum">
              <a:rPr lang="en-US" smtClean="0"/>
              <a:pPr/>
              <a:t>35</a:t>
            </a:fld>
            <a:endParaRPr lang="en-US" dirty="0"/>
          </a:p>
        </p:txBody>
      </p:sp>
    </p:spTree>
    <p:extLst>
      <p:ext uri="{BB962C8B-B14F-4D97-AF65-F5344CB8AC3E}">
        <p14:creationId xmlns:p14="http://schemas.microsoft.com/office/powerpoint/2010/main" val="4037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Restrictions</a:t>
            </a:r>
            <a:endParaRPr lang="en-US" dirty="0"/>
          </a:p>
        </p:txBody>
      </p:sp>
      <p:sp>
        <p:nvSpPr>
          <p:cNvPr id="3" name="Content Placeholder 2"/>
          <p:cNvSpPr>
            <a:spLocks noGrp="1"/>
          </p:cNvSpPr>
          <p:nvPr>
            <p:ph idx="13"/>
          </p:nvPr>
        </p:nvSpPr>
        <p:spPr/>
        <p:txBody>
          <a:bodyPr>
            <a:normAutofit fontScale="40000" lnSpcReduction="20000"/>
          </a:bodyPr>
          <a:lstStyle/>
          <a:p>
            <a:pPr lvl="1">
              <a:buFont typeface="Arial" panose="020B0604020202020204" pitchFamily="34" charset="0"/>
              <a:buChar char="•"/>
            </a:pPr>
            <a:r>
              <a:rPr lang="en-US" sz="7000" dirty="0" smtClean="0"/>
              <a:t>The </a:t>
            </a:r>
            <a:r>
              <a:rPr lang="en-US" sz="7000" dirty="0"/>
              <a:t>restriction must be implemented in the least restrictive alternative manner necessary to protect the person and provide support to reduce or eliminate the need for the restriction in the most integrated setting and inclusive manner. The support team (legal representative, case manager, person, and license holder) and expanded support team (members of the support team and a license health or mental health professional or other licensed, certified, or qualified professionals or consultants working with the person) may develop the CSSP addendum to include restrictions to the kitchen by use of a gate</a:t>
            </a:r>
            <a:r>
              <a:rPr lang="en-US" sz="7000" dirty="0" smtClean="0"/>
              <a:t>.</a:t>
            </a:r>
          </a:p>
          <a:p>
            <a:pPr lvl="1">
              <a:buFont typeface="Wingdings" panose="05000000000000000000" pitchFamily="2" charset="2"/>
              <a:buChar char="§"/>
            </a:pPr>
            <a:endParaRPr lang="en-US" sz="6400" dirty="0"/>
          </a:p>
          <a:p>
            <a:pPr marL="0" indent="0">
              <a:buNone/>
            </a:pPr>
            <a:endParaRPr lang="en-US" sz="6400" dirty="0" smtClean="0"/>
          </a:p>
          <a:p>
            <a:endParaRPr lang="en-US" sz="6400" dirty="0" smtClean="0"/>
          </a:p>
          <a:p>
            <a:pPr marL="0" indent="0">
              <a:buNone/>
            </a:pPr>
            <a:endParaRPr lang="en-US" sz="6400"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4"/>
          </p:nvPr>
        </p:nvSpPr>
        <p:spPr/>
        <p:txBody>
          <a:bodyPr/>
          <a:lstStyle/>
          <a:p>
            <a:fld id="{162A5F9E-A526-5E40-811F-8E7D13172A2C}" type="slidenum">
              <a:rPr lang="en-US" smtClean="0"/>
              <a:pPr/>
              <a:t>36</a:t>
            </a:fld>
            <a:endParaRPr lang="en-US" dirty="0"/>
          </a:p>
        </p:txBody>
      </p:sp>
    </p:spTree>
    <p:extLst>
      <p:ext uri="{BB962C8B-B14F-4D97-AF65-F5344CB8AC3E}">
        <p14:creationId xmlns:p14="http://schemas.microsoft.com/office/powerpoint/2010/main" val="2989382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Restrictions</a:t>
            </a:r>
            <a:endParaRPr lang="en-US" dirty="0"/>
          </a:p>
        </p:txBody>
      </p:sp>
      <p:sp>
        <p:nvSpPr>
          <p:cNvPr id="3" name="Content Placeholder 2"/>
          <p:cNvSpPr>
            <a:spLocks noGrp="1"/>
          </p:cNvSpPr>
          <p:nvPr>
            <p:ph idx="13"/>
          </p:nvPr>
        </p:nvSpPr>
        <p:spPr/>
        <p:txBody>
          <a:bodyPr>
            <a:normAutofit fontScale="47500" lnSpcReduction="20000"/>
          </a:bodyPr>
          <a:lstStyle/>
          <a:p>
            <a:pPr lvl="1">
              <a:buFont typeface="Wingdings" panose="05000000000000000000" pitchFamily="2" charset="2"/>
              <a:buChar char="§"/>
            </a:pPr>
            <a:endParaRPr lang="en-US" sz="6400" dirty="0"/>
          </a:p>
          <a:p>
            <a:pPr lvl="1">
              <a:buFont typeface="Arial" panose="020B0604020202020204" pitchFamily="34" charset="0"/>
              <a:buChar char="•"/>
            </a:pPr>
            <a:r>
              <a:rPr lang="en-US" sz="6400" dirty="0"/>
              <a:t>The statutory requirements must be followed when a team determines that a person’s right must be restricted. These requirements include justification for the restriction, conditions for ending the restriction, routine reviews, and written approval from the person or person’s legal representative. This must be documented in the CSSP and the CSSP addendum before the restriction of rights. [</a:t>
            </a:r>
            <a:r>
              <a:rPr lang="en-US" sz="6400" u="sng" dirty="0">
                <a:hlinkClick r:id="rId2"/>
              </a:rPr>
              <a:t>245D.04</a:t>
            </a:r>
            <a:r>
              <a:rPr lang="en-US" sz="6400" dirty="0"/>
              <a:t>, subdivision 3, paragraph (c), clauses (1) to (4)].</a:t>
            </a:r>
          </a:p>
          <a:p>
            <a:pPr marL="0" indent="0">
              <a:buNone/>
            </a:pPr>
            <a:endParaRPr lang="en-US" sz="6400" dirty="0" smtClean="0"/>
          </a:p>
          <a:p>
            <a:endParaRPr lang="en-US" sz="6400" dirty="0" smtClean="0"/>
          </a:p>
          <a:p>
            <a:pPr marL="0" indent="0">
              <a:buNone/>
            </a:pPr>
            <a:endParaRPr lang="en-US" sz="6400"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4"/>
          </p:nvPr>
        </p:nvSpPr>
        <p:spPr/>
        <p:txBody>
          <a:bodyPr/>
          <a:lstStyle/>
          <a:p>
            <a:fld id="{162A5F9E-A526-5E40-811F-8E7D13172A2C}" type="slidenum">
              <a:rPr lang="en-US" smtClean="0"/>
              <a:pPr/>
              <a:t>37</a:t>
            </a:fld>
            <a:endParaRPr lang="en-US" dirty="0"/>
          </a:p>
        </p:txBody>
      </p:sp>
    </p:spTree>
    <p:extLst>
      <p:ext uri="{BB962C8B-B14F-4D97-AF65-F5344CB8AC3E}">
        <p14:creationId xmlns:p14="http://schemas.microsoft.com/office/powerpoint/2010/main" val="224455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Restrictions</a:t>
            </a:r>
            <a:endParaRPr lang="en-US" dirty="0"/>
          </a:p>
        </p:txBody>
      </p:sp>
      <p:sp>
        <p:nvSpPr>
          <p:cNvPr id="3" name="Content Placeholder 2"/>
          <p:cNvSpPr>
            <a:spLocks noGrp="1"/>
          </p:cNvSpPr>
          <p:nvPr>
            <p:ph idx="13"/>
          </p:nvPr>
        </p:nvSpPr>
        <p:spPr/>
        <p:txBody>
          <a:bodyPr>
            <a:normAutofit fontScale="47500" lnSpcReduction="20000"/>
          </a:bodyPr>
          <a:lstStyle/>
          <a:p>
            <a:pPr lvl="1">
              <a:buFont typeface="Arial" panose="020B0604020202020204" pitchFamily="34" charset="0"/>
              <a:buChar char="•"/>
            </a:pPr>
            <a:r>
              <a:rPr lang="en-US" sz="5900" dirty="0" smtClean="0"/>
              <a:t>It’s </a:t>
            </a:r>
            <a:r>
              <a:rPr lang="en-US" sz="5900" dirty="0"/>
              <a:t>important to keep in mind the justification process and time line requirements when restricting person related rights. [MN Statutes, and </a:t>
            </a:r>
            <a:r>
              <a:rPr lang="en-US" sz="5900" u="sng" dirty="0">
                <a:hlinkClick r:id="rId2"/>
              </a:rPr>
              <a:t>245D.06</a:t>
            </a:r>
            <a:r>
              <a:rPr lang="en-US" sz="5900" dirty="0"/>
              <a:t>, subdivision 5]. Please keep in mind, the CSSP and the CSSP addendum may direct the services a license holder is providing but they cannot direct the license holder to violate a person’s rights or to not follow statutory requirements when rights are restricted</a:t>
            </a:r>
            <a:r>
              <a:rPr lang="en-US" sz="5900" dirty="0" smtClean="0"/>
              <a:t>.</a:t>
            </a:r>
          </a:p>
          <a:p>
            <a:pPr marL="0" indent="0">
              <a:buNone/>
            </a:pPr>
            <a:endParaRPr lang="en-US" sz="5600" dirty="0" smtClean="0"/>
          </a:p>
          <a:p>
            <a:pPr marL="0" indent="0">
              <a:buNone/>
            </a:pPr>
            <a:r>
              <a:rPr lang="en-US" sz="5600" dirty="0" smtClean="0"/>
              <a:t>*       BIRF/transition plan: Documentation necessary if a </a:t>
            </a:r>
          </a:p>
          <a:p>
            <a:pPr marL="0" indent="0">
              <a:buNone/>
            </a:pPr>
            <a:r>
              <a:rPr lang="en-US" sz="5600" dirty="0"/>
              <a:t> </a:t>
            </a:r>
            <a:r>
              <a:rPr lang="en-US" sz="5600" dirty="0" smtClean="0"/>
              <a:t>        consumer has a rights restriction documented. </a:t>
            </a:r>
          </a:p>
          <a:p>
            <a:pPr marL="0" indent="0">
              <a:buNone/>
            </a:pPr>
            <a:endParaRPr lang="en-US" sz="2000" dirty="0" smtClean="0"/>
          </a:p>
          <a:p>
            <a:endParaRPr lang="en-US" sz="2000" dirty="0" smtClean="0"/>
          </a:p>
          <a:p>
            <a:pPr marL="0" indent="0">
              <a:buNone/>
            </a:pPr>
            <a:endParaRPr lang="en-US" sz="3600"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4"/>
          </p:nvPr>
        </p:nvSpPr>
        <p:spPr/>
        <p:txBody>
          <a:bodyPr/>
          <a:lstStyle/>
          <a:p>
            <a:fld id="{162A5F9E-A526-5E40-811F-8E7D13172A2C}" type="slidenum">
              <a:rPr lang="en-US" smtClean="0"/>
              <a:pPr/>
              <a:t>38</a:t>
            </a:fld>
            <a:endParaRPr lang="en-US" dirty="0"/>
          </a:p>
        </p:txBody>
      </p:sp>
    </p:spTree>
    <p:extLst>
      <p:ext uri="{BB962C8B-B14F-4D97-AF65-F5344CB8AC3E}">
        <p14:creationId xmlns:p14="http://schemas.microsoft.com/office/powerpoint/2010/main" val="1113268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3"/>
          </p:nvPr>
        </p:nvSpPr>
        <p:spPr/>
        <p:txBody>
          <a:bodyPr>
            <a:normAutofit fontScale="62500" lnSpcReduction="20000"/>
          </a:bodyPr>
          <a:lstStyle/>
          <a:p>
            <a:pPr marL="0" indent="0">
              <a:buNone/>
            </a:pPr>
            <a:endParaRPr lang="en-US" dirty="0" smtClean="0"/>
          </a:p>
          <a:p>
            <a:r>
              <a:rPr lang="en-US" dirty="0" smtClean="0"/>
              <a:t>Department of Human Services</a:t>
            </a:r>
          </a:p>
          <a:p>
            <a:pPr marL="0" indent="0">
              <a:buNone/>
            </a:pPr>
            <a:r>
              <a:rPr lang="en-US" dirty="0" smtClean="0"/>
              <a:t>      4444 Lafayette Road</a:t>
            </a:r>
          </a:p>
          <a:p>
            <a:pPr marL="0" indent="0">
              <a:buNone/>
            </a:pPr>
            <a:r>
              <a:rPr lang="en-US" dirty="0"/>
              <a:t> </a:t>
            </a:r>
            <a:r>
              <a:rPr lang="en-US" dirty="0" smtClean="0"/>
              <a:t>     St. Paul, MN 55155</a:t>
            </a:r>
          </a:p>
          <a:p>
            <a:pPr marL="0" indent="0">
              <a:buNone/>
            </a:pPr>
            <a:endParaRPr lang="en-US" dirty="0" smtClean="0"/>
          </a:p>
          <a:p>
            <a:r>
              <a:rPr lang="en-US" dirty="0" smtClean="0"/>
              <a:t>Disability Law Center</a:t>
            </a:r>
          </a:p>
          <a:p>
            <a:pPr marL="0" indent="0">
              <a:buNone/>
            </a:pPr>
            <a:r>
              <a:rPr lang="en-US" dirty="0" smtClean="0"/>
              <a:t>      204 NW 1</a:t>
            </a:r>
            <a:r>
              <a:rPr lang="en-US" baseline="30000" dirty="0" smtClean="0"/>
              <a:t>st</a:t>
            </a:r>
            <a:r>
              <a:rPr lang="en-US" dirty="0" smtClean="0"/>
              <a:t> Ave</a:t>
            </a:r>
          </a:p>
          <a:p>
            <a:pPr marL="0" indent="0">
              <a:buNone/>
            </a:pPr>
            <a:r>
              <a:rPr lang="en-US" dirty="0" smtClean="0"/>
              <a:t>      Grand Rapids, MN 55744</a:t>
            </a:r>
          </a:p>
          <a:p>
            <a:pPr marL="0" indent="0">
              <a:buNone/>
            </a:pPr>
            <a:r>
              <a:rPr lang="en-US" dirty="0" smtClean="0"/>
              <a:t>      218-326-7044</a:t>
            </a:r>
          </a:p>
          <a:p>
            <a:pPr marL="0" indent="0">
              <a:buNone/>
            </a:pPr>
            <a:endParaRPr lang="en-US" dirty="0" smtClean="0"/>
          </a:p>
          <a:p>
            <a:r>
              <a:rPr lang="en-US" dirty="0" smtClean="0"/>
              <a:t>Ombudsman Offices</a:t>
            </a:r>
          </a:p>
          <a:p>
            <a:pPr marL="0" indent="0">
              <a:buNone/>
            </a:pPr>
            <a:r>
              <a:rPr lang="en-US" dirty="0"/>
              <a:t> </a:t>
            </a:r>
            <a:r>
              <a:rPr lang="en-US" dirty="0" smtClean="0"/>
              <a:t>     P.O. Box 64971</a:t>
            </a:r>
          </a:p>
          <a:p>
            <a:pPr marL="0" indent="0">
              <a:buNone/>
            </a:pPr>
            <a:r>
              <a:rPr lang="en-US" dirty="0"/>
              <a:t> </a:t>
            </a:r>
            <a:r>
              <a:rPr lang="en-US" dirty="0" smtClean="0"/>
              <a:t>     St. Paul, MN 55164</a:t>
            </a:r>
          </a:p>
          <a:p>
            <a:pPr marL="0" indent="0">
              <a:buNone/>
            </a:pPr>
            <a:r>
              <a:rPr lang="en-US" dirty="0"/>
              <a:t> </a:t>
            </a:r>
            <a:r>
              <a:rPr lang="en-US" dirty="0" smtClean="0"/>
              <a:t>     651-431-2555</a:t>
            </a:r>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39</a:t>
            </a:fld>
            <a:endParaRPr lang="en-US" dirty="0"/>
          </a:p>
        </p:txBody>
      </p:sp>
    </p:spTree>
    <p:extLst>
      <p:ext uri="{BB962C8B-B14F-4D97-AF65-F5344CB8AC3E}">
        <p14:creationId xmlns:p14="http://schemas.microsoft.com/office/powerpoint/2010/main" val="318273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Beliefs of Person Centered Planning</a:t>
            </a:r>
            <a:endParaRPr lang="en-US" dirty="0"/>
          </a:p>
        </p:txBody>
      </p:sp>
      <p:sp>
        <p:nvSpPr>
          <p:cNvPr id="3" name="Content Placeholder 2"/>
          <p:cNvSpPr>
            <a:spLocks noGrp="1"/>
          </p:cNvSpPr>
          <p:nvPr>
            <p:ph idx="13"/>
          </p:nvPr>
        </p:nvSpPr>
        <p:spPr/>
        <p:txBody>
          <a:bodyPr>
            <a:normAutofit fontScale="25000" lnSpcReduction="20000"/>
          </a:bodyPr>
          <a:lstStyle/>
          <a:p>
            <a:pPr marL="0" indent="0">
              <a:buNone/>
            </a:pPr>
            <a:endParaRPr lang="en-US" sz="9600" dirty="0"/>
          </a:p>
          <a:p>
            <a:r>
              <a:rPr lang="en-US" sz="9600" dirty="0" smtClean="0"/>
              <a:t>The </a:t>
            </a:r>
            <a:r>
              <a:rPr lang="en-US" sz="9600" dirty="0"/>
              <a:t>person’s desired future will become the framework for all </a:t>
            </a:r>
            <a:r>
              <a:rPr lang="en-US" sz="9600" dirty="0" smtClean="0"/>
              <a:t>  planning</a:t>
            </a:r>
            <a:endParaRPr lang="en-US" sz="9600" dirty="0"/>
          </a:p>
          <a:p>
            <a:r>
              <a:rPr lang="en-US" sz="9600" dirty="0" smtClean="0"/>
              <a:t>The </a:t>
            </a:r>
            <a:r>
              <a:rPr lang="en-US" sz="9600" dirty="0"/>
              <a:t>most important part of this process is the dreams, desires, </a:t>
            </a:r>
            <a:r>
              <a:rPr lang="en-US" sz="9600" dirty="0" smtClean="0"/>
              <a:t>  and preferences of </a:t>
            </a:r>
            <a:r>
              <a:rPr lang="en-US" sz="9600" dirty="0"/>
              <a:t>the </a:t>
            </a:r>
            <a:r>
              <a:rPr lang="en-US" sz="9600" dirty="0" smtClean="0"/>
              <a:t>individual</a:t>
            </a:r>
            <a:endParaRPr lang="en-US" sz="9600" dirty="0"/>
          </a:p>
          <a:p>
            <a:r>
              <a:rPr lang="en-US" sz="9600" dirty="0" smtClean="0"/>
              <a:t>Planning </a:t>
            </a:r>
            <a:r>
              <a:rPr lang="en-US" sz="9600" dirty="0"/>
              <a:t>will begin with input from the individual. Planning will also be </a:t>
            </a:r>
            <a:r>
              <a:rPr lang="en-US" sz="9600" dirty="0" smtClean="0"/>
              <a:t>decided by </a:t>
            </a:r>
            <a:r>
              <a:rPr lang="en-US" sz="9600" dirty="0"/>
              <a:t>and include additional information from the people most important to </a:t>
            </a:r>
            <a:r>
              <a:rPr lang="en-US" sz="9600" dirty="0" smtClean="0"/>
              <a:t>the individual</a:t>
            </a:r>
            <a:r>
              <a:rPr lang="en-US" sz="9600" dirty="0"/>
              <a:t>, and as appropriate, information from </a:t>
            </a:r>
            <a:r>
              <a:rPr lang="en-US" sz="9600" dirty="0" smtClean="0"/>
              <a:t>professionals</a:t>
            </a:r>
            <a:endParaRPr lang="en-US" sz="9600" dirty="0"/>
          </a:p>
          <a:p>
            <a:r>
              <a:rPr lang="en-US" sz="9600" dirty="0" smtClean="0"/>
              <a:t>A </a:t>
            </a:r>
            <a:r>
              <a:rPr lang="en-US" sz="9600" dirty="0"/>
              <a:t>net planning process will be used, i.e., the plan of service begins with what </a:t>
            </a:r>
            <a:r>
              <a:rPr lang="en-US" sz="9600" dirty="0" smtClean="0"/>
              <a:t>the individual </a:t>
            </a:r>
            <a:r>
              <a:rPr lang="en-US" sz="9600" dirty="0"/>
              <a:t>can do for himself/herself. Then it adds resources and support </a:t>
            </a:r>
            <a:r>
              <a:rPr lang="en-US" sz="9600" dirty="0" smtClean="0"/>
              <a:t>from family</a:t>
            </a:r>
            <a:r>
              <a:rPr lang="en-US" sz="9600" dirty="0"/>
              <a:t>, neighbors, friends, and other community </a:t>
            </a:r>
            <a:r>
              <a:rPr lang="en-US" sz="9600" dirty="0" smtClean="0"/>
              <a:t>resources</a:t>
            </a:r>
          </a:p>
          <a:p>
            <a:pPr marL="0" indent="0">
              <a:buNone/>
            </a:pPr>
            <a:endParaRPr lang="en-US" sz="1100" dirty="0"/>
          </a:p>
          <a:p>
            <a:pPr marL="0" indent="0">
              <a:buNone/>
            </a:pPr>
            <a:endParaRPr lang="en-US" sz="1100" dirty="0" smtClean="0"/>
          </a:p>
          <a:p>
            <a:pPr marL="0" indent="0">
              <a:buNone/>
            </a:pPr>
            <a:r>
              <a:rPr lang="en-US" sz="1100" dirty="0" smtClean="0"/>
              <a:t>-</a:t>
            </a:r>
            <a:r>
              <a:rPr lang="en-US" sz="4400" dirty="0"/>
              <a:t>Person Centered Planning, http://www.cmhcm.org/provider/centrain/Training_Units/PCP.pdf</a:t>
            </a:r>
            <a:endParaRPr lang="en-US" sz="4800" dirty="0"/>
          </a:p>
          <a:p>
            <a:pPr marL="0" indent="0">
              <a:buNone/>
            </a:pPr>
            <a:endParaRPr lang="en-US" sz="4400" dirty="0" smtClean="0"/>
          </a:p>
          <a:p>
            <a:pPr marL="0" indent="0">
              <a:buNone/>
            </a:pPr>
            <a:endParaRPr lang="en-US" sz="7400" dirty="0"/>
          </a:p>
          <a:p>
            <a:pPr marL="0" indent="0">
              <a:buNone/>
            </a:pPr>
            <a:r>
              <a:rPr lang="en-US" sz="4200" dirty="0" smtClean="0"/>
              <a:t>        </a:t>
            </a:r>
          </a:p>
          <a:p>
            <a:pPr marL="0" indent="0">
              <a:buNone/>
            </a:pPr>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4</a:t>
            </a:fld>
            <a:endParaRPr lang="en-US" dirty="0"/>
          </a:p>
        </p:txBody>
      </p:sp>
    </p:spTree>
    <p:extLst>
      <p:ext uri="{BB962C8B-B14F-4D97-AF65-F5344CB8AC3E}">
        <p14:creationId xmlns:p14="http://schemas.microsoft.com/office/powerpoint/2010/main" val="3606391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Beliefs of Person Centered Planning</a:t>
            </a:r>
          </a:p>
        </p:txBody>
      </p:sp>
      <p:sp>
        <p:nvSpPr>
          <p:cNvPr id="3" name="Content Placeholder 2"/>
          <p:cNvSpPr>
            <a:spLocks noGrp="1"/>
          </p:cNvSpPr>
          <p:nvPr>
            <p:ph idx="13"/>
          </p:nvPr>
        </p:nvSpPr>
        <p:spPr/>
        <p:txBody>
          <a:bodyPr>
            <a:normAutofit fontScale="92500" lnSpcReduction="20000"/>
          </a:bodyPr>
          <a:lstStyle/>
          <a:p>
            <a:r>
              <a:rPr lang="en-US" sz="3600" dirty="0"/>
              <a:t>Formal public supports and services are utilized as last </a:t>
            </a:r>
            <a:r>
              <a:rPr lang="en-US" sz="3600" dirty="0" smtClean="0"/>
              <a:t>resort</a:t>
            </a:r>
            <a:endParaRPr lang="en-US" dirty="0" smtClean="0"/>
          </a:p>
          <a:p>
            <a:r>
              <a:rPr lang="en-US" dirty="0" smtClean="0"/>
              <a:t>Planning </a:t>
            </a:r>
            <a:r>
              <a:rPr lang="en-US" dirty="0"/>
              <a:t>activities will address issues and concerns which the individual </a:t>
            </a:r>
            <a:r>
              <a:rPr lang="en-US" dirty="0" smtClean="0"/>
              <a:t>or others </a:t>
            </a:r>
            <a:r>
              <a:rPr lang="en-US" dirty="0"/>
              <a:t>have about health, welfare, and </a:t>
            </a:r>
            <a:r>
              <a:rPr lang="en-US" dirty="0" smtClean="0"/>
              <a:t>safety</a:t>
            </a:r>
            <a:endParaRPr lang="en-US" dirty="0"/>
          </a:p>
          <a:p>
            <a:r>
              <a:rPr lang="en-US" dirty="0"/>
              <a:t> Person Centered plans will change any time the person’s needs, desires, </a:t>
            </a:r>
            <a:r>
              <a:rPr lang="en-US" dirty="0" smtClean="0"/>
              <a:t>and circumstances change</a:t>
            </a:r>
            <a:endParaRPr lang="en-US" dirty="0"/>
          </a:p>
          <a:p>
            <a:r>
              <a:rPr lang="en-US" dirty="0"/>
              <a:t> A Person Centered approach will seek feedback from the individual, on a </a:t>
            </a:r>
            <a:r>
              <a:rPr lang="en-US" dirty="0" smtClean="0"/>
              <a:t>regular basis</a:t>
            </a:r>
            <a:r>
              <a:rPr lang="en-US" dirty="0"/>
              <a:t>, regarding their interests and </a:t>
            </a:r>
            <a:r>
              <a:rPr lang="en-US" dirty="0" smtClean="0"/>
              <a:t>needs</a:t>
            </a:r>
          </a:p>
          <a:p>
            <a:pPr marL="0" indent="0">
              <a:buNone/>
            </a:pPr>
            <a:endParaRPr lang="en-US" sz="1100" dirty="0"/>
          </a:p>
          <a:p>
            <a:pPr marL="0" indent="0">
              <a:buNone/>
            </a:pPr>
            <a:r>
              <a:rPr lang="en-US" sz="1100" dirty="0" smtClean="0"/>
              <a:t>-Person </a:t>
            </a:r>
            <a:r>
              <a:rPr lang="en-US" sz="1100" dirty="0"/>
              <a:t>Centered Planning, http://www.cmhcm.org/provider/centrain/Training_Units/PCP.pdf</a:t>
            </a:r>
            <a:endParaRPr lang="en-US" sz="1200"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5</a:t>
            </a:fld>
            <a:endParaRPr lang="en-US" dirty="0"/>
          </a:p>
        </p:txBody>
      </p:sp>
    </p:spTree>
    <p:extLst>
      <p:ext uri="{BB962C8B-B14F-4D97-AF65-F5344CB8AC3E}">
        <p14:creationId xmlns:p14="http://schemas.microsoft.com/office/powerpoint/2010/main" val="1270502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to and Important for</a:t>
            </a:r>
            <a:endParaRPr lang="en-US" dirty="0"/>
          </a:p>
        </p:txBody>
      </p:sp>
      <p:sp>
        <p:nvSpPr>
          <p:cNvPr id="3" name="Content Placeholder 2"/>
          <p:cNvSpPr>
            <a:spLocks noGrp="1"/>
          </p:cNvSpPr>
          <p:nvPr>
            <p:ph idx="13"/>
          </p:nvPr>
        </p:nvSpPr>
        <p:spPr/>
        <p:txBody>
          <a:bodyPr/>
          <a:lstStyle/>
          <a:p>
            <a:r>
              <a:rPr lang="en-US" dirty="0" smtClean="0"/>
              <a:t>The team should always consider what is</a:t>
            </a:r>
          </a:p>
          <a:p>
            <a:pPr marL="0" indent="0">
              <a:buNone/>
            </a:pPr>
            <a:endParaRPr lang="en-US" dirty="0" smtClean="0"/>
          </a:p>
          <a:p>
            <a:pPr lvl="1"/>
            <a:r>
              <a:rPr lang="en-US" dirty="0" smtClean="0"/>
              <a:t>Important </a:t>
            </a:r>
            <a:r>
              <a:rPr lang="en-US" u="sng" dirty="0" smtClean="0"/>
              <a:t>to</a:t>
            </a:r>
            <a:r>
              <a:rPr lang="en-US" dirty="0" smtClean="0"/>
              <a:t> the client</a:t>
            </a:r>
          </a:p>
          <a:p>
            <a:pPr marL="457200" lvl="1" indent="0">
              <a:buNone/>
            </a:pPr>
            <a:endParaRPr lang="en-US" dirty="0" smtClean="0"/>
          </a:p>
          <a:p>
            <a:pPr lvl="1"/>
            <a:r>
              <a:rPr lang="en-US" dirty="0" smtClean="0"/>
              <a:t>Important </a:t>
            </a:r>
            <a:r>
              <a:rPr lang="en-US" u="sng" dirty="0" smtClean="0"/>
              <a:t>for</a:t>
            </a:r>
            <a:r>
              <a:rPr lang="en-US" dirty="0" smtClean="0"/>
              <a:t> the client</a:t>
            </a:r>
          </a:p>
        </p:txBody>
      </p:sp>
      <p:sp>
        <p:nvSpPr>
          <p:cNvPr id="4" name="Slide Number Placeholder 3"/>
          <p:cNvSpPr>
            <a:spLocks noGrp="1"/>
          </p:cNvSpPr>
          <p:nvPr>
            <p:ph type="sldNum" sz="quarter" idx="4"/>
          </p:nvPr>
        </p:nvSpPr>
        <p:spPr/>
        <p:txBody>
          <a:bodyPr/>
          <a:lstStyle/>
          <a:p>
            <a:fld id="{162A5F9E-A526-5E40-811F-8E7D13172A2C}" type="slidenum">
              <a:rPr lang="en-US" smtClean="0"/>
              <a:pPr/>
              <a:t>6</a:t>
            </a:fld>
            <a:endParaRPr lang="en-US" dirty="0"/>
          </a:p>
        </p:txBody>
      </p:sp>
    </p:spTree>
    <p:extLst>
      <p:ext uri="{BB962C8B-B14F-4D97-AF65-F5344CB8AC3E}">
        <p14:creationId xmlns:p14="http://schemas.microsoft.com/office/powerpoint/2010/main" val="278489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of Care</a:t>
            </a:r>
            <a:endParaRPr lang="en-US" dirty="0"/>
          </a:p>
        </p:txBody>
      </p:sp>
      <p:sp>
        <p:nvSpPr>
          <p:cNvPr id="3" name="Content Placeholder 2"/>
          <p:cNvSpPr>
            <a:spLocks noGrp="1"/>
          </p:cNvSpPr>
          <p:nvPr>
            <p:ph idx="13"/>
          </p:nvPr>
        </p:nvSpPr>
        <p:spPr/>
        <p:txBody>
          <a:bodyPr>
            <a:normAutofit fontScale="92500" lnSpcReduction="10000"/>
          </a:bodyPr>
          <a:lstStyle/>
          <a:p>
            <a:pPr marL="0" indent="0">
              <a:buNone/>
            </a:pPr>
            <a:endParaRPr lang="en-US" dirty="0"/>
          </a:p>
          <a:p>
            <a:pPr marL="0" indent="0">
              <a:buNone/>
            </a:pPr>
            <a:r>
              <a:rPr lang="en-US" dirty="0" smtClean="0"/>
              <a:t>A Disability </a:t>
            </a:r>
            <a:r>
              <a:rPr lang="en-US" dirty="0"/>
              <a:t>Support Worker has a duty of care to the person with a disability that they are supporting and others in the general community when working within a community environment. A duty of care is breached if a person behaves unreasonably or fails to act (which can also be unreasonable in a particular situation). A duty of care can be breached either by action or inaction.</a:t>
            </a:r>
          </a:p>
          <a:p>
            <a:pPr marL="0" indent="0">
              <a:buNone/>
            </a:pPr>
            <a:r>
              <a:rPr lang="en-US" sz="1100" dirty="0"/>
              <a:t> -Duty of Care and Dignity of Risk, CODA </a:t>
            </a:r>
            <a:r>
              <a:rPr lang="en-US" sz="1100" dirty="0" smtClean="0"/>
              <a:t>South Assoc. </a:t>
            </a:r>
            <a:r>
              <a:rPr lang="en-US" sz="1100" dirty="0"/>
              <a:t>Inc. http://codasouth.org/807-2/</a:t>
            </a:r>
            <a:endParaRPr lang="en-US" sz="1200" dirty="0"/>
          </a:p>
          <a:p>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7</a:t>
            </a:fld>
            <a:endParaRPr lang="en-US" dirty="0"/>
          </a:p>
        </p:txBody>
      </p:sp>
    </p:spTree>
    <p:extLst>
      <p:ext uri="{BB962C8B-B14F-4D97-AF65-F5344CB8AC3E}">
        <p14:creationId xmlns:p14="http://schemas.microsoft.com/office/powerpoint/2010/main" val="310712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Dignity of Risk</a:t>
            </a:r>
            <a:endParaRPr lang="en-US" dirty="0"/>
          </a:p>
        </p:txBody>
      </p:sp>
      <p:sp>
        <p:nvSpPr>
          <p:cNvPr id="3" name="Content Placeholder 2"/>
          <p:cNvSpPr>
            <a:spLocks noGrp="1"/>
          </p:cNvSpPr>
          <p:nvPr>
            <p:ph idx="13"/>
          </p:nvPr>
        </p:nvSpPr>
        <p:spPr/>
        <p:txBody>
          <a:bodyPr>
            <a:normAutofit lnSpcReduction="10000"/>
          </a:bodyPr>
          <a:lstStyle/>
          <a:p>
            <a:r>
              <a:rPr lang="en-US" dirty="0" smtClean="0"/>
              <a:t>The </a:t>
            </a:r>
            <a:r>
              <a:rPr lang="en-US" dirty="0"/>
              <a:t>right to make an informed choice; to experience life and take advantage of opportunities for learning, developing competencies and independence and, in doing so, take a calculated </a:t>
            </a:r>
            <a:r>
              <a:rPr lang="en-US" dirty="0" smtClean="0"/>
              <a:t>risk</a:t>
            </a:r>
          </a:p>
          <a:p>
            <a:endParaRPr lang="en-US" dirty="0"/>
          </a:p>
          <a:p>
            <a:endParaRPr lang="en-US" dirty="0" smtClean="0"/>
          </a:p>
          <a:p>
            <a:pPr marL="0" indent="0">
              <a:buNone/>
            </a:pPr>
            <a:endParaRPr lang="en-US" dirty="0"/>
          </a:p>
          <a:p>
            <a:pPr marL="0" indent="0">
              <a:buNone/>
            </a:pPr>
            <a:r>
              <a:rPr lang="en-US" sz="1200" dirty="0" smtClean="0"/>
              <a:t>-Duty </a:t>
            </a:r>
            <a:r>
              <a:rPr lang="en-US" sz="1200" dirty="0"/>
              <a:t>of Care and Dignity of Risk, CODA South Assoc. Inc. http://codasouth.org/807-2/</a:t>
            </a:r>
          </a:p>
          <a:p>
            <a:pPr marL="0" indent="0">
              <a:buNone/>
            </a:pPr>
            <a:endParaRPr lang="en-US" dirty="0"/>
          </a:p>
        </p:txBody>
      </p:sp>
      <p:sp>
        <p:nvSpPr>
          <p:cNvPr id="4" name="Slide Number Placeholder 3"/>
          <p:cNvSpPr>
            <a:spLocks noGrp="1"/>
          </p:cNvSpPr>
          <p:nvPr>
            <p:ph type="sldNum" sz="quarter" idx="4"/>
          </p:nvPr>
        </p:nvSpPr>
        <p:spPr/>
        <p:txBody>
          <a:bodyPr/>
          <a:lstStyle/>
          <a:p>
            <a:fld id="{162A5F9E-A526-5E40-811F-8E7D13172A2C}" type="slidenum">
              <a:rPr lang="en-US" smtClean="0"/>
              <a:pPr/>
              <a:t>8</a:t>
            </a:fld>
            <a:endParaRPr lang="en-US" dirty="0"/>
          </a:p>
        </p:txBody>
      </p:sp>
    </p:spTree>
    <p:extLst>
      <p:ext uri="{BB962C8B-B14F-4D97-AF65-F5344CB8AC3E}">
        <p14:creationId xmlns:p14="http://schemas.microsoft.com/office/powerpoint/2010/main" val="229472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Balance</a:t>
            </a:r>
            <a:endParaRPr lang="en-US" dirty="0"/>
          </a:p>
        </p:txBody>
      </p:sp>
      <p:sp>
        <p:nvSpPr>
          <p:cNvPr id="3" name="Content Placeholder 2"/>
          <p:cNvSpPr>
            <a:spLocks noGrp="1"/>
          </p:cNvSpPr>
          <p:nvPr>
            <p:ph idx="13"/>
          </p:nvPr>
        </p:nvSpPr>
        <p:spPr/>
        <p:txBody>
          <a:bodyPr>
            <a:normAutofit/>
          </a:bodyPr>
          <a:lstStyle/>
          <a:p>
            <a:r>
              <a:rPr lang="en-US" dirty="0" smtClean="0"/>
              <a:t>Workers </a:t>
            </a:r>
            <a:r>
              <a:rPr lang="en-US" dirty="0"/>
              <a:t>are under obligation to ensure duty of care is carried while supporting the person to fulfil their desired </a:t>
            </a:r>
            <a:r>
              <a:rPr lang="en-US" dirty="0" smtClean="0"/>
              <a:t>goals</a:t>
            </a:r>
          </a:p>
          <a:p>
            <a:endParaRPr lang="en-US" dirty="0"/>
          </a:p>
          <a:p>
            <a:endParaRPr lang="en-US" dirty="0" smtClean="0"/>
          </a:p>
          <a:p>
            <a:endParaRPr lang="en-US" dirty="0"/>
          </a:p>
          <a:p>
            <a:pPr marL="0" indent="0">
              <a:buNone/>
            </a:pPr>
            <a:endParaRPr lang="en-US" sz="1100" dirty="0" smtClean="0"/>
          </a:p>
          <a:p>
            <a:pPr marL="0" indent="0">
              <a:buNone/>
            </a:pPr>
            <a:endParaRPr lang="en-US" sz="1100" dirty="0"/>
          </a:p>
          <a:p>
            <a:pPr marL="0" indent="0">
              <a:buNone/>
            </a:pPr>
            <a:endParaRPr lang="en-US" sz="1100" dirty="0" smtClean="0"/>
          </a:p>
          <a:p>
            <a:pPr marL="0" indent="0">
              <a:buNone/>
            </a:pPr>
            <a:r>
              <a:rPr lang="en-US" sz="1100" dirty="0" smtClean="0"/>
              <a:t>-Duty </a:t>
            </a:r>
            <a:r>
              <a:rPr lang="en-US" sz="1100" dirty="0"/>
              <a:t>of Care and Dignity of Risk, CODA South Assoc. Inc. http://codasouth.org/807-2/</a:t>
            </a:r>
          </a:p>
          <a:p>
            <a:pPr marL="0" indent="0">
              <a:buNone/>
            </a:pPr>
            <a:endParaRPr lang="en-US" dirty="0" smtClean="0"/>
          </a:p>
        </p:txBody>
      </p:sp>
      <p:sp>
        <p:nvSpPr>
          <p:cNvPr id="4" name="Slide Number Placeholder 3"/>
          <p:cNvSpPr>
            <a:spLocks noGrp="1"/>
          </p:cNvSpPr>
          <p:nvPr>
            <p:ph type="sldNum" sz="quarter" idx="4"/>
          </p:nvPr>
        </p:nvSpPr>
        <p:spPr/>
        <p:txBody>
          <a:bodyPr/>
          <a:lstStyle/>
          <a:p>
            <a:fld id="{162A5F9E-A526-5E40-811F-8E7D13172A2C}" type="slidenum">
              <a:rPr lang="en-US" smtClean="0"/>
              <a:pPr/>
              <a:t>9</a:t>
            </a:fld>
            <a:endParaRPr lang="en-US" dirty="0"/>
          </a:p>
        </p:txBody>
      </p:sp>
    </p:spTree>
    <p:extLst>
      <p:ext uri="{BB962C8B-B14F-4D97-AF65-F5344CB8AC3E}">
        <p14:creationId xmlns:p14="http://schemas.microsoft.com/office/powerpoint/2010/main" val="568508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1216</TotalTime>
  <Words>1869</Words>
  <Application>Microsoft Office PowerPoint</Application>
  <PresentationFormat>On-screen Show (4:3)</PresentationFormat>
  <Paragraphs>318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It’s the Little Things-The Importance of the Details in Providing Positive Supports and Person Centered Planning  Beth Childs, Jodi Greenstein,  Jennie Lee and Sara Nuahn  April 15, 2016</vt:lpstr>
      <vt:lpstr>Learning Objectives</vt:lpstr>
      <vt:lpstr>Person Centered Planning</vt:lpstr>
      <vt:lpstr>Basic Beliefs of Person Centered Planning</vt:lpstr>
      <vt:lpstr>Basic Beliefs of Person Centered Planning</vt:lpstr>
      <vt:lpstr>Important to and Important for</vt:lpstr>
      <vt:lpstr>Duty of Care</vt:lpstr>
      <vt:lpstr>Dignity of Risk</vt:lpstr>
      <vt:lpstr>The Balance</vt:lpstr>
      <vt:lpstr>What is my role?</vt:lpstr>
      <vt:lpstr>Positive Supports</vt:lpstr>
      <vt:lpstr>Positive Supports</vt:lpstr>
      <vt:lpstr>Role of the team</vt:lpstr>
      <vt:lpstr>Positive Supports </vt:lpstr>
      <vt:lpstr>Strength based approaches</vt:lpstr>
      <vt:lpstr>Person Centered Goal Setting</vt:lpstr>
      <vt:lpstr>Person Centered Goal Setting</vt:lpstr>
      <vt:lpstr>Person vs. a problem</vt:lpstr>
      <vt:lpstr>Tools to start creating a goal</vt:lpstr>
      <vt:lpstr>Tools to sharing what a person wants/needs for goals</vt:lpstr>
      <vt:lpstr>Collaborative Process</vt:lpstr>
      <vt:lpstr>Examples</vt:lpstr>
      <vt:lpstr>What if a client has no goals or is stuck?</vt:lpstr>
      <vt:lpstr>Focus on symptoms vs. strengths</vt:lpstr>
      <vt:lpstr>Challenges</vt:lpstr>
      <vt:lpstr>Rights Restrictions</vt:lpstr>
      <vt:lpstr>Rights Restrictions</vt:lpstr>
      <vt:lpstr>Rights Restrictions</vt:lpstr>
      <vt:lpstr>Rights Restrictions</vt:lpstr>
      <vt:lpstr>Rights Restrictions</vt:lpstr>
      <vt:lpstr>Rights Restrictions</vt:lpstr>
      <vt:lpstr>Rights Restrictions</vt:lpstr>
      <vt:lpstr>Rights Restrictions</vt:lpstr>
      <vt:lpstr>Rights Restrictions</vt:lpstr>
      <vt:lpstr>Rights Restrictions</vt:lpstr>
      <vt:lpstr>Rights Restrictions</vt:lpstr>
      <vt:lpstr>Rights Restrictions</vt:lpstr>
      <vt:lpstr>Rights Restrictions</vt:lpstr>
      <vt:lpstr>Resources</vt:lpstr>
    </vt:vector>
  </TitlesOfParts>
  <Company>Campbell-Ewald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Smalley</dc:creator>
  <cp:lastModifiedBy>Paula St. John</cp:lastModifiedBy>
  <cp:revision>100</cp:revision>
  <cp:lastPrinted>2013-01-22T21:53:49Z</cp:lastPrinted>
  <dcterms:created xsi:type="dcterms:W3CDTF">2012-12-03T17:51:37Z</dcterms:created>
  <dcterms:modified xsi:type="dcterms:W3CDTF">2016-03-15T15:39:09Z</dcterms:modified>
</cp:coreProperties>
</file>