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6" r:id="rId2"/>
    <p:sldId id="257" r:id="rId3"/>
    <p:sldId id="305" r:id="rId4"/>
    <p:sldId id="348" r:id="rId5"/>
    <p:sldId id="264" r:id="rId6"/>
    <p:sldId id="340" r:id="rId7"/>
    <p:sldId id="307" r:id="rId8"/>
    <p:sldId id="361" r:id="rId9"/>
    <p:sldId id="360" r:id="rId10"/>
    <p:sldId id="362" r:id="rId11"/>
    <p:sldId id="363" r:id="rId12"/>
    <p:sldId id="350" r:id="rId13"/>
    <p:sldId id="351" r:id="rId14"/>
    <p:sldId id="352" r:id="rId15"/>
    <p:sldId id="364" r:id="rId16"/>
    <p:sldId id="272" r:id="rId17"/>
    <p:sldId id="275" r:id="rId18"/>
    <p:sldId id="356" r:id="rId19"/>
    <p:sldId id="358" r:id="rId20"/>
    <p:sldId id="366" r:id="rId21"/>
    <p:sldId id="365" r:id="rId22"/>
    <p:sldId id="368" r:id="rId23"/>
    <p:sldId id="353" r:id="rId24"/>
    <p:sldId id="367" r:id="rId25"/>
    <p:sldId id="369" r:id="rId26"/>
    <p:sldId id="370" r:id="rId27"/>
    <p:sldId id="283" r:id="rId28"/>
    <p:sldId id="359" r:id="rId29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VR" initials="DV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79167" autoAdjust="0"/>
  </p:normalViewPr>
  <p:slideViewPr>
    <p:cSldViewPr snapToGrid="0">
      <p:cViewPr>
        <p:scale>
          <a:sx n="78" d="100"/>
          <a:sy n="78" d="100"/>
        </p:scale>
        <p:origin x="-8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F984FBE3-65DD-492A-97E9-D3F9706BDD3E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D5198FE3-BC64-4774-B3B7-144169CA2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4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69" tIns="46985" rIns="93969" bIns="469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69" tIns="46985" rIns="93969" bIns="46985" rtlCol="0"/>
          <a:lstStyle>
            <a:lvl1pPr algn="r">
              <a:defRPr sz="1200"/>
            </a:lvl1pPr>
          </a:lstStyle>
          <a:p>
            <a:fld id="{25E46018-EE2C-48BA-8E1A-3F6D5AB22935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71575"/>
            <a:ext cx="5619750" cy="3160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9" tIns="46985" rIns="93969" bIns="469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5"/>
            <a:ext cx="5661660" cy="3689212"/>
          </a:xfrm>
          <a:prstGeom prst="rect">
            <a:avLst/>
          </a:prstGeom>
        </p:spPr>
        <p:txBody>
          <a:bodyPr vert="horz" lIns="93969" tIns="46985" rIns="93969" bIns="469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9"/>
            <a:ext cx="3066733" cy="470097"/>
          </a:xfrm>
          <a:prstGeom prst="rect">
            <a:avLst/>
          </a:prstGeom>
        </p:spPr>
        <p:txBody>
          <a:bodyPr vert="horz" lIns="93969" tIns="46985" rIns="93969" bIns="469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9"/>
            <a:ext cx="3066733" cy="470097"/>
          </a:xfrm>
          <a:prstGeom prst="rect">
            <a:avLst/>
          </a:prstGeom>
        </p:spPr>
        <p:txBody>
          <a:bodyPr vert="horz" lIns="93969" tIns="46985" rIns="93969" bIns="46985" rtlCol="0" anchor="b"/>
          <a:lstStyle>
            <a:lvl1pPr algn="r">
              <a:defRPr sz="1200"/>
            </a:lvl1pPr>
          </a:lstStyle>
          <a:p>
            <a:fld id="{48BA1225-25BF-421B-9AB4-6BEE52F05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6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A1225-25BF-421B-9AB4-6BEE52F054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8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700" dirty="0">
                <a:cs typeface="Arial" panose="020B0604020202020204" pitchFamily="34" charset="0"/>
              </a:rPr>
              <a:t>In addition, TBI experts and prison officials suggest:</a:t>
            </a:r>
          </a:p>
          <a:p>
            <a:pPr lvl="1"/>
            <a:r>
              <a:rPr lang="en-US" altLang="en-US" sz="3700" b="1" dirty="0">
                <a:cs typeface="Arial" panose="020B0604020202020204" pitchFamily="34" charset="0"/>
              </a:rPr>
              <a:t>Routine screening of jail and prison inmates to identify a history of TBI</a:t>
            </a:r>
          </a:p>
          <a:p>
            <a:pPr lvl="1"/>
            <a:r>
              <a:rPr lang="en-US" altLang="en-US" sz="3700" b="1" dirty="0">
                <a:cs typeface="Arial" panose="020B0604020202020204" pitchFamily="34" charset="0"/>
              </a:rPr>
              <a:t>Screening individuals with TBI for substance abuse and co-occurring behavioral health</a:t>
            </a:r>
          </a:p>
          <a:p>
            <a:pPr lvl="1"/>
            <a:r>
              <a:rPr lang="en-US" altLang="en-US" sz="3700" b="1" dirty="0">
                <a:cs typeface="Arial" panose="020B0604020202020204" pitchFamily="34" charset="0"/>
              </a:rPr>
              <a:t>Evaluation to identify issues related to the identified brain injury to guide personnel in how to manage and support individuals with TBI</a:t>
            </a:r>
          </a:p>
          <a:p>
            <a:pPr lvl="2"/>
            <a:r>
              <a:rPr lang="en-US" altLang="en-US" sz="3700" b="1" dirty="0">
                <a:cs typeface="Arial" panose="020B0604020202020204" pitchFamily="34" charset="0"/>
              </a:rPr>
              <a:t>Special consideration should be given to impulsive behavior; including violence, sexual behavior, and suicide risk if inmate is depressed</a:t>
            </a:r>
          </a:p>
          <a:p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3501" indent="-2936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4617" indent="-2349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464" indent="-2349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311" indent="-2349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4157" indent="-234923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4004" indent="-234923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23851" indent="-234923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3698" indent="-234923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B31E7E-8A72-4F97-BEB1-A0A329BD3644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521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6552" indent="-29854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5826" indent="-23818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5461" indent="-23818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3465" indent="-23818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3311" indent="-238187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3158" indent="-238187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3005" indent="-238187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2852" indent="-238187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C40FE7-4CE3-48EA-AF2A-57E78727136E}" type="slidenum">
              <a:rPr lang="en-US" altLang="en-US"/>
              <a:pPr eaLnBrk="1" hangingPunct="1"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800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3501" indent="-2936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4617" indent="-2349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464" indent="-2349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311" indent="-2349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4157" indent="-234923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4004" indent="-234923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23851" indent="-234923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3698" indent="-234923" defTabSz="469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E5A088-0CC5-46E7-9851-2C08D908F9A5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3826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A1225-25BF-421B-9AB4-6BEE52F054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5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A1225-25BF-421B-9AB4-6BEE52F0541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1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1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4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7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3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4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0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1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8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8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1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0840-B275-4156-B79A-31235961F6ED}" type="datetimeFigureOut">
              <a:rPr lang="en-US" smtClean="0"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7BD1C-40D3-4A53-9E00-BF7A4B0875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2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ly.Gorgens@d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ipc/pub-res/mtbi/mtbirepor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era.org/project/commission-safety-and-abuse-americas-prisons" TargetMode="External"/><Relationship Id="rId4" Type="http://schemas.openxmlformats.org/officeDocument/2006/relationships/hyperlink" Target="http://www.ojp.usdoj.gov/bjs/mhppji.ht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jp.usdoj.gov/bjs/mhppji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traumaticbraininjury/pdf/Prisoner_TBI_Prof-a.pdf" TargetMode="External"/><Relationship Id="rId4" Type="http://schemas.openxmlformats.org/officeDocument/2006/relationships/hyperlink" Target="http://vera.org/project/commission-safety-and-abuse-americas-prison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524" y="678609"/>
            <a:ext cx="12015536" cy="2879391"/>
          </a:xfrm>
        </p:spPr>
        <p:txBody>
          <a:bodyPr>
            <a:noAutofit/>
          </a:bodyPr>
          <a:lstStyle/>
          <a:p>
            <a:r>
              <a:rPr lang="en-US" b="1" dirty="0"/>
              <a:t>Updates from Colorado: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Criminal </a:t>
            </a:r>
            <a:r>
              <a:rPr lang="en-US" b="1" dirty="0"/>
              <a:t>Justice and Brain Injury</a:t>
            </a:r>
            <a:endParaRPr lang="en-US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659" y="3558000"/>
            <a:ext cx="9144000" cy="25346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Kim A. Gorgens, Ph.D., ABPP</a:t>
            </a:r>
          </a:p>
          <a:p>
            <a:r>
              <a:rPr lang="en-US" sz="3600" dirty="0" smtClean="0"/>
              <a:t>Graduate School of Professional Psychology</a:t>
            </a:r>
          </a:p>
          <a:p>
            <a:r>
              <a:rPr lang="en-US" sz="3600" dirty="0" smtClean="0">
                <a:hlinkClick r:id="rId3"/>
              </a:rPr>
              <a:t>Kimberly.Gorgens@du.edu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@bubblewrapbrain 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4" y="5437521"/>
            <a:ext cx="2973982" cy="99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0392" y="5380117"/>
            <a:ext cx="3251402" cy="10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7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SCREENING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Primary Screens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9176"/>
            <a:ext cx="11465859" cy="5378823"/>
          </a:xfrm>
        </p:spPr>
        <p:txBody>
          <a:bodyPr>
            <a:normAutofit/>
          </a:bodyPr>
          <a:lstStyle/>
          <a:p>
            <a:r>
              <a:rPr lang="en-US" sz="3200" b="1" dirty="0"/>
              <a:t>Ohio State University Traumatic Brain Injury Identification Method</a:t>
            </a:r>
            <a:r>
              <a:rPr lang="en-US" sz="3200" dirty="0"/>
              <a:t> (OSU-TBI-ID; Corrigan &amp; </a:t>
            </a:r>
            <a:r>
              <a:rPr lang="en-US" sz="3200" dirty="0" err="1"/>
              <a:t>Bogner</a:t>
            </a:r>
            <a:r>
              <a:rPr lang="en-US" sz="3200" dirty="0"/>
              <a:t>, 2007)</a:t>
            </a:r>
          </a:p>
          <a:p>
            <a:pPr lvl="1"/>
            <a:r>
              <a:rPr lang="en-US" sz="2900" dirty="0"/>
              <a:t>Strong sensitivity to brain injury history in research with correctional samples (</a:t>
            </a:r>
            <a:r>
              <a:rPr lang="en-US" sz="2900" dirty="0" err="1"/>
              <a:t>Bogner</a:t>
            </a:r>
            <a:r>
              <a:rPr lang="en-US" sz="2900" dirty="0"/>
              <a:t> &amp; Corrigan, 2009</a:t>
            </a:r>
            <a:r>
              <a:rPr lang="en-US" sz="2900" dirty="0" smtClean="0"/>
              <a:t>)</a:t>
            </a:r>
            <a:endParaRPr lang="en-US" dirty="0" smtClean="0"/>
          </a:p>
          <a:p>
            <a:r>
              <a:rPr lang="en-US" sz="3000" dirty="0" smtClean="0"/>
              <a:t>Counts</a:t>
            </a:r>
          </a:p>
          <a:p>
            <a:pPr lvl="1"/>
            <a:r>
              <a:rPr lang="en-US" sz="2600" dirty="0" smtClean="0"/>
              <a:t>Boulder</a:t>
            </a:r>
            <a:r>
              <a:rPr lang="en-US" sz="2600" dirty="0"/>
              <a:t>: 61/115 </a:t>
            </a:r>
            <a:r>
              <a:rPr lang="en-US" sz="2600" dirty="0" smtClean="0"/>
              <a:t>(Jan </a:t>
            </a:r>
            <a:r>
              <a:rPr lang="en-US" sz="2600" dirty="0"/>
              <a:t>2015-May 2015 and Oct </a:t>
            </a:r>
            <a:r>
              <a:rPr lang="en-US" sz="2600" dirty="0" smtClean="0"/>
              <a:t>2015-Jan </a:t>
            </a:r>
            <a:r>
              <a:rPr lang="en-US" sz="2600" dirty="0"/>
              <a:t>2016) </a:t>
            </a:r>
            <a:r>
              <a:rPr lang="en-US" sz="2600" dirty="0">
                <a:solidFill>
                  <a:srgbClr val="C00000"/>
                </a:solidFill>
              </a:rPr>
              <a:t>53%</a:t>
            </a:r>
          </a:p>
          <a:p>
            <a:pPr lvl="1"/>
            <a:r>
              <a:rPr lang="en-US" sz="2600" dirty="0"/>
              <a:t>RISE: 51/110 </a:t>
            </a:r>
            <a:r>
              <a:rPr lang="en-US" sz="2600" dirty="0" smtClean="0"/>
              <a:t>(Jan </a:t>
            </a:r>
            <a:r>
              <a:rPr lang="en-US" sz="2600" dirty="0"/>
              <a:t>2015-May 2015) </a:t>
            </a:r>
            <a:r>
              <a:rPr lang="en-US" sz="2600" dirty="0">
                <a:solidFill>
                  <a:srgbClr val="C00000"/>
                </a:solidFill>
              </a:rPr>
              <a:t>49%</a:t>
            </a:r>
          </a:p>
          <a:p>
            <a:pPr lvl="1"/>
            <a:r>
              <a:rPr lang="en-US" sz="2600" dirty="0"/>
              <a:t>Larimer: 55/71 </a:t>
            </a:r>
            <a:r>
              <a:rPr lang="en-US" sz="2600" dirty="0" smtClean="0"/>
              <a:t>(Jan </a:t>
            </a:r>
            <a:r>
              <a:rPr lang="en-US" sz="2600" dirty="0"/>
              <a:t>2015 - May 2015 and Oct </a:t>
            </a:r>
            <a:r>
              <a:rPr lang="en-US" sz="2600" dirty="0" smtClean="0"/>
              <a:t>2015-Dec </a:t>
            </a:r>
            <a:r>
              <a:rPr lang="en-US" sz="2600" dirty="0"/>
              <a:t>2015</a:t>
            </a:r>
            <a:r>
              <a:rPr lang="en-US" sz="2600" dirty="0" smtClean="0"/>
              <a:t>) </a:t>
            </a:r>
            <a:r>
              <a:rPr lang="en-US" sz="2600" dirty="0" smtClean="0">
                <a:solidFill>
                  <a:srgbClr val="C00000"/>
                </a:solidFill>
              </a:rPr>
              <a:t>77%</a:t>
            </a:r>
            <a:endParaRPr lang="en-US" sz="2600" dirty="0">
              <a:solidFill>
                <a:srgbClr val="C00000"/>
              </a:solidFill>
            </a:endParaRPr>
          </a:p>
          <a:p>
            <a:pPr lvl="1"/>
            <a:r>
              <a:rPr lang="en-US" sz="2600" dirty="0"/>
              <a:t>Adam's: 22/47: </a:t>
            </a:r>
            <a:r>
              <a:rPr lang="en-US" sz="2600" dirty="0" smtClean="0"/>
              <a:t>(Jan </a:t>
            </a:r>
            <a:r>
              <a:rPr lang="en-US" sz="2600" dirty="0"/>
              <a:t>2015-Aug 2015 and Oct 2015-Jan 2016) </a:t>
            </a:r>
            <a:r>
              <a:rPr lang="en-US" sz="2600" dirty="0">
                <a:solidFill>
                  <a:srgbClr val="C00000"/>
                </a:solidFill>
              </a:rPr>
              <a:t>77%</a:t>
            </a:r>
          </a:p>
          <a:p>
            <a:pPr lvl="1"/>
            <a:r>
              <a:rPr lang="en-US" sz="2600" dirty="0"/>
              <a:t>Denver Drug: 86/158 </a:t>
            </a:r>
            <a:r>
              <a:rPr lang="en-US" sz="2600" dirty="0" smtClean="0"/>
              <a:t>(Jan </a:t>
            </a:r>
            <a:r>
              <a:rPr lang="en-US" sz="2600" dirty="0"/>
              <a:t>2015-Aug 2015 and Oct 2015-Jan 2016) </a:t>
            </a:r>
            <a:r>
              <a:rPr lang="en-US" sz="2600" dirty="0">
                <a:solidFill>
                  <a:srgbClr val="C00000"/>
                </a:solidFill>
              </a:rPr>
              <a:t>54%</a:t>
            </a:r>
          </a:p>
          <a:p>
            <a:pPr lvl="1"/>
            <a:r>
              <a:rPr lang="en-US" sz="2600" dirty="0"/>
              <a:t>Denver Transition: 134/204: </a:t>
            </a:r>
            <a:r>
              <a:rPr lang="en-US" sz="2600" dirty="0" smtClean="0"/>
              <a:t>(Jan </a:t>
            </a:r>
            <a:r>
              <a:rPr lang="en-US" sz="2600" dirty="0"/>
              <a:t>2015-May 2015 and Oct 2015-Jan 2016) </a:t>
            </a:r>
            <a:r>
              <a:rPr lang="en-US" sz="2600" dirty="0">
                <a:solidFill>
                  <a:srgbClr val="C00000"/>
                </a:solidFill>
              </a:rPr>
              <a:t>66%</a:t>
            </a:r>
          </a:p>
          <a:p>
            <a:pPr lvl="1"/>
            <a:r>
              <a:rPr lang="en-US" sz="2600" dirty="0"/>
              <a:t>Denver Juvenile Probation: 12/85 </a:t>
            </a:r>
            <a:r>
              <a:rPr lang="en-US" sz="2600" dirty="0" smtClean="0"/>
              <a:t>(Jan </a:t>
            </a:r>
            <a:r>
              <a:rPr lang="en-US" sz="2600" dirty="0"/>
              <a:t>2015- May 2015) </a:t>
            </a:r>
            <a:r>
              <a:rPr lang="en-US" sz="2600" dirty="0">
                <a:solidFill>
                  <a:srgbClr val="C00000"/>
                </a:solidFill>
              </a:rPr>
              <a:t>14%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3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8564" y="365125"/>
            <a:ext cx="115734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Secondary Screening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918" y="1344706"/>
            <a:ext cx="12044082" cy="4832257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TWO meetings—2 hour screening and 30 minute feedback</a:t>
            </a:r>
          </a:p>
          <a:p>
            <a:pPr lvl="1"/>
            <a:r>
              <a:rPr lang="en-US" sz="3600" dirty="0" smtClean="0"/>
              <a:t>TWO deliverables—1 report, 1 summary </a:t>
            </a:r>
          </a:p>
          <a:p>
            <a:pPr lvl="1"/>
            <a:r>
              <a:rPr lang="en-US" sz="3600" b="1" dirty="0" smtClean="0"/>
              <a:t>Timing</a:t>
            </a:r>
          </a:p>
          <a:p>
            <a:pPr lvl="2"/>
            <a:r>
              <a:rPr lang="en-US" sz="3600" dirty="0" smtClean="0"/>
              <a:t>WEEK 1: Evaluation 2 hours (consent x 2)</a:t>
            </a:r>
          </a:p>
          <a:p>
            <a:pPr lvl="2"/>
            <a:r>
              <a:rPr lang="en-US" sz="3600" dirty="0" smtClean="0"/>
              <a:t>WEEK 2: Report writing and supervision (1:1 and group), referral to community resources if applicable</a:t>
            </a:r>
          </a:p>
          <a:p>
            <a:pPr lvl="2"/>
            <a:r>
              <a:rPr lang="en-US" sz="3600" dirty="0" smtClean="0"/>
              <a:t>WEEK 3: Feedback meeting (phone/in person), deliver report and summary, education for staff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5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4470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Battery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5766"/>
            <a:ext cx="10515600" cy="588981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/>
              <a:t>Clinical Interview </a:t>
            </a:r>
            <a:r>
              <a:rPr lang="en-US" sz="3200" b="1" dirty="0" smtClean="0"/>
              <a:t>Automated </a:t>
            </a:r>
            <a:r>
              <a:rPr lang="en-US" sz="3200" b="1" dirty="0"/>
              <a:t>Neuropsychological Assessment Metric</a:t>
            </a:r>
            <a:r>
              <a:rPr lang="en-US" sz="3200" dirty="0"/>
              <a:t> </a:t>
            </a:r>
            <a:r>
              <a:rPr lang="en-US" sz="3200" dirty="0" smtClean="0"/>
              <a:t>(ANAM) </a:t>
            </a:r>
            <a:r>
              <a:rPr lang="en-US" sz="3200" b="1" dirty="0" smtClean="0"/>
              <a:t>Core Battery </a:t>
            </a:r>
            <a:r>
              <a:rPr lang="en-US" sz="3200" dirty="0" smtClean="0"/>
              <a:t>(Reeves</a:t>
            </a:r>
            <a:r>
              <a:rPr lang="en-US" sz="3200" dirty="0"/>
              <a:t>, Winter, Bleiberg, </a:t>
            </a:r>
            <a:r>
              <a:rPr lang="en-US" sz="3200" dirty="0" smtClean="0"/>
              <a:t>&amp; </a:t>
            </a:r>
            <a:r>
              <a:rPr lang="en-US" sz="3200" dirty="0"/>
              <a:t>Kane, </a:t>
            </a:r>
            <a:r>
              <a:rPr lang="en-US" sz="3200" dirty="0" smtClean="0"/>
              <a:t>2007)</a:t>
            </a:r>
          </a:p>
          <a:p>
            <a:pPr lvl="1"/>
            <a:r>
              <a:rPr lang="en-US" sz="2900" dirty="0" smtClean="0"/>
              <a:t>Library </a:t>
            </a:r>
            <a:r>
              <a:rPr lang="en-US" sz="2900" dirty="0"/>
              <a:t>of computer-based assessments of cognitive domains including attention, concentration, reaction time, memory, processing speed, and decision-making with a very strong normative database </a:t>
            </a:r>
            <a:endParaRPr lang="en-US" sz="2900" dirty="0" smtClean="0"/>
          </a:p>
          <a:p>
            <a:pPr lvl="1"/>
            <a:r>
              <a:rPr lang="en-US" sz="2900" dirty="0" smtClean="0"/>
              <a:t>Sensitive to </a:t>
            </a:r>
            <a:r>
              <a:rPr lang="en-US" sz="2900" dirty="0"/>
              <a:t>the deficits associated with brain injury (Kane, Roebuck-Spencer, Short, </a:t>
            </a:r>
            <a:r>
              <a:rPr lang="en-US" sz="2900" dirty="0" smtClean="0"/>
              <a:t>Kabat &amp; </a:t>
            </a:r>
            <a:r>
              <a:rPr lang="en-US" sz="2900" dirty="0"/>
              <a:t>Wilken, </a:t>
            </a:r>
            <a:r>
              <a:rPr lang="en-US" sz="2900" dirty="0" smtClean="0"/>
              <a:t>2007)</a:t>
            </a:r>
          </a:p>
          <a:p>
            <a:pPr lvl="1"/>
            <a:r>
              <a:rPr lang="en-US" sz="2900" b="1" dirty="0" smtClean="0"/>
              <a:t>NORMS</a:t>
            </a:r>
          </a:p>
          <a:p>
            <a:pPr lvl="2"/>
            <a:r>
              <a:rPr lang="en-US" sz="2600" dirty="0" smtClean="0"/>
              <a:t>3400 high </a:t>
            </a:r>
            <a:r>
              <a:rPr lang="en-US" sz="2600" dirty="0"/>
              <a:t>school and college athletes ages 12 to 24 </a:t>
            </a:r>
            <a:r>
              <a:rPr lang="en-US" sz="2600" dirty="0" smtClean="0"/>
              <a:t>years</a:t>
            </a:r>
          </a:p>
          <a:p>
            <a:pPr lvl="2"/>
            <a:r>
              <a:rPr lang="en-US" sz="2600" dirty="0"/>
              <a:t>145 </a:t>
            </a:r>
            <a:r>
              <a:rPr lang="en-US" sz="2600" dirty="0" smtClean="0"/>
              <a:t>males </a:t>
            </a:r>
            <a:r>
              <a:rPr lang="en-US" sz="2600" dirty="0"/>
              <a:t>and </a:t>
            </a:r>
            <a:r>
              <a:rPr lang="en-US" sz="2600" dirty="0" smtClean="0"/>
              <a:t>females </a:t>
            </a:r>
            <a:r>
              <a:rPr lang="en-US" sz="2600" dirty="0"/>
              <a:t>ages 9 to 33 years </a:t>
            </a:r>
            <a:r>
              <a:rPr lang="en-US" sz="2600" dirty="0" smtClean="0"/>
              <a:t>from pediatric lupus study</a:t>
            </a:r>
          </a:p>
          <a:p>
            <a:pPr lvl="2"/>
            <a:r>
              <a:rPr lang="en-US" sz="2600" dirty="0"/>
              <a:t>444 community dwelling adults ages 18 to 86 years  </a:t>
            </a:r>
            <a:endParaRPr lang="en-US" sz="2600" dirty="0" smtClean="0"/>
          </a:p>
          <a:p>
            <a:pPr lvl="2"/>
            <a:r>
              <a:rPr lang="en-US" sz="2600" dirty="0"/>
              <a:t>107,500 </a:t>
            </a:r>
            <a:r>
              <a:rPr lang="en-US" sz="2600" dirty="0" smtClean="0"/>
              <a:t>active </a:t>
            </a:r>
            <a:r>
              <a:rPr lang="en-US" sz="2600" dirty="0"/>
              <a:t>duty military personnel</a:t>
            </a:r>
            <a:endParaRPr lang="en-US" sz="2600" dirty="0" smtClean="0"/>
          </a:p>
          <a:p>
            <a:r>
              <a:rPr lang="en-US" sz="3200" b="1" dirty="0" smtClean="0"/>
              <a:t>Neuropsychological </a:t>
            </a:r>
            <a:r>
              <a:rPr lang="en-US" sz="3200" b="1" dirty="0"/>
              <a:t>Assessment </a:t>
            </a:r>
            <a:r>
              <a:rPr lang="en-US" sz="3200" b="1" dirty="0" smtClean="0"/>
              <a:t>Battery </a:t>
            </a:r>
            <a:r>
              <a:rPr lang="en-US" sz="3200" b="1" dirty="0"/>
              <a:t>Screening module </a:t>
            </a:r>
            <a:r>
              <a:rPr lang="en-US" sz="3200" dirty="0" smtClean="0"/>
              <a:t>(NAB-SM; </a:t>
            </a:r>
            <a:r>
              <a:rPr lang="en-US" sz="3200" dirty="0"/>
              <a:t>Stern &amp; White, </a:t>
            </a:r>
            <a:r>
              <a:rPr lang="en-US" sz="3200" dirty="0" smtClean="0"/>
              <a:t>2000)</a:t>
            </a:r>
          </a:p>
          <a:p>
            <a:pPr lvl="1"/>
            <a:r>
              <a:rPr lang="en-US" sz="2900" dirty="0"/>
              <a:t>Attention, Language, Memory, Spatial, and Executive </a:t>
            </a:r>
            <a:r>
              <a:rPr lang="en-US" sz="2900" dirty="0" smtClean="0"/>
              <a:t>Functions</a:t>
            </a:r>
          </a:p>
          <a:p>
            <a:pPr lvl="1"/>
            <a:r>
              <a:rPr lang="en-US" sz="2900" dirty="0" smtClean="0"/>
              <a:t>Sensitive </a:t>
            </a:r>
            <a:r>
              <a:rPr lang="en-US" sz="2900" dirty="0"/>
              <a:t>to the deficits associated with brain injury </a:t>
            </a:r>
            <a:r>
              <a:rPr lang="en-US" sz="2900" dirty="0" smtClean="0"/>
              <a:t>(Zgaljardic</a:t>
            </a:r>
            <a:r>
              <a:rPr lang="en-US" sz="2900" dirty="0"/>
              <a:t>, &amp; Temple, </a:t>
            </a:r>
            <a:r>
              <a:rPr lang="en-US" sz="2900" dirty="0" smtClean="0"/>
              <a:t>2010)</a:t>
            </a:r>
          </a:p>
          <a:p>
            <a:pPr lvl="1"/>
            <a:r>
              <a:rPr lang="en-US" sz="2900" b="1" dirty="0" smtClean="0"/>
              <a:t>NORMS</a:t>
            </a:r>
          </a:p>
          <a:p>
            <a:pPr lvl="2"/>
            <a:r>
              <a:rPr lang="en-US" sz="2600" dirty="0" smtClean="0"/>
              <a:t>1488 18-97 year old individuals </a:t>
            </a:r>
            <a:endParaRPr lang="en-US" sz="26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4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Effort Tests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Meyers and Volbrecht </a:t>
            </a:r>
            <a:r>
              <a:rPr lang="en-US" sz="3600" dirty="0" smtClean="0"/>
              <a:t>(2003) Model</a:t>
            </a:r>
          </a:p>
          <a:p>
            <a:pPr lvl="1"/>
            <a:r>
              <a:rPr lang="en-US" sz="3200" b="1" dirty="0"/>
              <a:t>Trail Making Test A:B</a:t>
            </a:r>
            <a:r>
              <a:rPr lang="en-US" sz="3200" dirty="0"/>
              <a:t> ratio  </a:t>
            </a:r>
            <a:r>
              <a:rPr lang="en-US" sz="3200" dirty="0" smtClean="0"/>
              <a:t>(Martin</a:t>
            </a:r>
            <a:r>
              <a:rPr lang="en-US" sz="3200" dirty="0"/>
              <a:t>, Hoffman, &amp; Donders, </a:t>
            </a:r>
            <a:r>
              <a:rPr lang="en-US" sz="3200" dirty="0" smtClean="0"/>
              <a:t>2010)</a:t>
            </a:r>
          </a:p>
          <a:p>
            <a:pPr lvl="1"/>
            <a:r>
              <a:rPr lang="en-US" sz="3200" b="1" dirty="0"/>
              <a:t>Rey 15 item test </a:t>
            </a:r>
            <a:r>
              <a:rPr lang="en-US" sz="3200" dirty="0" smtClean="0"/>
              <a:t>(Reznek</a:t>
            </a:r>
            <a:r>
              <a:rPr lang="en-US" sz="3200" dirty="0"/>
              <a:t>, </a:t>
            </a:r>
            <a:r>
              <a:rPr lang="en-US" sz="3200" dirty="0" smtClean="0"/>
              <a:t>2005) </a:t>
            </a:r>
          </a:p>
          <a:p>
            <a:pPr lvl="1"/>
            <a:r>
              <a:rPr lang="en-US" sz="3200" b="1" dirty="0"/>
              <a:t>Validity Indicator Profile </a:t>
            </a:r>
            <a:r>
              <a:rPr lang="en-US" sz="3200" dirty="0" smtClean="0"/>
              <a:t>(VIP; Frederick</a:t>
            </a:r>
            <a:r>
              <a:rPr lang="en-US" sz="3200" dirty="0"/>
              <a:t>, </a:t>
            </a:r>
            <a:r>
              <a:rPr lang="en-US" sz="3200" dirty="0" smtClean="0"/>
              <a:t>2000)</a:t>
            </a:r>
          </a:p>
          <a:p>
            <a:pPr lvl="1"/>
            <a:r>
              <a:rPr lang="en-US" sz="3200" dirty="0" smtClean="0"/>
              <a:t>Response Consistency from the </a:t>
            </a:r>
            <a:r>
              <a:rPr lang="en-US" sz="3200" b="1" dirty="0" smtClean="0"/>
              <a:t>Automated </a:t>
            </a:r>
            <a:r>
              <a:rPr lang="en-US" sz="3200" b="1" dirty="0"/>
              <a:t>Neuropsychological Assessment Metric </a:t>
            </a:r>
            <a:r>
              <a:rPr lang="en-US" sz="3200" dirty="0"/>
              <a:t>(ANAM) </a:t>
            </a:r>
            <a:r>
              <a:rPr lang="en-US" sz="3200" b="1" dirty="0"/>
              <a:t>Core Battery</a:t>
            </a:r>
            <a:r>
              <a:rPr lang="en-US" sz="3200" dirty="0"/>
              <a:t> (Reeves, Winter, Bleiberg, &amp; Kane, 2007)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4761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Completed Secondary Screens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Denver </a:t>
            </a:r>
            <a:r>
              <a:rPr lang="en-US" sz="3200" dirty="0"/>
              <a:t>County Jail Mental Health Transition Unit: 127</a:t>
            </a:r>
          </a:p>
          <a:p>
            <a:r>
              <a:rPr lang="en-US" sz="3200" dirty="0"/>
              <a:t>Denver County Jail RISE Program: 57</a:t>
            </a:r>
          </a:p>
          <a:p>
            <a:r>
              <a:rPr lang="en-US" sz="3200" dirty="0"/>
              <a:t>Denver Juvenile Probation: 7</a:t>
            </a:r>
          </a:p>
          <a:p>
            <a:r>
              <a:rPr lang="en-US" sz="3200" dirty="0"/>
              <a:t>Boulder County Jail: 25</a:t>
            </a:r>
          </a:p>
          <a:p>
            <a:r>
              <a:rPr lang="en-US" sz="3200" dirty="0"/>
              <a:t>Larimer County Jail: 10</a:t>
            </a:r>
          </a:p>
          <a:p>
            <a:r>
              <a:rPr lang="en-US" sz="3200" dirty="0"/>
              <a:t>Adams County Veterans Court: 35</a:t>
            </a:r>
          </a:p>
          <a:p>
            <a:r>
              <a:rPr lang="en-US" sz="3200" dirty="0"/>
              <a:t>Denver District Problem-Solving Court: </a:t>
            </a:r>
            <a:r>
              <a:rPr lang="en-US" sz="3200" dirty="0" smtClean="0"/>
              <a:t>40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69% positive for Impairment</a:t>
            </a:r>
            <a:endParaRPr lang="en-US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2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981200" y="266700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5400" b="1" dirty="0" smtClean="0">
                <a:ea typeface="ＭＳ Ｐゴシック" panose="020B0600070205080204" pitchFamily="34" charset="-128"/>
              </a:rPr>
              <a:t>Severity of Injury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480430"/>
              </p:ext>
            </p:extLst>
          </p:nvPr>
        </p:nvGraphicFramePr>
        <p:xfrm>
          <a:off x="1100223" y="1086752"/>
          <a:ext cx="9362790" cy="48160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81396"/>
                <a:gridCol w="2340697"/>
                <a:gridCol w="2340697"/>
              </a:tblGrid>
              <a:tr h="10080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Studies</a:t>
                      </a:r>
                      <a:endParaRPr lang="en-US" sz="32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Mild</a:t>
                      </a:r>
                      <a:endParaRPr lang="en-US" sz="320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Moderate / Severe</a:t>
                      </a:r>
                      <a:endParaRPr lang="en-US" sz="3200" dirty="0"/>
                    </a:p>
                  </a:txBody>
                  <a:tcPr marT="45729" marB="45729" anchor="ctr"/>
                </a:tc>
              </a:tr>
              <a:tr h="11809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 smtClean="0"/>
                        <a:t>Population</a:t>
                      </a:r>
                      <a:br>
                        <a:rPr lang="en-US" altLang="en-US" sz="3200" dirty="0" smtClean="0"/>
                      </a:br>
                      <a:r>
                        <a:rPr lang="en-US" altLang="en-US" sz="3200" i="1" dirty="0" smtClean="0"/>
                        <a:t>(CDC, 2003)</a:t>
                      </a:r>
                    </a:p>
                  </a:txBody>
                  <a:tcPr marL="137160" marR="137160" marT="137186" marB="1371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74%</a:t>
                      </a:r>
                      <a:endParaRPr lang="en-US" sz="3200" dirty="0"/>
                    </a:p>
                  </a:txBody>
                  <a:tcPr marL="137160" marR="137160" marT="137186" marB="1371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26%</a:t>
                      </a:r>
                      <a:endParaRPr lang="en-US" sz="3200" dirty="0"/>
                    </a:p>
                  </a:txBody>
                  <a:tcPr marL="137160" marR="137160" marT="137186" marB="137186" anchor="ctr"/>
                </a:tc>
              </a:tr>
              <a:tr h="1641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 smtClean="0"/>
                        <a:t>County Jail</a:t>
                      </a:r>
                      <a:br>
                        <a:rPr lang="en-US" altLang="en-US" sz="3200" dirty="0" smtClean="0"/>
                      </a:br>
                      <a:r>
                        <a:rPr lang="en-US" altLang="en-US" sz="3200" i="1" dirty="0" smtClean="0"/>
                        <a:t>(Slaughter, Fann, &amp; Ehde, 2003)</a:t>
                      </a:r>
                    </a:p>
                  </a:txBody>
                  <a:tcPr marL="137160" marR="137160" marT="137186" marB="1371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58%</a:t>
                      </a:r>
                      <a:endParaRPr lang="en-US" sz="3200" dirty="0"/>
                    </a:p>
                  </a:txBody>
                  <a:tcPr marL="137160" marR="137160" marT="137186" marB="1371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29%</a:t>
                      </a:r>
                      <a:endParaRPr lang="en-US" sz="3200" dirty="0"/>
                    </a:p>
                  </a:txBody>
                  <a:tcPr marL="137160" marR="137160" marT="137186" marB="137186" anchor="ctr"/>
                </a:tc>
              </a:tr>
              <a:tr h="7370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 smtClean="0"/>
                        <a:t>Denver County Jail</a:t>
                      </a:r>
                    </a:p>
                  </a:txBody>
                  <a:tcPr marL="137160" marR="137160" marT="137186" marB="1371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48%</a:t>
                      </a:r>
                      <a:endParaRPr lang="en-US" sz="3200" dirty="0"/>
                    </a:p>
                  </a:txBody>
                  <a:tcPr marL="137160" marR="137160" marT="137186" marB="1371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52%*</a:t>
                      </a:r>
                      <a:endParaRPr lang="en-US" sz="3200" dirty="0"/>
                    </a:p>
                  </a:txBody>
                  <a:tcPr marL="137160" marR="137160" marT="137186" marB="137186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17813" y="6185647"/>
            <a:ext cx="985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*80% of injuries reported required hospitalization at the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82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1981200" y="282576"/>
            <a:ext cx="822960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5400" b="1" dirty="0" smtClean="0">
                <a:ea typeface="ＭＳ Ｐゴシック" panose="020B0600070205080204" pitchFamily="34" charset="-128"/>
              </a:rPr>
              <a:t>Comorbid Conditions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780878"/>
              </p:ext>
            </p:extLst>
          </p:nvPr>
        </p:nvGraphicFramePr>
        <p:xfrm>
          <a:off x="188259" y="1055688"/>
          <a:ext cx="11819965" cy="593611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991681"/>
                <a:gridCol w="2609428"/>
                <a:gridCol w="2609428"/>
                <a:gridCol w="2609428"/>
              </a:tblGrid>
              <a:tr h="2147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68588" marR="68588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Bureau of Justice Statistics, 2006</a:t>
                      </a:r>
                    </a:p>
                  </a:txBody>
                  <a:tcPr marL="68588" marR="6858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</a:rPr>
                        <a:t>DCJ 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Pilot Study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 marL="68588" marR="6858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All data (2016)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 marL="68588" marR="68588" marT="0" marB="0" anchor="ctr">
                    <a:solidFill>
                      <a:schemeClr val="accent2"/>
                    </a:solidFill>
                  </a:tcPr>
                </a:tc>
              </a:tr>
              <a:tr h="92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Mental illness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64%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93%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92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Substance </a:t>
                      </a:r>
                      <a:r>
                        <a:rPr lang="en-US" sz="3200" dirty="0">
                          <a:effectLst/>
                        </a:rPr>
                        <a:t>abuse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53%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93%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1555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Substance </a:t>
                      </a:r>
                      <a:r>
                        <a:rPr lang="en-US" sz="3200">
                          <a:effectLst/>
                        </a:rPr>
                        <a:t>abuse </a:t>
                      </a:r>
                      <a:r>
                        <a:rPr lang="en-US" sz="3200" smtClean="0">
                          <a:effectLst/>
                        </a:rPr>
                        <a:t>with mental </a:t>
                      </a:r>
                      <a:r>
                        <a:rPr lang="en-US" sz="3200" dirty="0">
                          <a:effectLst/>
                        </a:rPr>
                        <a:t>illness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76%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92%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92%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84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Demographic Data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075766"/>
            <a:ext cx="11403106" cy="618564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N=314 (3/7/16) </a:t>
            </a:r>
          </a:p>
          <a:p>
            <a:r>
              <a:rPr lang="en-US" sz="3200" dirty="0" smtClean="0"/>
              <a:t>Total with significant TBI history (53%)</a:t>
            </a:r>
          </a:p>
          <a:p>
            <a:r>
              <a:rPr lang="en-US" sz="3200" dirty="0" smtClean="0"/>
              <a:t>71% </a:t>
            </a:r>
            <a:r>
              <a:rPr lang="en-US" sz="3200" dirty="0"/>
              <a:t>males and </a:t>
            </a:r>
            <a:r>
              <a:rPr lang="en-US" sz="3200" dirty="0" smtClean="0"/>
              <a:t>29% females; 58% Single </a:t>
            </a:r>
          </a:p>
          <a:p>
            <a:r>
              <a:rPr lang="en-US" sz="3200" dirty="0" smtClean="0"/>
              <a:t>46% </a:t>
            </a:r>
            <a:r>
              <a:rPr lang="en-US" sz="3200" dirty="0"/>
              <a:t>identified as White, </a:t>
            </a:r>
            <a:r>
              <a:rPr lang="en-US" sz="3200" dirty="0" smtClean="0"/>
              <a:t>23% </a:t>
            </a:r>
            <a:r>
              <a:rPr lang="en-US" sz="3200" dirty="0"/>
              <a:t>as Hispanic, </a:t>
            </a:r>
            <a:r>
              <a:rPr lang="en-US" sz="3200" dirty="0" smtClean="0"/>
              <a:t>18%</a:t>
            </a:r>
            <a:r>
              <a:rPr lang="en-US" sz="3200" dirty="0"/>
              <a:t> as Black or African American, and </a:t>
            </a:r>
            <a:r>
              <a:rPr lang="en-US" sz="3200" dirty="0" smtClean="0"/>
              <a:t>12% </a:t>
            </a:r>
            <a:r>
              <a:rPr lang="en-US" sz="3200" dirty="0"/>
              <a:t>as </a:t>
            </a:r>
            <a:r>
              <a:rPr lang="en-US" sz="3200" dirty="0" smtClean="0"/>
              <a:t>‘other’ </a:t>
            </a:r>
          </a:p>
          <a:p>
            <a:pPr lvl="1"/>
            <a:r>
              <a:rPr lang="en-US" dirty="0" smtClean="0"/>
              <a:t>Colorado Census (2014) 88% White, 21% Hispanic, 5% </a:t>
            </a:r>
            <a:r>
              <a:rPr lang="en-US" dirty="0"/>
              <a:t>Black or African American </a:t>
            </a:r>
            <a:endParaRPr lang="en-US" dirty="0" smtClean="0"/>
          </a:p>
          <a:p>
            <a:r>
              <a:rPr lang="en-US" dirty="0" smtClean="0"/>
              <a:t>17% Multilingual </a:t>
            </a:r>
          </a:p>
          <a:p>
            <a:r>
              <a:rPr lang="en-US" sz="3600" dirty="0" smtClean="0"/>
              <a:t>13% </a:t>
            </a:r>
            <a:r>
              <a:rPr lang="en-US" sz="3600" dirty="0"/>
              <a:t>reported veteran </a:t>
            </a:r>
            <a:r>
              <a:rPr lang="en-US" sz="3600" dirty="0" smtClean="0"/>
              <a:t>status</a:t>
            </a:r>
          </a:p>
          <a:p>
            <a:pPr lvl="2"/>
            <a:r>
              <a:rPr lang="en-US" sz="2800" dirty="0"/>
              <a:t>Colorado Census (2014</a:t>
            </a:r>
            <a:r>
              <a:rPr lang="en-US" sz="2800" dirty="0" smtClean="0"/>
              <a:t>) 7%</a:t>
            </a:r>
          </a:p>
          <a:p>
            <a:r>
              <a:rPr lang="en-US" sz="3200" dirty="0"/>
              <a:t>38% </a:t>
            </a:r>
            <a:r>
              <a:rPr lang="en-US" sz="3200" dirty="0" smtClean="0"/>
              <a:t>were </a:t>
            </a:r>
            <a:r>
              <a:rPr lang="en-US" sz="3200" dirty="0"/>
              <a:t>due to </a:t>
            </a:r>
            <a:r>
              <a:rPr lang="en-US" sz="3200" dirty="0" smtClean="0"/>
              <a:t>assault*, </a:t>
            </a:r>
            <a:r>
              <a:rPr lang="en-US" sz="3200" dirty="0"/>
              <a:t>30% </a:t>
            </a:r>
            <a:r>
              <a:rPr lang="en-US" sz="3200" dirty="0" smtClean="0"/>
              <a:t>were </a:t>
            </a:r>
            <a:r>
              <a:rPr lang="en-US" sz="3200" dirty="0"/>
              <a:t>due to motor vehicle accident, 27% </a:t>
            </a:r>
            <a:r>
              <a:rPr lang="en-US" sz="3200" dirty="0" smtClean="0"/>
              <a:t>were </a:t>
            </a:r>
            <a:r>
              <a:rPr lang="en-US" sz="3200" dirty="0"/>
              <a:t>due to falls, and 6</a:t>
            </a:r>
            <a:r>
              <a:rPr lang="en-US" sz="3200" dirty="0" smtClean="0"/>
              <a:t>% were due to blasts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649" y="121015"/>
            <a:ext cx="2764616" cy="265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89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1023"/>
            <a:ext cx="10515600" cy="112955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History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" y="726141"/>
            <a:ext cx="12465424" cy="6387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61% </a:t>
            </a:r>
            <a:r>
              <a:rPr lang="en-US" dirty="0"/>
              <a:t>of individuals reported being a victim of childhood </a:t>
            </a:r>
            <a:r>
              <a:rPr lang="en-US" dirty="0" smtClean="0"/>
              <a:t>violence</a:t>
            </a:r>
          </a:p>
          <a:p>
            <a:pPr lvl="1"/>
            <a:r>
              <a:rPr lang="en-US" dirty="0" smtClean="0"/>
              <a:t>10% General population (Safe Horizons, 2014)</a:t>
            </a:r>
          </a:p>
          <a:p>
            <a:r>
              <a:rPr lang="en-US" dirty="0" smtClean="0"/>
              <a:t>63% </a:t>
            </a:r>
            <a:r>
              <a:rPr lang="en-US" dirty="0"/>
              <a:t>reported victimization in </a:t>
            </a:r>
            <a:r>
              <a:rPr lang="en-US" dirty="0" smtClean="0"/>
              <a:t>adulthood</a:t>
            </a:r>
          </a:p>
          <a:p>
            <a:pPr lvl="1"/>
            <a:r>
              <a:rPr lang="en-US" dirty="0" smtClean="0"/>
              <a:t>2% General population (Bureau of Justice Statistics, 2014)</a:t>
            </a:r>
          </a:p>
          <a:p>
            <a:r>
              <a:rPr lang="en-US" dirty="0" smtClean="0"/>
              <a:t>37% report at least one </a:t>
            </a:r>
            <a:r>
              <a:rPr lang="en-US" dirty="0"/>
              <a:t>suicide </a:t>
            </a:r>
            <a:r>
              <a:rPr lang="en-US" dirty="0" smtClean="0"/>
              <a:t>attempt </a:t>
            </a:r>
          </a:p>
          <a:p>
            <a:pPr lvl="1"/>
            <a:r>
              <a:rPr lang="en-US" dirty="0" smtClean="0"/>
              <a:t>4% thoughts, 1% suicide plan (Emory University, 2014)</a:t>
            </a:r>
          </a:p>
          <a:p>
            <a:r>
              <a:rPr lang="en-US" dirty="0" smtClean="0"/>
              <a:t>67% </a:t>
            </a:r>
            <a:r>
              <a:rPr lang="en-US" dirty="0"/>
              <a:t>reported school </a:t>
            </a:r>
            <a:r>
              <a:rPr lang="en-US" dirty="0" smtClean="0"/>
              <a:t>suspension</a:t>
            </a:r>
          </a:p>
          <a:p>
            <a:r>
              <a:rPr lang="en-US" dirty="0" smtClean="0"/>
              <a:t>96% </a:t>
            </a:r>
            <a:r>
              <a:rPr lang="en-US" dirty="0"/>
              <a:t>of the population reported a history of substance </a:t>
            </a:r>
            <a:r>
              <a:rPr lang="en-US" dirty="0" smtClean="0"/>
              <a:t>abuse/misuse</a:t>
            </a:r>
          </a:p>
          <a:p>
            <a:pPr lvl="1"/>
            <a:r>
              <a:rPr lang="en-US" dirty="0" smtClean="0"/>
              <a:t>7% General Population (National Institute on Drug Abuse, 2013)</a:t>
            </a:r>
          </a:p>
          <a:p>
            <a:r>
              <a:rPr lang="en-US" dirty="0" smtClean="0"/>
              <a:t>78% </a:t>
            </a:r>
            <a:r>
              <a:rPr lang="en-US" dirty="0"/>
              <a:t>of individuals reported at least one mental health </a:t>
            </a:r>
            <a:r>
              <a:rPr lang="en-US" dirty="0" smtClean="0"/>
              <a:t>diagnosis (19%, NAMI, 2013)</a:t>
            </a:r>
          </a:p>
          <a:p>
            <a:pPr lvl="1"/>
            <a:r>
              <a:rPr lang="en-US" dirty="0" smtClean="0"/>
              <a:t>50% Mood </a:t>
            </a:r>
            <a:r>
              <a:rPr lang="en-US" dirty="0"/>
              <a:t>disorders </a:t>
            </a:r>
            <a:r>
              <a:rPr lang="en-US" dirty="0" smtClean="0"/>
              <a:t> (7%, </a:t>
            </a:r>
            <a:r>
              <a:rPr lang="en-US" dirty="0"/>
              <a:t>NAMI, 2013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34% Anxiety Disorders (18%, </a:t>
            </a:r>
            <a:r>
              <a:rPr lang="en-US" dirty="0"/>
              <a:t>NAMI, 2013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18% Psychotic Disorders</a:t>
            </a:r>
            <a:r>
              <a:rPr lang="en-US" dirty="0"/>
              <a:t> </a:t>
            </a:r>
            <a:r>
              <a:rPr lang="en-US" dirty="0" smtClean="0"/>
              <a:t>(1%, </a:t>
            </a:r>
            <a:r>
              <a:rPr lang="en-US" dirty="0"/>
              <a:t>NAMI, 2013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62% take </a:t>
            </a:r>
            <a:r>
              <a:rPr lang="en-US" dirty="0"/>
              <a:t>psychiatric </a:t>
            </a:r>
            <a:r>
              <a:rPr lang="en-US" dirty="0" smtClean="0"/>
              <a:t>medication</a:t>
            </a:r>
          </a:p>
          <a:p>
            <a:pPr lvl="3"/>
            <a:r>
              <a:rPr lang="en-US" dirty="0" smtClean="0"/>
              <a:t>33% antidepressants</a:t>
            </a:r>
          </a:p>
          <a:p>
            <a:pPr lvl="3"/>
            <a:r>
              <a:rPr lang="en-US" dirty="0" smtClean="0"/>
              <a:t>9% antipsychotics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7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-36840"/>
            <a:ext cx="125038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 smtClean="0">
                <a:latin typeface="+mj-lt"/>
              </a:rPr>
              <a:t>Partners</a:t>
            </a:r>
            <a:endParaRPr lang="en-US" altLang="en-US" sz="5400" b="1" dirty="0">
              <a:latin typeface="+mj-lt"/>
            </a:endParaRPr>
          </a:p>
        </p:txBody>
      </p:sp>
      <p:pic>
        <p:nvPicPr>
          <p:cNvPr id="5124" name="Picture 1" descr="DSD BADGE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22" y="990877"/>
            <a:ext cx="2180068" cy="218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olorado Traumatic Brain Injury Trust F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06" y="792991"/>
            <a:ext cx="4020155" cy="21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6" y="2474031"/>
            <a:ext cx="2034266" cy="204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6" y="792991"/>
            <a:ext cx="3735064" cy="14407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6" descr="Image result for boulder coun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Adams County Court for Veter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962" y="3936131"/>
            <a:ext cx="2397791" cy="22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pbs.twimg.com/profile_images/1605543634/LCSO_Bad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6" y="4727481"/>
            <a:ext cx="2034266" cy="19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bouldercountylatinocoalition.org/wp-content/uploads/2014/05/BoCoSherif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90" y="3257319"/>
            <a:ext cx="23812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arshelpingcharities.org/wp-content/uploads/2013/01/Brain-Injury-Alliance-Colorado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84" y="3325066"/>
            <a:ext cx="3141276" cy="10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rmhumanservices.org/sites/all/themes/rmhs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7" y="4880189"/>
            <a:ext cx="3440959" cy="10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gust-production.s3.amazonaws.com/uploads/startup/logo_image/20514/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22" y="5980899"/>
            <a:ext cx="32099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COMMUNITY REFERRALS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47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Brain Injury Alliance of Colorado </a:t>
            </a:r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5835" y="1825625"/>
            <a:ext cx="1172583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Brain </a:t>
            </a:r>
            <a:r>
              <a:rPr lang="en-US" u="sng" dirty="0"/>
              <a:t>Injury Alliance of </a:t>
            </a:r>
            <a:r>
              <a:rPr lang="en-US" u="sng" dirty="0" smtClean="0"/>
              <a:t>Colorado for Information &amp; Referral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70 individuals have been referred to date since 1/15 </a:t>
            </a:r>
            <a:r>
              <a:rPr lang="en-US" dirty="0" smtClean="0"/>
              <a:t>(+ 1 </a:t>
            </a:r>
            <a:r>
              <a:rPr lang="en-US" dirty="0"/>
              <a:t>youth)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Rocky </a:t>
            </a:r>
            <a:r>
              <a:rPr lang="en-US" u="sng" dirty="0"/>
              <a:t>Mountain Human Services for Case Management </a:t>
            </a:r>
            <a:r>
              <a:rPr lang="en-US" u="sng" dirty="0" smtClean="0"/>
              <a:t>(Adults</a:t>
            </a:r>
            <a:r>
              <a:rPr lang="en-US" u="sng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21 individuals have been referred to date for </a:t>
            </a:r>
            <a:r>
              <a:rPr lang="en-US" dirty="0" smtClean="0"/>
              <a:t>care coordination services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 smtClean="0"/>
              <a:t>Brain </a:t>
            </a:r>
            <a:r>
              <a:rPr lang="en-US" u="sng" dirty="0"/>
              <a:t>Injury Alliance </a:t>
            </a:r>
            <a:r>
              <a:rPr lang="en-US" u="sng" dirty="0" smtClean="0"/>
              <a:t>of Colorado for </a:t>
            </a:r>
            <a:r>
              <a:rPr lang="en-US" u="sng" dirty="0"/>
              <a:t>Education Consultation </a:t>
            </a:r>
            <a:r>
              <a:rPr lang="en-US" u="sng" dirty="0" smtClean="0"/>
              <a:t>(Youth</a:t>
            </a:r>
            <a:r>
              <a:rPr lang="en-US" u="sng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 </a:t>
            </a:r>
            <a:r>
              <a:rPr lang="en-US" dirty="0" smtClean="0"/>
              <a:t>individual </a:t>
            </a:r>
            <a:r>
              <a:rPr lang="en-US" dirty="0"/>
              <a:t>has been referred to date for education consultation </a:t>
            </a:r>
            <a:r>
              <a:rPr lang="en-US" dirty="0" smtClean="0"/>
              <a:t>(DYC </a:t>
            </a:r>
            <a:r>
              <a:rPr lang="en-US" dirty="0"/>
              <a:t>has not begun </a:t>
            </a:r>
            <a:r>
              <a:rPr lang="en-US" dirty="0" smtClean="0"/>
              <a:t>referring discharges)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988" y="1690688"/>
            <a:ext cx="2084294" cy="8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68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44" y="4245922"/>
            <a:ext cx="10686547" cy="2612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94" y="0"/>
            <a:ext cx="10766051" cy="673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44" y="748957"/>
            <a:ext cx="10686547" cy="34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75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Pilot Site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1329" y="1371600"/>
            <a:ext cx="1152413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Development and implementation of TBI-specific training curricula for </a:t>
            </a:r>
            <a:r>
              <a:rPr lang="en-US" sz="3000" dirty="0" smtClean="0"/>
              <a:t>Denver County Jail </a:t>
            </a:r>
            <a:r>
              <a:rPr lang="en-US" sz="3000" dirty="0"/>
              <a:t>mental health staff (</a:t>
            </a:r>
            <a:r>
              <a:rPr lang="en-US" sz="3000" i="1" dirty="0"/>
              <a:t>n = </a:t>
            </a:r>
            <a:r>
              <a:rPr lang="en-US" sz="3000" dirty="0"/>
              <a:t>9) and DCJ civilian staff (</a:t>
            </a:r>
            <a:r>
              <a:rPr lang="en-US" sz="3000" i="1" dirty="0"/>
              <a:t>n = </a:t>
            </a:r>
            <a:r>
              <a:rPr lang="en-US" sz="3000" dirty="0"/>
              <a:t>79)</a:t>
            </a:r>
            <a:endParaRPr lang="en-US" sz="3000" i="1" dirty="0"/>
          </a:p>
          <a:p>
            <a:r>
              <a:rPr lang="en-US" sz="3000" dirty="0"/>
              <a:t>Developed and implemented a TBI-specific treatment group in Denver County Jail</a:t>
            </a:r>
            <a:r>
              <a:rPr lang="en-US" sz="3000" dirty="0" smtClean="0"/>
              <a:t> </a:t>
            </a:r>
            <a:r>
              <a:rPr lang="en-US" sz="3000" dirty="0"/>
              <a:t>Men’s Mental Health Transition Unit (December, 2015</a:t>
            </a:r>
            <a:r>
              <a:rPr lang="en-US" sz="3000" dirty="0" smtClean="0"/>
              <a:t>)</a:t>
            </a:r>
          </a:p>
          <a:p>
            <a:pPr lvl="1"/>
            <a:r>
              <a:rPr lang="en-US" sz="3000" dirty="0"/>
              <a:t>Modules</a:t>
            </a:r>
          </a:p>
          <a:p>
            <a:pPr lvl="2"/>
            <a:r>
              <a:rPr lang="en-US" sz="3000" dirty="0"/>
              <a:t>Understanding TBI and Symptom Recognition</a:t>
            </a:r>
          </a:p>
          <a:p>
            <a:pPr lvl="2"/>
            <a:r>
              <a:rPr lang="en-US" sz="3000" dirty="0"/>
              <a:t>Memory Skills and Goal Setting</a:t>
            </a:r>
          </a:p>
          <a:p>
            <a:pPr lvl="2"/>
            <a:r>
              <a:rPr lang="en-US" sz="3000" dirty="0"/>
              <a:t>Emotional Regulation </a:t>
            </a:r>
          </a:p>
          <a:p>
            <a:pPr lvl="2"/>
            <a:r>
              <a:rPr lang="en-US" sz="3000" dirty="0"/>
              <a:t>Interpersonal Communication</a:t>
            </a:r>
          </a:p>
          <a:p>
            <a:pPr marL="742950" lvl="1" indent="-285750"/>
            <a:r>
              <a:rPr lang="en-US" sz="3000" dirty="0"/>
              <a:t>Optional Modules</a:t>
            </a:r>
          </a:p>
          <a:p>
            <a:pPr marL="1200150" lvl="2" indent="-285750"/>
            <a:r>
              <a:rPr lang="en-US" sz="3000" dirty="0"/>
              <a:t>Anger/aggression Management </a:t>
            </a:r>
          </a:p>
          <a:p>
            <a:pPr marL="1200150" lvl="2" indent="-285750"/>
            <a:r>
              <a:rPr lang="en-US" sz="3000" dirty="0"/>
              <a:t>Impulsivity Management</a:t>
            </a:r>
          </a:p>
          <a:p>
            <a:pPr marL="1200150" lvl="2" indent="-285750"/>
            <a:r>
              <a:rPr lang="en-US" sz="3000" dirty="0"/>
              <a:t>Acceptance and Identity </a:t>
            </a:r>
          </a:p>
          <a:p>
            <a:pPr marL="228600" lvl="1">
              <a:spcBef>
                <a:spcPts val="1000"/>
              </a:spcBef>
            </a:pPr>
            <a:r>
              <a:rPr lang="en-US" sz="3000" dirty="0"/>
              <a:t>Officer trainings will begin in </a:t>
            </a:r>
            <a:r>
              <a:rPr lang="en-US" sz="3000" dirty="0" smtClean="0"/>
              <a:t>June, </a:t>
            </a:r>
            <a:r>
              <a:rPr lang="en-US" sz="3000" dirty="0"/>
              <a:t>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5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CHALLENGES/LESSONS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44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63070"/>
            <a:ext cx="10515600" cy="6494929"/>
          </a:xfrm>
        </p:spPr>
        <p:txBody>
          <a:bodyPr/>
          <a:lstStyle/>
          <a:p>
            <a:r>
              <a:rPr lang="en-US" sz="4000" dirty="0" smtClean="0"/>
              <a:t>Fidelity to instrument (OSU-TBI-ID)</a:t>
            </a:r>
          </a:p>
          <a:p>
            <a:r>
              <a:rPr lang="en-US" sz="4000" dirty="0" smtClean="0"/>
              <a:t>Contact impossible after community release</a:t>
            </a:r>
          </a:p>
          <a:p>
            <a:r>
              <a:rPr lang="en-US" sz="4000" dirty="0" smtClean="0"/>
              <a:t>Consent problems with youth</a:t>
            </a:r>
          </a:p>
          <a:p>
            <a:pPr lvl="1"/>
            <a:r>
              <a:rPr lang="en-US" sz="4000" dirty="0" smtClean="0"/>
              <a:t>Parents</a:t>
            </a:r>
          </a:p>
          <a:p>
            <a:pPr lvl="1"/>
            <a:r>
              <a:rPr lang="en-US" sz="4000" dirty="0" smtClean="0"/>
              <a:t>CO Attorney General’s Office</a:t>
            </a:r>
          </a:p>
          <a:p>
            <a:r>
              <a:rPr lang="en-US" sz="4000" dirty="0" smtClean="0"/>
              <a:t>Sensitivity to impairment</a:t>
            </a:r>
          </a:p>
          <a:p>
            <a:pPr lvl="1"/>
            <a:r>
              <a:rPr lang="en-US" sz="4000" dirty="0" smtClean="0"/>
              <a:t>Bleiberg model</a:t>
            </a:r>
          </a:p>
          <a:p>
            <a:pPr lvl="1"/>
            <a:r>
              <a:rPr lang="en-US" sz="4000" dirty="0" smtClean="0"/>
              <a:t>Behavior and affective disturbances instead</a:t>
            </a:r>
          </a:p>
          <a:p>
            <a:r>
              <a:rPr lang="en-US" sz="4000" dirty="0" smtClean="0"/>
              <a:t>Partnerships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8526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1912938" y="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5400" b="1" dirty="0" smtClean="0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4128" y="838201"/>
            <a:ext cx="12097871" cy="6113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200" dirty="0"/>
              <a:t>Corrigan, J.D., </a:t>
            </a:r>
            <a:r>
              <a:rPr lang="en-US" sz="1200" dirty="0" err="1"/>
              <a:t>Bogner</a:t>
            </a:r>
            <a:r>
              <a:rPr lang="en-US" sz="1200" dirty="0"/>
              <a:t>, J.A.  (2007). Initial reliability and validity of the OSU TBI Identification Method. </a:t>
            </a:r>
            <a:r>
              <a:rPr lang="en-US" sz="1200" i="1" dirty="0"/>
              <a:t>Journal of Head Trauma Rehabilitation</a:t>
            </a:r>
            <a:r>
              <a:rPr lang="en-US" sz="1200" dirty="0"/>
              <a:t>, </a:t>
            </a:r>
            <a:r>
              <a:rPr lang="en-US" sz="1200" i="1" dirty="0"/>
              <a:t>22 (6),</a:t>
            </a:r>
            <a:r>
              <a:rPr lang="en-US" sz="1200" dirty="0"/>
              <a:t> p. 318-329.</a:t>
            </a:r>
          </a:p>
          <a:p>
            <a:pPr marL="0" indent="0">
              <a:buNone/>
            </a:pPr>
            <a:r>
              <a:rPr lang="en-US" sz="1200" dirty="0" err="1"/>
              <a:t>Bogner</a:t>
            </a:r>
            <a:r>
              <a:rPr lang="en-US" sz="1200" dirty="0"/>
              <a:t>, J.A., Corrigan, J.D. (2009). Reliability and validity of the OSU TBI Identification Method with Prisoners. </a:t>
            </a:r>
            <a:r>
              <a:rPr lang="en-US" sz="1200" i="1" dirty="0"/>
              <a:t>Journal of Head Trauma Rehabilitation</a:t>
            </a:r>
            <a:r>
              <a:rPr lang="en-US" sz="1200" dirty="0"/>
              <a:t>, </a:t>
            </a:r>
            <a:r>
              <a:rPr lang="en-US" sz="1200" i="1" dirty="0"/>
              <a:t>24 (6),</a:t>
            </a:r>
            <a:r>
              <a:rPr lang="en-US" sz="1200" dirty="0"/>
              <a:t> 279-291.</a:t>
            </a:r>
          </a:p>
          <a:p>
            <a:pPr marL="0" indent="0">
              <a:buNone/>
            </a:pPr>
            <a:r>
              <a:rPr lang="en-US" sz="1200" dirty="0"/>
              <a:t>Frederick, R. (2000). Performance Curve Classification of Invalid Responding on the Validity Indicator Profile. </a:t>
            </a:r>
            <a:r>
              <a:rPr lang="en-US" sz="1200" i="1" dirty="0"/>
              <a:t>Archives of Clinical Neuropsychology, 15 (4),</a:t>
            </a:r>
            <a:r>
              <a:rPr lang="en-US" sz="1200" dirty="0"/>
              <a:t> p. 281–300. </a:t>
            </a:r>
          </a:p>
          <a:p>
            <a:pPr marL="0" indent="0">
              <a:buNone/>
            </a:pPr>
            <a:r>
              <a:rPr lang="en-US" sz="1200" dirty="0"/>
              <a:t>Gorgens, K. (2010). Clinical interview. In B. Caplan, J. DeLuca &amp; J.S. Kreutzer (Eds.) </a:t>
            </a:r>
            <a:r>
              <a:rPr lang="en-US" sz="1200" i="1" dirty="0"/>
              <a:t>Encyclopedia of </a:t>
            </a:r>
            <a:r>
              <a:rPr lang="en-US" sz="1200" i="1" dirty="0" smtClean="0"/>
              <a:t>Clinical Neuropsychology</a:t>
            </a:r>
            <a:r>
              <a:rPr lang="en-US" sz="1200" dirty="0"/>
              <a:t>.  New York, NY: Springer Publishing.</a:t>
            </a:r>
          </a:p>
          <a:p>
            <a:pPr marL="0" indent="0">
              <a:buNone/>
            </a:pPr>
            <a:r>
              <a:rPr lang="en-US" sz="1200" dirty="0" smtClean="0"/>
              <a:t>Kane</a:t>
            </a:r>
            <a:r>
              <a:rPr lang="en-US" sz="1200" dirty="0"/>
              <a:t>, R. L., Roebuck-Spencer, T., Short, P., </a:t>
            </a:r>
            <a:r>
              <a:rPr lang="en-US" sz="1200" dirty="0" err="1"/>
              <a:t>Kabat</a:t>
            </a:r>
            <a:r>
              <a:rPr lang="en-US" sz="1200" dirty="0"/>
              <a:t>, M., &amp; Wilken, J. (2007). Identifying and monitoring cognitive deficits in clinical populations using Automated Neuropsychological Assessment </a:t>
            </a:r>
            <a:r>
              <a:rPr lang="en-US" sz="1200" dirty="0" smtClean="0"/>
              <a:t>	Metrics </a:t>
            </a:r>
            <a:r>
              <a:rPr lang="en-US" sz="1200" dirty="0"/>
              <a:t>(ANAM)  </a:t>
            </a:r>
            <a:r>
              <a:rPr lang="en-US" sz="1200" dirty="0" smtClean="0"/>
              <a:t>tests</a:t>
            </a:r>
            <a:r>
              <a:rPr lang="en-US" sz="1200" dirty="0"/>
              <a:t>. </a:t>
            </a:r>
            <a:r>
              <a:rPr lang="en-US" sz="1200" i="1" dirty="0"/>
              <a:t>Archives of Clinical Neuropsychology, 22 (</a:t>
            </a:r>
            <a:r>
              <a:rPr lang="en-US" sz="1200" i="1" dirty="0" err="1"/>
              <a:t>Suppl</a:t>
            </a:r>
            <a:r>
              <a:rPr lang="en-US" sz="1200" i="1" dirty="0"/>
              <a:t> 1),</a:t>
            </a:r>
            <a:r>
              <a:rPr lang="en-US" sz="1200" dirty="0"/>
              <a:t> p. </a:t>
            </a:r>
            <a:r>
              <a:rPr lang="en-US" sz="1200" dirty="0" err="1"/>
              <a:t>S115</a:t>
            </a:r>
            <a:r>
              <a:rPr lang="en-US" sz="1200" dirty="0"/>
              <a:t>–</a:t>
            </a:r>
            <a:r>
              <a:rPr lang="en-US" sz="1200" dirty="0" err="1"/>
              <a:t>S126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/>
              <a:t>Martin, T. A., Hoffman, N. M., &amp; </a:t>
            </a:r>
            <a:r>
              <a:rPr lang="en-US" sz="1200" dirty="0" err="1"/>
              <a:t>Donders</a:t>
            </a:r>
            <a:r>
              <a:rPr lang="en-US" sz="1200" dirty="0"/>
              <a:t>, J. (2003). Clinical Utility of the Trail Making Test Ratio Score. </a:t>
            </a:r>
            <a:r>
              <a:rPr lang="en-US" sz="1200" i="1" dirty="0"/>
              <a:t>Applied Neuropsychology, 10 (3),</a:t>
            </a:r>
            <a:r>
              <a:rPr lang="en-US" sz="1200" dirty="0"/>
              <a:t> p. 163-9.</a:t>
            </a:r>
          </a:p>
          <a:p>
            <a:pPr marL="0" indent="0">
              <a:buNone/>
            </a:pPr>
            <a:r>
              <a:rPr lang="en-US" sz="1200" dirty="0"/>
              <a:t>Meyers, J.E. &amp; </a:t>
            </a:r>
            <a:r>
              <a:rPr lang="en-US" sz="1200" dirty="0" err="1"/>
              <a:t>Volbrecht</a:t>
            </a:r>
            <a:r>
              <a:rPr lang="en-US" sz="1200" dirty="0"/>
              <a:t>, M.E. (2003). A validation of multiple malingering detection methods in a large clinical sample. </a:t>
            </a:r>
            <a:r>
              <a:rPr lang="en-US" sz="1200" i="1" dirty="0"/>
              <a:t>Archives of Clinical Neuropsychology, 18, </a:t>
            </a:r>
            <a:r>
              <a:rPr lang="en-US" sz="1200" dirty="0"/>
              <a:t>p. 261-276.</a:t>
            </a:r>
          </a:p>
          <a:p>
            <a:pPr marL="0" indent="0">
              <a:buNone/>
            </a:pPr>
            <a:r>
              <a:rPr lang="en-US" sz="1200" dirty="0" err="1"/>
              <a:t>Mittenberg</a:t>
            </a:r>
            <a:r>
              <a:rPr lang="en-US" sz="1200" dirty="0"/>
              <a:t>, W., Patton, C., </a:t>
            </a:r>
            <a:r>
              <a:rPr lang="en-US" sz="1200" dirty="0" err="1"/>
              <a:t>Canyock</a:t>
            </a:r>
            <a:r>
              <a:rPr lang="en-US" sz="1200" dirty="0"/>
              <a:t>, E. M., &amp; Condit, D. (2002). </a:t>
            </a:r>
            <a:r>
              <a:rPr lang="en-US" sz="1200" i="1" dirty="0"/>
              <a:t>A national survey of symptom exaggeration and malingering </a:t>
            </a:r>
            <a:r>
              <a:rPr lang="en-US" sz="1200" i="1" dirty="0" err="1"/>
              <a:t>baserates</a:t>
            </a:r>
            <a:r>
              <a:rPr lang="en-US" sz="1200" i="1" dirty="0"/>
              <a:t>. </a:t>
            </a:r>
            <a:r>
              <a:rPr lang="en-US" sz="1200" dirty="0"/>
              <a:t>Poster presented at the Annual Meeting of the </a:t>
            </a:r>
            <a:r>
              <a:rPr lang="en-US" sz="1200" dirty="0" smtClean="0"/>
              <a:t>	International Neuropsychological </a:t>
            </a:r>
            <a:r>
              <a:rPr lang="en-US" sz="1200" dirty="0"/>
              <a:t>Society, Toronto, Canada.</a:t>
            </a:r>
          </a:p>
          <a:p>
            <a:pPr marL="0" indent="0">
              <a:buNone/>
            </a:pPr>
            <a:r>
              <a:rPr lang="en-US" sz="1200" dirty="0"/>
              <a:t>National Center for Injury Prevention and Control, part of the Centers for Disease Control and Prevention (2003). </a:t>
            </a:r>
            <a:r>
              <a:rPr lang="en-US" sz="1200" i="1" dirty="0"/>
              <a:t>The Report to Congress on Mild Traumatic Brain Injury in the United States: </a:t>
            </a:r>
            <a:r>
              <a:rPr lang="en-US" sz="1200" i="1" dirty="0" smtClean="0"/>
              <a:t>	Steps </a:t>
            </a:r>
            <a:r>
              <a:rPr lang="en-US" sz="1200" i="1" dirty="0"/>
              <a:t>to Prevent a </a:t>
            </a:r>
            <a:r>
              <a:rPr lang="en-US" sz="1200" i="1" dirty="0" smtClean="0"/>
              <a:t>Serious </a:t>
            </a:r>
            <a:r>
              <a:rPr lang="en-US" sz="1200" i="1" dirty="0"/>
              <a:t>Public Health Problem</a:t>
            </a:r>
            <a:r>
              <a:rPr lang="en-US" sz="1200" dirty="0"/>
              <a:t>. Retrieved from </a:t>
            </a:r>
            <a:r>
              <a:rPr lang="en-US" sz="1200" u="sng" dirty="0">
                <a:hlinkClick r:id="rId3"/>
              </a:rPr>
              <a:t>http://www.cdc.gov/ncipc/pub-res/mtbi/mtbireport.pdf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/>
              <a:t>Piccolino, A.L. &amp; </a:t>
            </a:r>
            <a:r>
              <a:rPr lang="en-US" sz="1200" dirty="0" err="1"/>
              <a:t>Solberg,K.B</a:t>
            </a:r>
            <a:r>
              <a:rPr lang="en-US" sz="1200" dirty="0"/>
              <a:t>. (2014). The Impact of Traumatic Brain Injury on Prison Health Services and Offender Management. </a:t>
            </a:r>
            <a:r>
              <a:rPr lang="en-US" sz="1200" i="1" dirty="0"/>
              <a:t>Journal of Correctional Health Care, 20 (3),</a:t>
            </a:r>
            <a:r>
              <a:rPr lang="en-US" sz="1200" dirty="0"/>
              <a:t> p. 203-212.</a:t>
            </a:r>
          </a:p>
          <a:p>
            <a:pPr marL="0" indent="0">
              <a:buNone/>
            </a:pPr>
            <a:r>
              <a:rPr lang="en-US" sz="1200" dirty="0"/>
              <a:t>Reeves, D., Winter, K., Bleiberg, J., &amp; Kane, R. (2007). ANAM Genogram: Historical perspectives, description, and current endeavors. </a:t>
            </a:r>
            <a:r>
              <a:rPr lang="en-US" sz="1200" i="1" dirty="0"/>
              <a:t>Archives of Clinical Neuropsychology, </a:t>
            </a:r>
            <a:r>
              <a:rPr lang="en-US" sz="1200" i="1" dirty="0" err="1"/>
              <a:t>22S</a:t>
            </a:r>
            <a:r>
              <a:rPr lang="en-US" sz="1200" i="1" dirty="0"/>
              <a:t>,</a:t>
            </a:r>
            <a:r>
              <a:rPr lang="en-US" sz="1200" dirty="0"/>
              <a:t> p. </a:t>
            </a:r>
            <a:r>
              <a:rPr lang="en-US" sz="1200" dirty="0" err="1"/>
              <a:t>S15</a:t>
            </a:r>
            <a:r>
              <a:rPr lang="en-US" sz="1200" dirty="0"/>
              <a:t>–</a:t>
            </a:r>
            <a:r>
              <a:rPr lang="en-US" sz="1200" dirty="0" err="1"/>
              <a:t>S37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 err="1"/>
              <a:t>Reznek</a:t>
            </a:r>
            <a:r>
              <a:rPr lang="en-US" sz="1200" dirty="0"/>
              <a:t>, L. (2005).  The Rey 15-item memory test for malingering: A meta-analysis.  </a:t>
            </a:r>
            <a:r>
              <a:rPr lang="en-US" sz="1200" i="1" dirty="0"/>
              <a:t>Brain Injury, 19 (7),</a:t>
            </a:r>
            <a:r>
              <a:rPr lang="en-US" sz="1200" dirty="0"/>
              <a:t> p. 539-543.</a:t>
            </a:r>
          </a:p>
          <a:p>
            <a:pPr marL="0" indent="0">
              <a:buNone/>
            </a:pPr>
            <a:r>
              <a:rPr lang="en-US" sz="1200" dirty="0"/>
              <a:t>Slaughter, B., </a:t>
            </a:r>
            <a:r>
              <a:rPr lang="en-US" sz="1200" dirty="0" err="1"/>
              <a:t>Fann</a:t>
            </a:r>
            <a:r>
              <a:rPr lang="en-US" sz="1200" dirty="0"/>
              <a:t>, J.R. &amp; Ehde, D. (2003).  Traumatic brain injury in a county jail population: prevalence, neuropsychological functioning and psychiatric disorders. </a:t>
            </a:r>
            <a:r>
              <a:rPr lang="en-US" sz="1200" i="1" dirty="0"/>
              <a:t>Brain Injury, 17 (9), </a:t>
            </a:r>
            <a:r>
              <a:rPr lang="en-US" sz="1200" dirty="0"/>
              <a:t>p. </a:t>
            </a:r>
            <a:r>
              <a:rPr lang="en-US" sz="1200" dirty="0" smtClean="0"/>
              <a:t>731-	741</a:t>
            </a:r>
            <a:r>
              <a:rPr lang="en-US" sz="1200" dirty="0"/>
              <a:t>. </a:t>
            </a:r>
          </a:p>
          <a:p>
            <a:pPr marL="0" indent="0">
              <a:buNone/>
            </a:pPr>
            <a:r>
              <a:rPr lang="en-US" sz="1200" dirty="0"/>
              <a:t>Stern, R.A. &amp; White, T. (2003). </a:t>
            </a:r>
            <a:r>
              <a:rPr lang="en-US" sz="1200" i="1" dirty="0"/>
              <a:t>NAB Administration, Scoring, and Interpretation Manual.</a:t>
            </a:r>
            <a:r>
              <a:rPr lang="en-US" sz="1200" dirty="0"/>
              <a:t> Lutz, FL: Psychological Assessment Resources.</a:t>
            </a:r>
          </a:p>
          <a:p>
            <a:pPr marL="0" indent="0">
              <a:buNone/>
            </a:pPr>
            <a:r>
              <a:rPr lang="en-US" sz="1200" dirty="0"/>
              <a:t>U.S. Department of Justice (2006). </a:t>
            </a:r>
            <a:r>
              <a:rPr lang="en-US" sz="1200" i="1" dirty="0"/>
              <a:t>Mental Health Problems of Prison and Jail Inmates: Bureau of Justice Statistics Special Report </a:t>
            </a:r>
            <a:r>
              <a:rPr lang="en-US" sz="1200" dirty="0"/>
              <a:t>(Report No. NCJ 213600).  Retrieved </a:t>
            </a:r>
            <a:r>
              <a:rPr lang="en-US" sz="1200" dirty="0" smtClean="0"/>
              <a:t>from 	</a:t>
            </a:r>
            <a:r>
              <a:rPr lang="en-US" sz="1200" u="sng" dirty="0" smtClean="0">
                <a:hlinkClick r:id="rId4"/>
              </a:rPr>
              <a:t>http</a:t>
            </a:r>
            <a:r>
              <a:rPr lang="en-US" sz="1200" u="sng" dirty="0">
                <a:hlinkClick r:id="rId4"/>
              </a:rPr>
              <a:t>://www.ojp.usdoj.gov/bjs/mhppji.htm</a:t>
            </a:r>
            <a:r>
              <a:rPr lang="en-US" sz="1200" dirty="0"/>
              <a:t>. </a:t>
            </a:r>
          </a:p>
          <a:p>
            <a:pPr marL="0" indent="0">
              <a:buNone/>
            </a:pPr>
            <a:r>
              <a:rPr lang="en-US" sz="1200" dirty="0" smtClean="0"/>
              <a:t>Vera </a:t>
            </a:r>
            <a:r>
              <a:rPr lang="en-US" sz="1200" dirty="0"/>
              <a:t>Institute of Justice (2006). </a:t>
            </a:r>
            <a:r>
              <a:rPr lang="en-US" sz="1200" i="1" dirty="0"/>
              <a:t>Commission on Safety and Abuse in America’s Prisons</a:t>
            </a:r>
            <a:r>
              <a:rPr lang="en-US" sz="1200" dirty="0"/>
              <a:t>. Retrieved from </a:t>
            </a:r>
            <a:r>
              <a:rPr lang="en-US" sz="1200" u="sng" dirty="0">
                <a:hlinkClick r:id="rId5"/>
              </a:rPr>
              <a:t>http://vera.org/project/commission-safety-and-abuse-americas-prisons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/>
              <a:t>Williams, W.H., </a:t>
            </a:r>
            <a:r>
              <a:rPr lang="en-US" sz="1200" dirty="0" err="1"/>
              <a:t>Mewse</a:t>
            </a:r>
            <a:r>
              <a:rPr lang="en-US" sz="1200" dirty="0"/>
              <a:t>, A.J., Tonks, J., Mills, S., Burgess, C.N.W., &amp; </a:t>
            </a:r>
            <a:r>
              <a:rPr lang="en-US" sz="1200" dirty="0" err="1"/>
              <a:t>Cordan</a:t>
            </a:r>
            <a:r>
              <a:rPr lang="en-US" sz="1200" dirty="0"/>
              <a:t>, G. (2010). Traumatic brain injury in a prison population: Prevalence, and risk for re-offending. </a:t>
            </a:r>
            <a:r>
              <a:rPr lang="en-US" sz="1200" i="1" dirty="0"/>
              <a:t>Brain Injury, 24 (10),</a:t>
            </a:r>
            <a:r>
              <a:rPr lang="en-US" sz="1200" dirty="0"/>
              <a:t> p. </a:t>
            </a:r>
            <a:r>
              <a:rPr lang="en-US" sz="1200" dirty="0" smtClean="0"/>
              <a:t>	1184-1188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 err="1"/>
              <a:t>Zgaljardic</a:t>
            </a:r>
            <a:r>
              <a:rPr lang="en-US" sz="1200" dirty="0"/>
              <a:t>, D. J., &amp; Temple, R. O. (2010). Neuropsychological Assessment Battery (NAB): Performance in a sample of patients with moderate-to-severe traumatic brain injury. </a:t>
            </a:r>
            <a:r>
              <a:rPr lang="en-US" sz="1200" i="1" dirty="0"/>
              <a:t>Applied </a:t>
            </a:r>
            <a:r>
              <a:rPr lang="en-US" sz="1200" i="1" dirty="0" smtClean="0"/>
              <a:t>	Neuropsychology</a:t>
            </a:r>
            <a:r>
              <a:rPr lang="en-US" sz="1200" i="1" dirty="0"/>
              <a:t>, 17 (4),</a:t>
            </a:r>
            <a:r>
              <a:rPr lang="en-US" sz="1200" dirty="0"/>
              <a:t> p. </a:t>
            </a:r>
            <a:r>
              <a:rPr lang="en-US" sz="1200" dirty="0" smtClean="0"/>
              <a:t>	283–288</a:t>
            </a:r>
            <a:r>
              <a:rPr lang="en-US" sz="1200" dirty="0"/>
              <a:t>.</a:t>
            </a:r>
          </a:p>
          <a:p>
            <a:pPr>
              <a:buFont typeface="Arial" charset="0"/>
              <a:buNone/>
              <a:defRPr/>
            </a:pPr>
            <a:endParaRPr lang="en-US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7737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 Minnesota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utoShape 2" descr="https://www.nashia.org/TopLeft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www.nashia.org/TopLeftLog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136106"/>
            <a:ext cx="11579225" cy="23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1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Disclosure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98495"/>
            <a:ext cx="10515600" cy="420893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dirty="0" smtClean="0">
                <a:ea typeface="MS PGothic" pitchFamily="34" charset="-128"/>
              </a:rPr>
              <a:t/>
            </a:r>
            <a:br>
              <a:rPr lang="en-US" altLang="en-US" dirty="0" smtClean="0">
                <a:ea typeface="MS PGothic" pitchFamily="34" charset="-128"/>
              </a:rPr>
            </a:br>
            <a:r>
              <a:rPr lang="en-US" altLang="en-US" sz="4000" dirty="0" smtClean="0">
                <a:ea typeface="MS PGothic" pitchFamily="34" charset="-128"/>
              </a:rPr>
              <a:t>This presentation is based on work supported, in part, by the US </a:t>
            </a:r>
            <a:r>
              <a:rPr lang="en-US" altLang="en-US" sz="4000" dirty="0">
                <a:ea typeface="MS PGothic" pitchFamily="34" charset="-128"/>
              </a:rPr>
              <a:t>Department of Health and Human </a:t>
            </a:r>
            <a:r>
              <a:rPr lang="en-US" altLang="en-US" sz="4000" dirty="0" smtClean="0">
                <a:ea typeface="MS PGothic" pitchFamily="34" charset="-128"/>
              </a:rPr>
              <a:t>Services (HRSA), </a:t>
            </a:r>
            <a:r>
              <a:rPr lang="en-US" altLang="en-US" sz="4000" dirty="0">
                <a:ea typeface="MS PGothic" pitchFamily="34" charset="-128"/>
              </a:rPr>
              <a:t>Health Resources and Services Administration </a:t>
            </a:r>
            <a:r>
              <a:rPr lang="en-US" altLang="en-US" sz="4000" dirty="0" smtClean="0">
                <a:ea typeface="MS PGothic" pitchFamily="34" charset="-128"/>
              </a:rPr>
              <a:t>and the Colorado </a:t>
            </a:r>
            <a:r>
              <a:rPr lang="en-US" altLang="en-US" sz="4000" dirty="0">
                <a:ea typeface="MS PGothic" pitchFamily="34" charset="-128"/>
              </a:rPr>
              <a:t>Department of Human Services, Office of Behavioral </a:t>
            </a:r>
            <a:r>
              <a:rPr lang="en-US" altLang="en-US" sz="4000" dirty="0" smtClean="0">
                <a:ea typeface="MS PGothic" pitchFamily="34" charset="-128"/>
              </a:rPr>
              <a:t>Health (OBH).</a:t>
            </a:r>
            <a:br>
              <a:rPr lang="en-US" altLang="en-US" sz="4000" dirty="0" smtClean="0">
                <a:ea typeface="MS PGothic" pitchFamily="34" charset="-128"/>
              </a:rPr>
            </a:br>
            <a:endParaRPr lang="en-US" altLang="en-US" sz="4000" dirty="0" smtClean="0">
              <a:ea typeface="MS PGothic" pitchFamily="34" charset="-128"/>
            </a:endParaRPr>
          </a:p>
          <a:p>
            <a:pPr marL="0" indent="0" algn="ctr">
              <a:buNone/>
            </a:pPr>
            <a:r>
              <a:rPr lang="en-US" altLang="en-US" sz="4000" dirty="0" smtClean="0">
                <a:ea typeface="MS PGothic" pitchFamily="34" charset="-128"/>
              </a:rPr>
              <a:t>This presenter has no conflicts of interest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19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06" y="1709738"/>
            <a:ext cx="10917144" cy="2852737"/>
          </a:xfrm>
        </p:spPr>
        <p:txBody>
          <a:bodyPr/>
          <a:lstStyle/>
          <a:p>
            <a:pPr algn="ctr"/>
            <a:r>
              <a:rPr lang="en-US" b="1" dirty="0" smtClean="0"/>
              <a:t>WHY SCREEN FOR TBI AMONG JUSTICE-INVOLVED INDIVIDUALS?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0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 bwMode="auto">
          <a:xfrm>
            <a:off x="1047750" y="190500"/>
            <a:ext cx="10306050" cy="1209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5400" b="1" dirty="0" smtClean="0">
                <a:ea typeface="ＭＳ Ｐゴシック" panose="020B0600070205080204" pitchFamily="34" charset="-128"/>
              </a:rPr>
              <a:t>Federal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900"/>
            <a:ext cx="12030634" cy="56051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b="1" i="1" dirty="0"/>
              <a:t>Commission on Safety and Abuse in America’s Prisons </a:t>
            </a:r>
            <a:r>
              <a:rPr lang="en-US" dirty="0" smtClean="0"/>
              <a:t>was established in </a:t>
            </a:r>
            <a:r>
              <a:rPr lang="en-US" dirty="0"/>
              <a:t>2005 to identify and recommend solutions to the most serious challenges facing America’s jails and </a:t>
            </a:r>
            <a:r>
              <a:rPr lang="en-US" dirty="0" smtClean="0"/>
              <a:t>prisons </a:t>
            </a:r>
          </a:p>
          <a:p>
            <a:pPr>
              <a:defRPr/>
            </a:pPr>
            <a:r>
              <a:rPr lang="en-US" dirty="0" smtClean="0">
                <a:cs typeface="Arial" panose="020B0604020202020204" pitchFamily="34" charset="0"/>
              </a:rPr>
              <a:t>Their 2006 report (</a:t>
            </a: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www.ojp.usdoj.gov/bjs/mhppji.htm</a:t>
            </a:r>
            <a:r>
              <a:rPr lang="en-US" u="sng" dirty="0"/>
              <a:t> </a:t>
            </a:r>
            <a:r>
              <a:rPr lang="en-US" dirty="0" smtClean="0"/>
              <a:t>&amp;</a:t>
            </a:r>
            <a:r>
              <a:rPr lang="en-US" u="sng" dirty="0" smtClean="0"/>
              <a:t> 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vera.org/project/commission-safety-and-abuse-americas-prisons</a:t>
            </a:r>
            <a:r>
              <a:rPr lang="en-US" dirty="0" smtClean="0"/>
              <a:t>)</a:t>
            </a:r>
            <a:r>
              <a:rPr lang="en-US" dirty="0" smtClean="0">
                <a:cs typeface="Arial" panose="020B0604020202020204" pitchFamily="34" charset="0"/>
              </a:rPr>
              <a:t> recommends </a:t>
            </a:r>
            <a:r>
              <a:rPr lang="en-US" dirty="0">
                <a:cs typeface="Arial" panose="020B0604020202020204" pitchFamily="34" charset="0"/>
              </a:rPr>
              <a:t>increased health screening, evaluation, and treatment for </a:t>
            </a:r>
            <a:r>
              <a:rPr lang="en-US" dirty="0" smtClean="0">
                <a:cs typeface="Arial" panose="020B0604020202020204" pitchFamily="34" charset="0"/>
              </a:rPr>
              <a:t>inmates as well as:</a:t>
            </a:r>
            <a:endParaRPr lang="en-US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800" dirty="0"/>
              <a:t>Routine screening for TBI</a:t>
            </a:r>
          </a:p>
          <a:p>
            <a:pPr lvl="1">
              <a:defRPr/>
            </a:pPr>
            <a:r>
              <a:rPr lang="en-US" sz="2800" dirty="0"/>
              <a:t>Screening individuals with TBI for substance abuse and co-occurring mental health </a:t>
            </a:r>
            <a:r>
              <a:rPr lang="en-US" sz="2800" dirty="0" smtClean="0"/>
              <a:t>diagnoses</a:t>
            </a:r>
          </a:p>
          <a:p>
            <a:pPr lvl="1">
              <a:defRPr/>
            </a:pPr>
            <a:r>
              <a:rPr lang="en-US" sz="2800" dirty="0" smtClean="0"/>
              <a:t>Education for personnel about </a:t>
            </a:r>
            <a:r>
              <a:rPr lang="en-US" sz="2800" dirty="0"/>
              <a:t>how to manage and support individuals with </a:t>
            </a:r>
            <a:r>
              <a:rPr lang="en-US" sz="2800" dirty="0" smtClean="0"/>
              <a:t>TBI </a:t>
            </a:r>
          </a:p>
          <a:p>
            <a:pPr lvl="2">
              <a:defRPr/>
            </a:pPr>
            <a:r>
              <a:rPr lang="en-US" sz="2800" dirty="0" smtClean="0"/>
              <a:t>See also </a:t>
            </a:r>
            <a:r>
              <a:rPr lang="en-US" altLang="en-US" dirty="0" smtClean="0">
                <a:hlinkClick r:id="rId5"/>
              </a:rPr>
              <a:t>http</a:t>
            </a:r>
            <a:r>
              <a:rPr lang="en-US" altLang="en-US" dirty="0">
                <a:hlinkClick r:id="rId5"/>
              </a:rPr>
              <a:t>://www.cdc.gov/traumaticbraininjury/pdf/Prisoner_TBI_Prof-a.pdf</a:t>
            </a:r>
            <a:r>
              <a:rPr lang="en-US" altLang="en-US" dirty="0"/>
              <a:t> </a:t>
            </a:r>
            <a:r>
              <a:rPr lang="en-US" sz="2800" dirty="0"/>
              <a:t>	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7734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11963400" cy="7059706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r>
              <a:rPr lang="en-US" altLang="en-US" sz="3200" b="1" dirty="0" smtClean="0"/>
              <a:t>TBI can affect the delivery of correctional health services and offender management </a:t>
            </a:r>
            <a:r>
              <a:rPr lang="en-US" altLang="en-US" sz="3200" dirty="0" smtClean="0"/>
              <a:t>(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Piccolino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&amp; Solberg, 2014</a:t>
            </a:r>
            <a:r>
              <a:rPr lang="en-US" altLang="en-US" sz="3200" dirty="0" smtClean="0"/>
              <a:t>):</a:t>
            </a:r>
          </a:p>
          <a:p>
            <a:pPr marL="742950" lvl="1" indent="-285750">
              <a:defRPr/>
            </a:pPr>
            <a:r>
              <a:rPr lang="en-US" altLang="en-US" sz="2600" dirty="0" smtClean="0"/>
              <a:t>Increased utilization of services while incarcerated (health and psychological)</a:t>
            </a:r>
          </a:p>
          <a:p>
            <a:pPr marL="742950" lvl="1" indent="-285750">
              <a:defRPr/>
            </a:pPr>
            <a:r>
              <a:rPr lang="en-US" altLang="en-US" sz="2600" dirty="0" smtClean="0"/>
              <a:t>Lower treatment completion rates and higher rates of disciplinary incidents</a:t>
            </a:r>
          </a:p>
          <a:p>
            <a:pPr marL="742950" lvl="1" indent="-285750">
              <a:defRPr/>
            </a:pPr>
            <a:r>
              <a:rPr lang="en-US" altLang="en-US" sz="2600" dirty="0" smtClean="0"/>
              <a:t>Lower ability to maintain rule-abiding behavior during incarceration</a:t>
            </a:r>
          </a:p>
          <a:p>
            <a:pPr marL="742950" lvl="1" indent="-285750">
              <a:defRPr/>
            </a:pPr>
            <a:r>
              <a:rPr lang="en-US" altLang="en-US" sz="2600" dirty="0" smtClean="0"/>
              <a:t>More prior incarcerations </a:t>
            </a:r>
          </a:p>
          <a:p>
            <a:pPr marL="742950" lvl="1" indent="-285750">
              <a:defRPr/>
            </a:pPr>
            <a:r>
              <a:rPr lang="en-US" altLang="en-US" sz="2600" dirty="0" smtClean="0"/>
              <a:t>Higher rates of recidivism (17% higher than a ‘low TBI’ group)</a:t>
            </a:r>
          </a:p>
          <a:p>
            <a:pPr marL="1200150" lvl="2" indent="-285750">
              <a:defRPr/>
            </a:pPr>
            <a:r>
              <a:rPr lang="en-US" sz="2400" dirty="0" smtClean="0"/>
              <a:t>See also Williams</a:t>
            </a:r>
            <a:r>
              <a:rPr lang="en-US" sz="2400" dirty="0"/>
              <a:t>, Mewse, Tonks, Mills, Burgess &amp; Cordan, </a:t>
            </a:r>
            <a:r>
              <a:rPr lang="en-US" sz="2400" dirty="0" smtClean="0"/>
              <a:t>2010 </a:t>
            </a:r>
            <a:endParaRPr lang="en-US" sz="2400" dirty="0"/>
          </a:p>
          <a:p>
            <a:pPr marL="742950" lvl="1" indent="-285750">
              <a:defRPr/>
            </a:pPr>
            <a:r>
              <a:rPr lang="en-US" altLang="en-US" sz="2600" dirty="0" smtClean="0"/>
              <a:t>Higher levels of alcohol and drug use preceding their current incarceration </a:t>
            </a:r>
          </a:p>
          <a:p>
            <a:pPr marL="285750" indent="-285750">
              <a:defRPr/>
            </a:pPr>
            <a:r>
              <a:rPr lang="en-US" altLang="en-US" sz="3200" b="1" dirty="0" smtClean="0"/>
              <a:t>These justice-involved individuals </a:t>
            </a:r>
            <a:r>
              <a:rPr lang="en-US" altLang="en-US" sz="3200" b="1" dirty="0"/>
              <a:t>report a greater incidence of</a:t>
            </a:r>
            <a:r>
              <a:rPr lang="en-US" altLang="en-US" sz="3200" dirty="0"/>
              <a:t>:</a:t>
            </a:r>
          </a:p>
          <a:p>
            <a:pPr marL="742950" lvl="1" indent="-285750">
              <a:defRPr/>
            </a:pPr>
            <a:r>
              <a:rPr lang="en-US" altLang="en-US" sz="2800" dirty="0"/>
              <a:t>Severe depression and anxiety</a:t>
            </a:r>
          </a:p>
          <a:p>
            <a:pPr marL="742950" lvl="1" indent="-285750">
              <a:defRPr/>
            </a:pPr>
            <a:r>
              <a:rPr lang="en-US" altLang="en-US" sz="2800" dirty="0"/>
              <a:t>Substance use disorders</a:t>
            </a:r>
          </a:p>
          <a:p>
            <a:pPr marL="742950" lvl="1" indent="-285750">
              <a:defRPr/>
            </a:pPr>
            <a:r>
              <a:rPr lang="en-US" altLang="en-US" sz="2800" dirty="0"/>
              <a:t>Problematic anger</a:t>
            </a:r>
          </a:p>
          <a:p>
            <a:pPr marL="742950" lvl="1" indent="-285750">
              <a:defRPr/>
            </a:pPr>
            <a:r>
              <a:rPr lang="en-US" altLang="en-US" sz="2800" dirty="0"/>
              <a:t>Suicidal ideation and</a:t>
            </a:r>
            <a:r>
              <a:rPr lang="en-US" altLang="en-US" sz="2800" spc="-200" dirty="0"/>
              <a:t> / </a:t>
            </a:r>
            <a:r>
              <a:rPr lang="en-US" altLang="en-US" sz="2800" dirty="0"/>
              <a:t>or attempts</a:t>
            </a:r>
          </a:p>
          <a:p>
            <a:pPr marL="457200" lvl="1" indent="0">
              <a:buNone/>
              <a:defRPr/>
            </a:pPr>
            <a:endParaRPr lang="en-US" alt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6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" y="365125"/>
            <a:ext cx="11839575" cy="762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Treatment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452282"/>
            <a:ext cx="10910047" cy="471991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Treat the PROBLEM not the INJURY</a:t>
            </a:r>
          </a:p>
          <a:p>
            <a:pPr>
              <a:defRPr/>
            </a:pPr>
            <a:r>
              <a:rPr lang="en-US" altLang="en-US" dirty="0" smtClean="0"/>
              <a:t>Inmates </a:t>
            </a:r>
            <a:r>
              <a:rPr lang="en-US" altLang="en-US" dirty="0"/>
              <a:t>may be eligible for other support services after release</a:t>
            </a:r>
          </a:p>
          <a:p>
            <a:pPr lvl="1">
              <a:defRPr/>
            </a:pPr>
            <a:r>
              <a:rPr lang="en-US" altLang="en-US" sz="2800" dirty="0"/>
              <a:t>e</a:t>
            </a:r>
            <a:r>
              <a:rPr lang="en-US" altLang="en-US" sz="2800" dirty="0" smtClean="0"/>
              <a:t>.g., Colorado </a:t>
            </a:r>
            <a:r>
              <a:rPr lang="en-US" altLang="en-US" sz="2800" dirty="0"/>
              <a:t>Brain Injury Program care </a:t>
            </a:r>
            <a:r>
              <a:rPr lang="en-US" altLang="en-US" sz="2800" dirty="0" smtClean="0"/>
              <a:t>coordination</a:t>
            </a:r>
            <a:endParaRPr lang="en-US" sz="2800" dirty="0"/>
          </a:p>
          <a:p>
            <a:r>
              <a:rPr lang="en-US" dirty="0"/>
              <a:t>Psychotherapies can be adapted for </a:t>
            </a:r>
            <a:r>
              <a:rPr lang="en-US" dirty="0" smtClean="0"/>
              <a:t>neurocognitive deficits</a:t>
            </a:r>
            <a:endParaRPr lang="en-US" dirty="0"/>
          </a:p>
          <a:p>
            <a:pPr lvl="1"/>
            <a:r>
              <a:rPr lang="en-US" sz="2800" dirty="0"/>
              <a:t>Minimize environmental distractions</a:t>
            </a:r>
          </a:p>
          <a:p>
            <a:pPr lvl="1"/>
            <a:r>
              <a:rPr lang="en-US" sz="2800" dirty="0" smtClean="0"/>
              <a:t>Written </a:t>
            </a:r>
            <a:r>
              <a:rPr lang="en-US" sz="2800" dirty="0"/>
              <a:t>material/handouts where possible</a:t>
            </a:r>
          </a:p>
          <a:p>
            <a:pPr lvl="1"/>
            <a:r>
              <a:rPr lang="en-US" sz="2800" dirty="0"/>
              <a:t>Repetition of key points</a:t>
            </a:r>
          </a:p>
          <a:p>
            <a:pPr lvl="1"/>
            <a:r>
              <a:rPr lang="en-US" sz="2800" dirty="0"/>
              <a:t>Non-electronic devices might include checklists, pictures or icons, photograph cues, post-it-notes, calendars, planners, and journals</a:t>
            </a:r>
          </a:p>
          <a:p>
            <a:pPr lvl="1"/>
            <a:r>
              <a:rPr lang="en-US" sz="2800" dirty="0"/>
              <a:t>Therapies should be introduced with a simple rationale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09738"/>
            <a:ext cx="12062012" cy="2852737"/>
          </a:xfrm>
        </p:spPr>
        <p:txBody>
          <a:bodyPr/>
          <a:lstStyle/>
          <a:p>
            <a:pPr algn="ctr"/>
            <a:r>
              <a:rPr lang="en-US" b="1" dirty="0" smtClean="0"/>
              <a:t>COLORADO TBI SCREENING PROJECT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4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Overview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518"/>
            <a:ext cx="10515600" cy="5338481"/>
          </a:xfrm>
        </p:spPr>
        <p:txBody>
          <a:bodyPr/>
          <a:lstStyle/>
          <a:p>
            <a:r>
              <a:rPr lang="en-US" sz="2600" dirty="0">
                <a:solidFill>
                  <a:srgbClr val="000000"/>
                </a:solidFill>
              </a:rPr>
              <a:t>Colorado Brain Injury Program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Health Resources and Services Administration (HRSA) and Colorado Office of Behavioral Health (OBH)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4 </a:t>
            </a:r>
            <a:r>
              <a:rPr lang="en-US" dirty="0">
                <a:solidFill>
                  <a:srgbClr val="000000"/>
                </a:solidFill>
              </a:rPr>
              <a:t>year project: 1,200 secondary screens to be </a:t>
            </a:r>
            <a:r>
              <a:rPr lang="en-US" dirty="0" smtClean="0">
                <a:solidFill>
                  <a:srgbClr val="000000"/>
                </a:solidFill>
              </a:rPr>
              <a:t>completed (year 2)</a:t>
            </a:r>
            <a:endParaRPr lang="en-US" dirty="0">
              <a:solidFill>
                <a:srgbClr val="000000"/>
              </a:solidFill>
            </a:endParaRPr>
          </a:p>
          <a:p>
            <a:pPr marL="228600" lvl="2"/>
            <a:r>
              <a:rPr lang="en-US" sz="2400" dirty="0" smtClean="0">
                <a:solidFill>
                  <a:srgbClr val="000000"/>
                </a:solidFill>
              </a:rPr>
              <a:t>17 </a:t>
            </a:r>
            <a:r>
              <a:rPr lang="en-US" sz="2400" dirty="0">
                <a:solidFill>
                  <a:srgbClr val="000000"/>
                </a:solidFill>
              </a:rPr>
              <a:t>partner sites</a:t>
            </a:r>
          </a:p>
          <a:p>
            <a:pPr marL="685800" lvl="3"/>
            <a:r>
              <a:rPr lang="en-US" sz="2200" dirty="0">
                <a:solidFill>
                  <a:srgbClr val="000000"/>
                </a:solidFill>
              </a:rPr>
              <a:t>Denver County Jail Transition Unit; Denver County Jail RISE Unit; Boulder County Jail; Larimer County Jail; Adams County Veteran’s Court; Denver District Problem-Solving Court;  Denver Juvenile </a:t>
            </a:r>
            <a:r>
              <a:rPr lang="en-US" sz="2200" dirty="0" smtClean="0">
                <a:solidFill>
                  <a:srgbClr val="000000"/>
                </a:solidFill>
              </a:rPr>
              <a:t>Probation, Adams County Sex Offender Court, Adams County DV Court; Division of Youth Corrections </a:t>
            </a:r>
            <a:endParaRPr lang="en-US" sz="2200" dirty="0">
              <a:solidFill>
                <a:srgbClr val="000000"/>
              </a:solidFill>
            </a:endParaRPr>
          </a:p>
          <a:p>
            <a:pPr marL="228600" lvl="2"/>
            <a:r>
              <a:rPr lang="en-US" sz="2800" b="1" dirty="0" smtClean="0">
                <a:solidFill>
                  <a:srgbClr val="C00000"/>
                </a:solidFill>
              </a:rPr>
              <a:t>AIMS</a:t>
            </a:r>
          </a:p>
          <a:p>
            <a:pPr marL="914400" lvl="3" indent="-457200">
              <a:buAutoNum type="arabicParenR"/>
            </a:pPr>
            <a:r>
              <a:rPr lang="en-US" sz="2800" dirty="0" smtClean="0">
                <a:solidFill>
                  <a:srgbClr val="C00000"/>
                </a:solidFill>
              </a:rPr>
              <a:t>Statewide screening </a:t>
            </a:r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dirty="0" smtClean="0">
                <a:solidFill>
                  <a:srgbClr val="C00000"/>
                </a:solidFill>
              </a:rPr>
              <a:t>primary &amp; secondary)</a:t>
            </a:r>
          </a:p>
          <a:p>
            <a:pPr marL="914400" lvl="3" indent="-457200">
              <a:buAutoNum type="arabicParenR"/>
            </a:pPr>
            <a:r>
              <a:rPr lang="en-US" sz="2800" dirty="0" smtClean="0">
                <a:solidFill>
                  <a:srgbClr val="C00000"/>
                </a:solidFill>
              </a:rPr>
              <a:t>Community referrals</a:t>
            </a:r>
          </a:p>
          <a:p>
            <a:pPr marL="914400" lvl="3" indent="-457200">
              <a:buAutoNum type="arabicParenR"/>
            </a:pPr>
            <a:r>
              <a:rPr lang="en-US" sz="2800" dirty="0" smtClean="0">
                <a:solidFill>
                  <a:srgbClr val="C00000"/>
                </a:solidFill>
              </a:rPr>
              <a:t>Education </a:t>
            </a:r>
            <a:r>
              <a:rPr lang="en-US" sz="2800" dirty="0">
                <a:solidFill>
                  <a:srgbClr val="C00000"/>
                </a:solidFill>
              </a:rPr>
              <a:t>and </a:t>
            </a:r>
            <a:r>
              <a:rPr lang="en-US" sz="2800" dirty="0" smtClean="0">
                <a:solidFill>
                  <a:srgbClr val="C00000"/>
                </a:solidFill>
              </a:rPr>
              <a:t>capacity-building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7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8178</TotalTime>
  <Words>1356</Words>
  <Application>Microsoft Office PowerPoint</Application>
  <PresentationFormat>Custom</PresentationFormat>
  <Paragraphs>225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Updates from Colorado:   Criminal Justice and Brain Injury</vt:lpstr>
      <vt:lpstr>PowerPoint Presentation</vt:lpstr>
      <vt:lpstr>Disclosure</vt:lpstr>
      <vt:lpstr>WHY SCREEN FOR TBI AMONG JUSTICE-INVOLVED INDIVIDUALS?</vt:lpstr>
      <vt:lpstr>Federal Recommendations</vt:lpstr>
      <vt:lpstr>PowerPoint Presentation</vt:lpstr>
      <vt:lpstr>Treatment</vt:lpstr>
      <vt:lpstr>COLORADO TBI SCREENING PROJECT</vt:lpstr>
      <vt:lpstr>Overview</vt:lpstr>
      <vt:lpstr>SCREENING</vt:lpstr>
      <vt:lpstr>Primary Screens</vt:lpstr>
      <vt:lpstr>Secondary Screening </vt:lpstr>
      <vt:lpstr>Battery</vt:lpstr>
      <vt:lpstr>Effort Tests</vt:lpstr>
      <vt:lpstr>Completed Secondary Screens</vt:lpstr>
      <vt:lpstr>Severity of Injury</vt:lpstr>
      <vt:lpstr>Comorbid Conditions</vt:lpstr>
      <vt:lpstr>Demographic Data</vt:lpstr>
      <vt:lpstr>History</vt:lpstr>
      <vt:lpstr>COMMUNITY REFERRALS</vt:lpstr>
      <vt:lpstr>Brain Injury Alliance of Colorado </vt:lpstr>
      <vt:lpstr>PowerPoint Presentation</vt:lpstr>
      <vt:lpstr>EDUCATION</vt:lpstr>
      <vt:lpstr>Pilot Site</vt:lpstr>
      <vt:lpstr>CHALLENGES/LESSONS</vt:lpstr>
      <vt:lpstr>PowerPoint Presentation</vt:lpstr>
      <vt:lpstr>References</vt:lpstr>
      <vt:lpstr>Thank you Minnesota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A. Gorgens PhD</dc:creator>
  <cp:lastModifiedBy>Paula St. John</cp:lastModifiedBy>
  <cp:revision>100</cp:revision>
  <cp:lastPrinted>2015-10-21T19:14:31Z</cp:lastPrinted>
  <dcterms:created xsi:type="dcterms:W3CDTF">2015-02-04T18:27:58Z</dcterms:created>
  <dcterms:modified xsi:type="dcterms:W3CDTF">2016-03-16T15:13:32Z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-1826071706</vt:i4>
  </property>
  <property fmtid="{D5CDD505-2E9C-101B-9397-08002B2CF9AE}" pid="3" name="_NewReviewCycle">
    <vt:lpwstr/>
  </property>
  <property fmtid="{D5CDD505-2E9C-101B-9397-08002B2CF9AE}" pid="4" name="_EmailSubject">
    <vt:lpwstr>Ok, check this one out</vt:lpwstr>
  </property>
  <property fmtid="{D5CDD505-2E9C-101B-9397-08002B2CF9AE}" pid="5" name="_AuthorEmail">
    <vt:lpwstr>kim.gorgens@gmail.com</vt:lpwstr>
  </property>
  <property fmtid="{D5CDD505-2E9C-101B-9397-08002B2CF9AE}" pid="6" name="_AuthorEmailDisplayName">
    <vt:lpwstr>Kim Gorgens</vt:lpwstr>
  </property>
</Properties>
</file>