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2"/>
  </p:notesMasterIdLst>
  <p:sldIdLst>
    <p:sldId id="337" r:id="rId2"/>
    <p:sldId id="257" r:id="rId3"/>
    <p:sldId id="343" r:id="rId4"/>
    <p:sldId id="293" r:id="rId5"/>
    <p:sldId id="300" r:id="rId6"/>
    <p:sldId id="261" r:id="rId7"/>
    <p:sldId id="341" r:id="rId8"/>
    <p:sldId id="342" r:id="rId9"/>
    <p:sldId id="262" r:id="rId10"/>
    <p:sldId id="301" r:id="rId11"/>
    <p:sldId id="302" r:id="rId12"/>
    <p:sldId id="303" r:id="rId13"/>
    <p:sldId id="304" r:id="rId14"/>
    <p:sldId id="305" r:id="rId15"/>
    <p:sldId id="306" r:id="rId16"/>
    <p:sldId id="314" r:id="rId17"/>
    <p:sldId id="315" r:id="rId18"/>
    <p:sldId id="307" r:id="rId19"/>
    <p:sldId id="317" r:id="rId20"/>
    <p:sldId id="309" r:id="rId21"/>
    <p:sldId id="310" r:id="rId22"/>
    <p:sldId id="311" r:id="rId23"/>
    <p:sldId id="344" r:id="rId24"/>
    <p:sldId id="312" r:id="rId25"/>
    <p:sldId id="345" r:id="rId26"/>
    <p:sldId id="313" r:id="rId27"/>
    <p:sldId id="330" r:id="rId28"/>
    <p:sldId id="318" r:id="rId29"/>
    <p:sldId id="334" r:id="rId30"/>
    <p:sldId id="319" r:id="rId31"/>
    <p:sldId id="346" r:id="rId32"/>
    <p:sldId id="335" r:id="rId33"/>
    <p:sldId id="336" r:id="rId34"/>
    <p:sldId id="322" r:id="rId35"/>
    <p:sldId id="323" r:id="rId36"/>
    <p:sldId id="347" r:id="rId37"/>
    <p:sldId id="324" r:id="rId38"/>
    <p:sldId id="325" r:id="rId39"/>
    <p:sldId id="326" r:id="rId40"/>
    <p:sldId id="348" r:id="rId41"/>
    <p:sldId id="327" r:id="rId42"/>
    <p:sldId id="328" r:id="rId43"/>
    <p:sldId id="329" r:id="rId44"/>
    <p:sldId id="338" r:id="rId45"/>
    <p:sldId id="339" r:id="rId46"/>
    <p:sldId id="340" r:id="rId47"/>
    <p:sldId id="354" r:id="rId48"/>
    <p:sldId id="349" r:id="rId49"/>
    <p:sldId id="350" r:id="rId50"/>
    <p:sldId id="351" r:id="rId51"/>
    <p:sldId id="352" r:id="rId52"/>
    <p:sldId id="353" r:id="rId53"/>
    <p:sldId id="356" r:id="rId54"/>
    <p:sldId id="355" r:id="rId55"/>
    <p:sldId id="357" r:id="rId56"/>
    <p:sldId id="358" r:id="rId57"/>
    <p:sldId id="359" r:id="rId58"/>
    <p:sldId id="360" r:id="rId59"/>
    <p:sldId id="362" r:id="rId60"/>
    <p:sldId id="268" r:id="rId61"/>
  </p:sldIdLst>
  <p:sldSz cx="9144000" cy="6858000" type="screen4x3"/>
  <p:notesSz cx="6858000" cy="9144000"/>
  <p:defaultTextStyle>
    <a:lvl1pPr defTabSz="457200">
      <a:defRPr>
        <a:latin typeface="Calibri"/>
        <a:ea typeface="Calibri"/>
        <a:cs typeface="Calibri"/>
        <a:sym typeface="Calibri"/>
      </a:defRPr>
    </a:lvl1pPr>
    <a:lvl2pPr indent="457200" defTabSz="457200">
      <a:defRPr>
        <a:latin typeface="Calibri"/>
        <a:ea typeface="Calibri"/>
        <a:cs typeface="Calibri"/>
        <a:sym typeface="Calibri"/>
      </a:defRPr>
    </a:lvl2pPr>
    <a:lvl3pPr indent="914400" defTabSz="457200">
      <a:defRPr>
        <a:latin typeface="Calibri"/>
        <a:ea typeface="Calibri"/>
        <a:cs typeface="Calibri"/>
        <a:sym typeface="Calibri"/>
      </a:defRPr>
    </a:lvl3pPr>
    <a:lvl4pPr indent="1371600" defTabSz="457200">
      <a:defRPr>
        <a:latin typeface="Calibri"/>
        <a:ea typeface="Calibri"/>
        <a:cs typeface="Calibri"/>
        <a:sym typeface="Calibri"/>
      </a:defRPr>
    </a:lvl4pPr>
    <a:lvl5pPr indent="1828800" defTabSz="457200">
      <a:defRPr>
        <a:latin typeface="Calibri"/>
        <a:ea typeface="Calibri"/>
        <a:cs typeface="Calibri"/>
        <a:sym typeface="Calibri"/>
      </a:defRPr>
    </a:lvl5pPr>
    <a:lvl6pPr indent="2286000" defTabSz="457200">
      <a:defRPr>
        <a:latin typeface="Calibri"/>
        <a:ea typeface="Calibri"/>
        <a:cs typeface="Calibri"/>
        <a:sym typeface="Calibri"/>
      </a:defRPr>
    </a:lvl6pPr>
    <a:lvl7pPr indent="2743200" defTabSz="457200">
      <a:defRPr>
        <a:latin typeface="Calibri"/>
        <a:ea typeface="Calibri"/>
        <a:cs typeface="Calibri"/>
        <a:sym typeface="Calibri"/>
      </a:defRPr>
    </a:lvl7pPr>
    <a:lvl8pPr indent="3200400" defTabSz="457200">
      <a:defRPr>
        <a:latin typeface="Calibri"/>
        <a:ea typeface="Calibri"/>
        <a:cs typeface="Calibri"/>
        <a:sym typeface="Calibri"/>
      </a:defRPr>
    </a:lvl8pPr>
    <a:lvl9pPr indent="3657600" defTabSz="457200">
      <a:defRPr>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8E8"/>
          </a:solidFill>
        </a:fill>
      </a:tcStyle>
    </a:wholeTbl>
    <a:band2H>
      <a:tcTxStyle/>
      <a:tcStyle>
        <a:tcBdr/>
        <a:fill>
          <a:solidFill>
            <a:srgbClr val="E6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83BE"/>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83BE"/>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83BE"/>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ACBCC"/>
          </a:solidFill>
        </a:fill>
      </a:tcStyle>
    </a:wholeTbl>
    <a:band2H>
      <a:tcTxStyle/>
      <a:tcStyle>
        <a:tcBdr/>
        <a:fill>
          <a:solidFill>
            <a:srgbClr val="F5E7E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4262E"/>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4262E"/>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4262E"/>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E"/>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E"/>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E"/>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83BE"/>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83BE"/>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96" autoAdjust="0"/>
    <p:restoredTop sz="93094" autoAdjust="0"/>
  </p:normalViewPr>
  <p:slideViewPr>
    <p:cSldViewPr snapToGrid="0" snapToObjects="1">
      <p:cViewPr>
        <p:scale>
          <a:sx n="75" d="100"/>
          <a:sy n="75" d="100"/>
        </p:scale>
        <p:origin x="-150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3" name="Shape 4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29724956"/>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Book"/>
      </a:defRPr>
    </a:lvl1pPr>
    <a:lvl2pPr indent="228600" defTabSz="457200">
      <a:lnSpc>
        <a:spcPct val="125000"/>
      </a:lnSpc>
      <a:defRPr sz="2400">
        <a:latin typeface="+mj-lt"/>
        <a:ea typeface="+mj-ea"/>
        <a:cs typeface="+mj-cs"/>
        <a:sym typeface="Avenir Book"/>
      </a:defRPr>
    </a:lvl2pPr>
    <a:lvl3pPr indent="457200" defTabSz="457200">
      <a:lnSpc>
        <a:spcPct val="125000"/>
      </a:lnSpc>
      <a:defRPr sz="2400">
        <a:latin typeface="+mj-lt"/>
        <a:ea typeface="+mj-ea"/>
        <a:cs typeface="+mj-cs"/>
        <a:sym typeface="Avenir Book"/>
      </a:defRPr>
    </a:lvl3pPr>
    <a:lvl4pPr indent="685800" defTabSz="457200">
      <a:lnSpc>
        <a:spcPct val="125000"/>
      </a:lnSpc>
      <a:defRPr sz="2400">
        <a:latin typeface="+mj-lt"/>
        <a:ea typeface="+mj-ea"/>
        <a:cs typeface="+mj-cs"/>
        <a:sym typeface="Avenir Book"/>
      </a:defRPr>
    </a:lvl4pPr>
    <a:lvl5pPr indent="914400" defTabSz="457200">
      <a:lnSpc>
        <a:spcPct val="125000"/>
      </a:lnSpc>
      <a:defRPr sz="2400">
        <a:latin typeface="+mj-lt"/>
        <a:ea typeface="+mj-ea"/>
        <a:cs typeface="+mj-cs"/>
        <a:sym typeface="Avenir Book"/>
      </a:defRPr>
    </a:lvl5pPr>
    <a:lvl6pPr indent="1143000" defTabSz="457200">
      <a:lnSpc>
        <a:spcPct val="125000"/>
      </a:lnSpc>
      <a:defRPr sz="2400">
        <a:latin typeface="+mj-lt"/>
        <a:ea typeface="+mj-ea"/>
        <a:cs typeface="+mj-cs"/>
        <a:sym typeface="Avenir Book"/>
      </a:defRPr>
    </a:lvl6pPr>
    <a:lvl7pPr indent="1371600" defTabSz="457200">
      <a:lnSpc>
        <a:spcPct val="125000"/>
      </a:lnSpc>
      <a:defRPr sz="2400">
        <a:latin typeface="+mj-lt"/>
        <a:ea typeface="+mj-ea"/>
        <a:cs typeface="+mj-cs"/>
        <a:sym typeface="Avenir Book"/>
      </a:defRPr>
    </a:lvl7pPr>
    <a:lvl8pPr indent="1600200" defTabSz="457200">
      <a:lnSpc>
        <a:spcPct val="125000"/>
      </a:lnSpc>
      <a:defRPr sz="2400">
        <a:latin typeface="+mj-lt"/>
        <a:ea typeface="+mj-ea"/>
        <a:cs typeface="+mj-cs"/>
        <a:sym typeface="Avenir Book"/>
      </a:defRPr>
    </a:lvl8pPr>
    <a:lvl9pPr indent="1828800" defTabSz="457200">
      <a:lnSpc>
        <a:spcPct val="125000"/>
      </a:lnSpc>
      <a:defRPr sz="2400">
        <a:latin typeface="+mj-lt"/>
        <a:ea typeface="+mj-ea"/>
        <a:cs typeface="+mj-cs"/>
        <a:sym typeface="Avenir 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VAMC: VA Medical</a:t>
            </a:r>
            <a:r>
              <a:rPr lang="en-US" baseline="0" dirty="0" smtClean="0"/>
              <a:t> Center </a:t>
            </a:r>
            <a:endParaRPr lang="en-US" dirty="0" smtClean="0"/>
          </a:p>
          <a:p>
            <a:r>
              <a:rPr lang="en-US" dirty="0" smtClean="0"/>
              <a:t>STSG: Split Thickness Skin Graft</a:t>
            </a:r>
            <a:endParaRPr lang="en-US" dirty="0"/>
          </a:p>
        </p:txBody>
      </p:sp>
    </p:spTree>
    <p:extLst>
      <p:ext uri="{BB962C8B-B14F-4D97-AF65-F5344CB8AC3E}">
        <p14:creationId xmlns:p14="http://schemas.microsoft.com/office/powerpoint/2010/main" val="4054089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VAMC: VA Medical</a:t>
            </a:r>
            <a:r>
              <a:rPr lang="en-US" baseline="0" dirty="0" smtClean="0"/>
              <a:t> Center </a:t>
            </a:r>
            <a:endParaRPr lang="en-US" dirty="0" smtClean="0"/>
          </a:p>
          <a:p>
            <a:r>
              <a:rPr lang="en-US" dirty="0" smtClean="0"/>
              <a:t>STSG: Split Thickness Skin Graft</a:t>
            </a:r>
            <a:endParaRPr lang="en-US" dirty="0"/>
          </a:p>
        </p:txBody>
      </p:sp>
    </p:spTree>
    <p:extLst>
      <p:ext uri="{BB962C8B-B14F-4D97-AF65-F5344CB8AC3E}">
        <p14:creationId xmlns:p14="http://schemas.microsoft.com/office/powerpoint/2010/main" val="4054089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2C4D84E-08D8-47BD-82CD-E8C669509099}" type="slidenum">
              <a:rPr lang="en-US" smtClean="0"/>
              <a:t>32</a:t>
            </a:fld>
            <a:endParaRPr lang="en-US"/>
          </a:p>
        </p:txBody>
      </p:sp>
    </p:spTree>
    <p:extLst>
      <p:ext uri="{BB962C8B-B14F-4D97-AF65-F5344CB8AC3E}">
        <p14:creationId xmlns:p14="http://schemas.microsoft.com/office/powerpoint/2010/main" val="1455454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US" sz="1200" dirty="0" smtClean="0"/>
              <a:t>They’re seen by provider when issues come up (</a:t>
            </a:r>
            <a:r>
              <a:rPr lang="en-US" sz="1200" dirty="0" err="1" smtClean="0"/>
              <a:t>eg</a:t>
            </a:r>
            <a:r>
              <a:rPr lang="en-US" sz="1200" dirty="0" smtClean="0"/>
              <a:t> if acutely ill, having seizures, more pain, worse confusion </a:t>
            </a:r>
            <a:r>
              <a:rPr lang="en-US" sz="1200" dirty="0" err="1" smtClean="0"/>
              <a:t>etc</a:t>
            </a:r>
            <a:r>
              <a:rPr lang="en-US" sz="1200" dirty="0" smtClean="0"/>
              <a:t>). this can be initiated by family, the veteran, an outside source (</a:t>
            </a:r>
            <a:r>
              <a:rPr lang="en-US" sz="1200" dirty="0" err="1" smtClean="0"/>
              <a:t>eg</a:t>
            </a:r>
            <a:r>
              <a:rPr lang="en-US" sz="1200" dirty="0" smtClean="0"/>
              <a:t> nursing home, or group home staff who notice a difference, primary care team too)</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2C4D84E-08D8-47BD-82CD-E8C669509099}" type="slidenum">
              <a:rPr lang="en-US" smtClean="0"/>
              <a:t>33</a:t>
            </a:fld>
            <a:endParaRPr lang="en-US"/>
          </a:p>
        </p:txBody>
      </p:sp>
    </p:spTree>
    <p:extLst>
      <p:ext uri="{BB962C8B-B14F-4D97-AF65-F5344CB8AC3E}">
        <p14:creationId xmlns:p14="http://schemas.microsoft.com/office/powerpoint/2010/main" val="1283460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US" dirty="0" smtClean="0"/>
              <a:t>We frequently assess our clients’ level of knowledge as it relates to their health status and provide ongoing health education/coaching with a main goal of early prevention and identification of chronic illness. The RN Case Manager assesses the patient holistically and assures that there is adequate continuity of care within our clinic, primary care, and other specialty care clinics.  We help to identify barriers to optimal functioning of our patients (i.e. transportation, housing, financial, equipment needs). The RN Case Manager also assists with triaging medical emergencies, assists with post-acute care discharge planning, assists with novel problem solving, and helps interdisciplinary team/patients establish realistic goals to achieve optimal outcomes. Wellness patients are seen in RN Clinic for early detection and determination of healthcare needs, establishing a plan of care, and monitoring progress and outcomes.</a:t>
            </a:r>
          </a:p>
          <a:p>
            <a:endParaRPr lang="en-US" dirty="0"/>
          </a:p>
        </p:txBody>
      </p:sp>
    </p:spTree>
    <p:extLst>
      <p:ext uri="{BB962C8B-B14F-4D97-AF65-F5344CB8AC3E}">
        <p14:creationId xmlns:p14="http://schemas.microsoft.com/office/powerpoint/2010/main" val="2618309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US" dirty="0" smtClean="0"/>
              <a:t>Lifetime case management in the TBI Wellness Program is designed to support and improve functional living skills and to mitigate crises. This includes acting as the primary case manager for emerging medical, psychosocial, or rehabilitation problems; serving as a key liaison with the interdisciplinary team; communicating patient-centered goals to key stakeholders; managing the continuum of care and providing care coordination; acting as a patient and family advocate; and assessing clinical outcomes and satisfaction. The social work case manager also acts as a consultant and resource for community agencies, military points of contact, other VA medical centers/clinics, and the Department of Defense. In assisting and supporting veterans in living in the least restrictive environment and with the most autonomy as possible, case managers assist veterans with financial problems, transportation issues, housing/homelessness, and VBA benefits and claims. The TBI social worker also tracks veterans listed in the National TBI Registry Database and is responsible for data collection and action plans related to TBI Performance Measures.</a:t>
            </a:r>
          </a:p>
          <a:p>
            <a:endParaRPr lang="en-US" dirty="0"/>
          </a:p>
        </p:txBody>
      </p:sp>
    </p:spTree>
    <p:extLst>
      <p:ext uri="{BB962C8B-B14F-4D97-AF65-F5344CB8AC3E}">
        <p14:creationId xmlns:p14="http://schemas.microsoft.com/office/powerpoint/2010/main" val="74956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US" dirty="0" smtClean="0"/>
              <a:t>Rehabilitation Psychology is an integral part of the Wellness Team. We are fortunate to be able to provide individual, couples, and family treatment to assist in the evolution of adjustment to disability across the life span.  These include issues common to individuals with TBI, as well as issues commonly experienced by veterans (i.e., depression, anxiety, behavioral management, anger management, substance abuse, PTSD, complex pain—and the impact of their interaction within the context of TBI). The rehabilitation psychologists adapt numerous evidenced-based treatments, particularly for PTSD, for individuals with TBI. Rehabilitation Psychology often has long-term therapeutic relationships with Wellness patients and as such is poised for early detection and identification of changes and need for the veteran to re-engage in various services. The life-long Wellness Model allows the rehabilitation psychologists to assist veterans with TBI when faced with the new challenges that life presents: marriage, divorce, birth, death, new medical diagnoses such as cancer and end-of life issues, retirement, job loss, job gain, etc.</a:t>
            </a:r>
          </a:p>
          <a:p>
            <a:endParaRPr lang="en-US" dirty="0"/>
          </a:p>
        </p:txBody>
      </p:sp>
    </p:spTree>
    <p:extLst>
      <p:ext uri="{BB962C8B-B14F-4D97-AF65-F5344CB8AC3E}">
        <p14:creationId xmlns:p14="http://schemas.microsoft.com/office/powerpoint/2010/main" val="1238226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8226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Vocational Rehabilitation Specialist works with the team  to provide vocational services to Veterans interested in working. The VRS assists Veterans in obtaining a job, returning to work, or working towards finding another position. VRS can also work with the Veterans to provide career planning services, educational support and possible accommodations needed on the job. For Veterans that are working or have recently obtained a new job, the VRS staff can provide job coaching as well as long-term job follow up services. </a:t>
            </a:r>
          </a:p>
          <a:p>
            <a:endParaRPr lang="en-US" dirty="0" smtClean="0"/>
          </a:p>
          <a:p>
            <a:r>
              <a:rPr lang="en-US" dirty="0" smtClean="0"/>
              <a:t>The VRS works closely with the team to assist the Veteran in ensuring success on the job. Work with the team to discuss barriers or issues that are affecting the Veteran to develop plans to assist the Veteran. If the Veteran is struggling on the job, work together with the team to ensure they are receiving the appropriate medical services needed to help the Veteran succeed. </a:t>
            </a:r>
          </a:p>
          <a:p>
            <a:endParaRPr lang="en-US" dirty="0" smtClean="0"/>
          </a:p>
          <a:p>
            <a:endParaRPr lang="en-US" dirty="0"/>
          </a:p>
        </p:txBody>
      </p:sp>
    </p:spTree>
    <p:extLst>
      <p:ext uri="{BB962C8B-B14F-4D97-AF65-F5344CB8AC3E}">
        <p14:creationId xmlns:p14="http://schemas.microsoft.com/office/powerpoint/2010/main" val="3854430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US" dirty="0" smtClean="0"/>
              <a:t>we focus on providing veterans with education related to cognitive and communication function. We evaluate current needs of veterans at intake to determine treatment options. Treatment often centers on implementation of compensatory strategies such as using assistive technology devices for cognition. </a:t>
            </a:r>
          </a:p>
          <a:p>
            <a:endParaRPr lang="en-US" dirty="0"/>
          </a:p>
        </p:txBody>
      </p:sp>
    </p:spTree>
    <p:extLst>
      <p:ext uri="{BB962C8B-B14F-4D97-AF65-F5344CB8AC3E}">
        <p14:creationId xmlns:p14="http://schemas.microsoft.com/office/powerpoint/2010/main" val="109361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Occupational Therapy is the art and science of directing one’s participation in daily tasks to restore, reinforce and enhance performance, facilitate learning of skills and functions essential for adaptation and productivity, diminish or correct pathology and promote and maintain health. coping, acceptance and adjustment techniques, educational supports and study tactics, sleep hygiene, e a holistic, functional approach is utilized in treatment, incorporating cognitive, physical, psychosocial/emotional, behavioral, spiritual, vocational and avocational rehabilitative practices to improve the veteran’s daily functions.</a:t>
            </a:r>
          </a:p>
          <a:p>
            <a:r>
              <a:rPr lang="en-US" dirty="0" smtClean="0"/>
              <a:t>Occupational Therapists utilize cognitive compensations, stress/anxiety management strategies, coping, acceptance and adjustment techniques, training in the use of study tactics and educational skills, treatment and compensations to aid the client in addressing life situations  sleep hygiene and pain management methods and visual  treatments and compensations to aid the client in addressing life situations and optimizing function. </a:t>
            </a:r>
          </a:p>
          <a:p>
            <a:endParaRPr lang="en-US" dirty="0" smtClean="0"/>
          </a:p>
          <a:p>
            <a:endParaRPr lang="en-US" dirty="0"/>
          </a:p>
        </p:txBody>
      </p:sp>
    </p:spTree>
    <p:extLst>
      <p:ext uri="{BB962C8B-B14F-4D97-AF65-F5344CB8AC3E}">
        <p14:creationId xmlns:p14="http://schemas.microsoft.com/office/powerpoint/2010/main" val="166584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VAMC: VA Medical</a:t>
            </a:r>
            <a:r>
              <a:rPr lang="en-US" baseline="0" dirty="0" smtClean="0"/>
              <a:t> Center </a:t>
            </a:r>
            <a:endParaRPr lang="en-US" dirty="0" smtClean="0"/>
          </a:p>
          <a:p>
            <a:r>
              <a:rPr lang="en-US" dirty="0" smtClean="0"/>
              <a:t>STSG: Split Thickness Skin Graft</a:t>
            </a:r>
            <a:endParaRPr lang="en-US" dirty="0"/>
          </a:p>
        </p:txBody>
      </p:sp>
    </p:spTree>
    <p:extLst>
      <p:ext uri="{BB962C8B-B14F-4D97-AF65-F5344CB8AC3E}">
        <p14:creationId xmlns:p14="http://schemas.microsoft.com/office/powerpoint/2010/main" val="4054089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Recreation Therapy in our TBI Wellness program offers the opportunity to Veterans to continue developing and enhancing their leisure lifestyle. Veterans consulted to receive Outpatient Recreation Therapy services meet one on one with Recreation Therapy Staff to conduct a formal assessment and develop goals for involvement in Recreation Therapy.</a:t>
            </a:r>
          </a:p>
          <a:p>
            <a:endParaRPr lang="en-US" dirty="0" smtClean="0"/>
          </a:p>
          <a:p>
            <a:r>
              <a:rPr lang="en-US" dirty="0" smtClean="0"/>
              <a:t>Veterans may be seen one on one during clinic or community integration sessions to address areas of leisure education, community resources, recreation participation, social skills and pragmatics, and adaptive equipment trials.</a:t>
            </a:r>
          </a:p>
          <a:p>
            <a:endParaRPr lang="en-US" dirty="0" smtClean="0"/>
          </a:p>
          <a:p>
            <a:r>
              <a:rPr lang="en-US" dirty="0" smtClean="0"/>
              <a:t>Veterans are also able to participate in weekly recreation participation groups such as; bowling, dart league, pool league, disc golf, or golf. There is a weekly Adaptive Yoga and Relaxation class that teach mind-body skills, social support and a regular relaxation practice. Wellness Groups offered weekly and is available to provide education, discussion and practical application of all topics related to health and wellness. Topics explored have included; social skills, conversation skills, volunteering, exercise, community resources, integrative health, and transportation.</a:t>
            </a:r>
          </a:p>
          <a:p>
            <a:endParaRPr lang="en-US" dirty="0" smtClean="0"/>
          </a:p>
          <a:p>
            <a:r>
              <a:rPr lang="en-US" dirty="0" smtClean="0"/>
              <a:t>In addition, Veterans are offered involvement in special events and community programs regularly such as; visiting the Minnesota State Fair, fishing trips, sponsored events at local Veteran Service organization facilities, sporting events, and other special events throughout the local community.  The ultimate goals is providing empowerment through leisure and recreation with support, while integrating back into community programs.</a:t>
            </a:r>
          </a:p>
          <a:p>
            <a:endParaRPr lang="en-US" dirty="0"/>
          </a:p>
        </p:txBody>
      </p:sp>
    </p:spTree>
    <p:extLst>
      <p:ext uri="{BB962C8B-B14F-4D97-AF65-F5344CB8AC3E}">
        <p14:creationId xmlns:p14="http://schemas.microsoft.com/office/powerpoint/2010/main" val="4051366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4089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latin typeface="+mj-lt"/>
                <a:ea typeface="+mj-ea"/>
                <a:cs typeface="+mj-cs"/>
                <a:sym typeface="Avenir Book"/>
              </a:rPr>
              <a:t> </a:t>
            </a:r>
            <a:endParaRPr lang="en-US" dirty="0"/>
          </a:p>
        </p:txBody>
      </p:sp>
    </p:spTree>
    <p:extLst>
      <p:ext uri="{BB962C8B-B14F-4D97-AF65-F5344CB8AC3E}">
        <p14:creationId xmlns:p14="http://schemas.microsoft.com/office/powerpoint/2010/main" val="394982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latin typeface="+mj-lt"/>
                <a:ea typeface="+mj-ea"/>
                <a:cs typeface="+mj-cs"/>
                <a:sym typeface="Avenir Book"/>
              </a:rPr>
              <a:t> </a:t>
            </a:r>
            <a:endParaRPr lang="en-US" dirty="0"/>
          </a:p>
        </p:txBody>
      </p:sp>
    </p:spTree>
    <p:extLst>
      <p:ext uri="{BB962C8B-B14F-4D97-AF65-F5344CB8AC3E}">
        <p14:creationId xmlns:p14="http://schemas.microsoft.com/office/powerpoint/2010/main" val="3949829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latin typeface="+mj-lt"/>
                <a:ea typeface="+mj-ea"/>
                <a:cs typeface="+mj-cs"/>
                <a:sym typeface="Avenir Book"/>
              </a:rPr>
              <a:t> </a:t>
            </a:r>
            <a:endParaRPr lang="en-US" dirty="0"/>
          </a:p>
        </p:txBody>
      </p:sp>
    </p:spTree>
    <p:extLst>
      <p:ext uri="{BB962C8B-B14F-4D97-AF65-F5344CB8AC3E}">
        <p14:creationId xmlns:p14="http://schemas.microsoft.com/office/powerpoint/2010/main" val="3949829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75974D1-86AD-42DF-983A-04CCC31144F7}" type="slidenum">
              <a:rPr lang="en-US" smtClean="0"/>
              <a:t>16</a:t>
            </a:fld>
            <a:endParaRPr lang="en-US" dirty="0"/>
          </a:p>
        </p:txBody>
      </p:sp>
    </p:spTree>
    <p:extLst>
      <p:ext uri="{BB962C8B-B14F-4D97-AF65-F5344CB8AC3E}">
        <p14:creationId xmlns:p14="http://schemas.microsoft.com/office/powerpoint/2010/main" val="2511596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75974D1-86AD-42DF-983A-04CCC31144F7}" type="slidenum">
              <a:rPr lang="en-US" smtClean="0"/>
              <a:t>21</a:t>
            </a:fld>
            <a:endParaRPr lang="en-US"/>
          </a:p>
        </p:txBody>
      </p:sp>
    </p:spTree>
    <p:extLst>
      <p:ext uri="{BB962C8B-B14F-4D97-AF65-F5344CB8AC3E}">
        <p14:creationId xmlns:p14="http://schemas.microsoft.com/office/powerpoint/2010/main" val="26536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VAMC: VA Medical</a:t>
            </a:r>
            <a:r>
              <a:rPr lang="en-US" baseline="0" dirty="0" smtClean="0"/>
              <a:t> Center </a:t>
            </a:r>
            <a:endParaRPr lang="en-US" dirty="0" smtClean="0"/>
          </a:p>
          <a:p>
            <a:r>
              <a:rPr lang="en-US" dirty="0" smtClean="0"/>
              <a:t>STSG: Split Thickness Skin Graft</a:t>
            </a:r>
            <a:endParaRPr lang="en-US" dirty="0"/>
          </a:p>
        </p:txBody>
      </p:sp>
    </p:spTree>
    <p:extLst>
      <p:ext uri="{BB962C8B-B14F-4D97-AF65-F5344CB8AC3E}">
        <p14:creationId xmlns:p14="http://schemas.microsoft.com/office/powerpoint/2010/main" val="4054089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75974D1-86AD-42DF-983A-04CCC31144F7}" type="slidenum">
              <a:rPr lang="en-US" smtClean="0"/>
              <a:t>26</a:t>
            </a:fld>
            <a:endParaRPr lang="en-US"/>
          </a:p>
        </p:txBody>
      </p:sp>
    </p:spTree>
    <p:extLst>
      <p:ext uri="{BB962C8B-B14F-4D97-AF65-F5344CB8AC3E}">
        <p14:creationId xmlns:p14="http://schemas.microsoft.com/office/powerpoint/2010/main" val="806384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8" name="image2.jpeg" descr="cover9.jpg"/>
          <p:cNvPicPr/>
          <p:nvPr/>
        </p:nvPicPr>
        <p:blipFill>
          <a:blip r:embed="rId2">
            <a:extLst/>
          </a:blip>
          <a:stretch>
            <a:fillRect/>
          </a:stretch>
        </p:blipFill>
        <p:spPr>
          <a:xfrm>
            <a:off x="0" y="0"/>
            <a:ext cx="9144000" cy="6858000"/>
          </a:xfrm>
          <a:prstGeom prst="rect">
            <a:avLst/>
          </a:prstGeom>
          <a:ln w="12700">
            <a:miter lim="400000"/>
          </a:ln>
        </p:spPr>
      </p:pic>
      <p:sp>
        <p:nvSpPr>
          <p:cNvPr id="9" name="Shape 9"/>
          <p:cNvSpPr>
            <a:spLocks noGrp="1"/>
          </p:cNvSpPr>
          <p:nvPr>
            <p:ph type="title"/>
          </p:nvPr>
        </p:nvSpPr>
        <p:spPr>
          <a:xfrm>
            <a:off x="338879" y="1463662"/>
            <a:ext cx="7772401" cy="2444627"/>
          </a:xfrm>
          <a:prstGeom prst="rect">
            <a:avLst/>
          </a:prstGeom>
        </p:spPr>
        <p:txBody>
          <a:bodyPr/>
          <a:lstStyle>
            <a:lvl1pPr>
              <a:defRPr sz="2000" b="1">
                <a:latin typeface="Calibri"/>
                <a:ea typeface="Calibri"/>
                <a:cs typeface="Calibri"/>
                <a:sym typeface="Calibri"/>
              </a:defRPr>
            </a:lvl1pPr>
          </a:lstStyle>
          <a:p>
            <a:pPr lvl="0">
              <a:defRPr sz="1800" b="0">
                <a:solidFill>
                  <a:srgbClr val="000000"/>
                </a:solidFill>
              </a:defRPr>
            </a:pPr>
            <a:r>
              <a:rPr sz="2000" b="1">
                <a:solidFill>
                  <a:srgbClr val="FFFFFF"/>
                </a:solidFill>
              </a:rPr>
              <a:t>Title Text</a:t>
            </a:r>
          </a:p>
        </p:txBody>
      </p:sp>
      <p:sp>
        <p:nvSpPr>
          <p:cNvPr id="10" name="Shape 10"/>
          <p:cNvSpPr>
            <a:spLocks noGrp="1"/>
          </p:cNvSpPr>
          <p:nvPr>
            <p:ph type="body" idx="1"/>
          </p:nvPr>
        </p:nvSpPr>
        <p:spPr>
          <a:xfrm>
            <a:off x="357695" y="4004454"/>
            <a:ext cx="7753586" cy="2629313"/>
          </a:xfrm>
          <a:prstGeom prst="rect">
            <a:avLst/>
          </a:prstGeom>
        </p:spPr>
        <p:txBody>
          <a:bodyPr>
            <a:noAutofit/>
          </a:bodyPr>
          <a:lstStyle>
            <a:lvl1pPr marL="0" indent="0">
              <a:spcBef>
                <a:spcPts val="300"/>
              </a:spcBef>
              <a:buSzTx/>
              <a:buFontTx/>
              <a:buNone/>
              <a:defRPr sz="1600">
                <a:solidFill>
                  <a:srgbClr val="FFFFFF"/>
                </a:solidFill>
              </a:defRPr>
            </a:lvl1pPr>
            <a:lvl2pPr marL="0" indent="457200">
              <a:spcBef>
                <a:spcPts val="300"/>
              </a:spcBef>
              <a:buSzTx/>
              <a:buFontTx/>
              <a:buNone/>
              <a:defRPr sz="1600">
                <a:solidFill>
                  <a:srgbClr val="FFFFFF"/>
                </a:solidFill>
              </a:defRPr>
            </a:lvl2pPr>
            <a:lvl3pPr marL="0" indent="914400">
              <a:spcBef>
                <a:spcPts val="300"/>
              </a:spcBef>
              <a:buSzTx/>
              <a:buFontTx/>
              <a:buNone/>
              <a:defRPr sz="1600">
                <a:solidFill>
                  <a:srgbClr val="FFFFFF"/>
                </a:solidFill>
              </a:defRPr>
            </a:lvl3pPr>
            <a:lvl4pPr marL="0" indent="1371600">
              <a:spcBef>
                <a:spcPts val="300"/>
              </a:spcBef>
              <a:buSzTx/>
              <a:buFontTx/>
              <a:buNone/>
              <a:defRPr sz="1600">
                <a:solidFill>
                  <a:srgbClr val="FFFFFF"/>
                </a:solidFill>
              </a:defRPr>
            </a:lvl4pPr>
            <a:lvl5pPr marL="0" indent="1828800">
              <a:spcBef>
                <a:spcPts val="300"/>
              </a:spcBef>
              <a:buSzTx/>
              <a:buFontTx/>
              <a:buNone/>
              <a:defRPr sz="1600">
                <a:solidFill>
                  <a:srgbClr val="FFFFFF"/>
                </a:solidFill>
              </a:defRPr>
            </a:lvl5pPr>
          </a:lstStyle>
          <a:p>
            <a:pPr lvl="0">
              <a:defRPr sz="1800">
                <a:solidFill>
                  <a:srgbClr val="000000"/>
                </a:solidFill>
              </a:defRPr>
            </a:pPr>
            <a:r>
              <a:rPr sz="1600">
                <a:solidFill>
                  <a:srgbClr val="FFFFFF"/>
                </a:solidFill>
              </a:rPr>
              <a:t>Body Level One</a:t>
            </a:r>
          </a:p>
          <a:p>
            <a:pPr lvl="1">
              <a:defRPr sz="1800">
                <a:solidFill>
                  <a:srgbClr val="000000"/>
                </a:solidFill>
              </a:defRPr>
            </a:pPr>
            <a:r>
              <a:rPr sz="1600">
                <a:solidFill>
                  <a:srgbClr val="FFFFFF"/>
                </a:solidFill>
              </a:rPr>
              <a:t>Body Level Two</a:t>
            </a:r>
          </a:p>
          <a:p>
            <a:pPr lvl="2">
              <a:defRPr sz="1800">
                <a:solidFill>
                  <a:srgbClr val="000000"/>
                </a:solidFill>
              </a:defRPr>
            </a:pPr>
            <a:r>
              <a:rPr sz="1600">
                <a:solidFill>
                  <a:srgbClr val="FFFFFF"/>
                </a:solidFill>
              </a:rPr>
              <a:t>Body Level Three</a:t>
            </a:r>
          </a:p>
          <a:p>
            <a:pPr lvl="3">
              <a:defRPr sz="1800">
                <a:solidFill>
                  <a:srgbClr val="000000"/>
                </a:solidFill>
              </a:defRPr>
            </a:pPr>
            <a:r>
              <a:rPr sz="1600">
                <a:solidFill>
                  <a:srgbClr val="FFFFFF"/>
                </a:solidFill>
              </a:rPr>
              <a:t>Body Level Four</a:t>
            </a:r>
          </a:p>
          <a:p>
            <a:pPr lvl="4">
              <a:defRPr sz="1800">
                <a:solidFill>
                  <a:srgbClr val="000000"/>
                </a:solidFill>
              </a:defRPr>
            </a:pPr>
            <a:r>
              <a:rPr sz="1600">
                <a:solidFill>
                  <a:srgbClr val="FFFFFF"/>
                </a:solidFill>
              </a:rP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pPr lvl="0">
              <a:defRPr sz="1800">
                <a:solidFill>
                  <a:srgbClr val="000000"/>
                </a:solidFill>
              </a:defRPr>
            </a:pPr>
            <a:r>
              <a:rPr sz="2400">
                <a:solidFill>
                  <a:srgbClr val="FFFFFF"/>
                </a:solidFill>
              </a:rPr>
              <a:t>Title Text</a:t>
            </a:r>
          </a:p>
        </p:txBody>
      </p:sp>
      <p:sp>
        <p:nvSpPr>
          <p:cNvPr id="13" name="Shape 13"/>
          <p:cNvSpPr>
            <a:spLocks noGrp="1"/>
          </p:cNvSpPr>
          <p:nvPr>
            <p:ph type="body" idx="1"/>
          </p:nvPr>
        </p:nvSpPr>
        <p:spPr>
          <a:prstGeom prst="rect">
            <a:avLst/>
          </a:prstGeom>
        </p:spPr>
        <p:txBody>
          <a:bodyPr/>
          <a:lstStyle/>
          <a:p>
            <a:pPr lvl="0"/>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a:solidFill>
                  <a:srgbClr val="000000"/>
                </a:solidFill>
              </a:defRPr>
            </a:pPr>
            <a:r>
              <a:rPr sz="2400">
                <a:solidFill>
                  <a:srgbClr val="FFFFFF"/>
                </a:solidFill>
              </a:rPr>
              <a:t>Title Text</a:t>
            </a:r>
          </a:p>
        </p:txBody>
      </p:sp>
      <p:sp>
        <p:nvSpPr>
          <p:cNvPr id="20" name="Shape 20"/>
          <p:cNvSpPr>
            <a:spLocks noGrp="1"/>
          </p:cNvSpPr>
          <p:nvPr>
            <p:ph type="body" idx="1"/>
          </p:nvPr>
        </p:nvSpPr>
        <p:spPr>
          <a:xfrm>
            <a:off x="457200" y="1923321"/>
            <a:ext cx="4038600" cy="4934679"/>
          </a:xfrm>
          <a:prstGeom prst="rect">
            <a:avLst/>
          </a:prstGeom>
        </p:spPr>
        <p:txBody>
          <a:bodyPr/>
          <a:lstStyle>
            <a:lvl1pPr>
              <a:spcBef>
                <a:spcPts val="300"/>
              </a:spcBef>
              <a:defRPr sz="1600"/>
            </a:lvl1pPr>
            <a:lvl2pPr marL="742950" indent="-285750">
              <a:spcBef>
                <a:spcPts val="300"/>
              </a:spcBef>
              <a:defRPr sz="1600"/>
            </a:lvl2pPr>
            <a:lvl3pPr marL="1143000" indent="-228600">
              <a:spcBef>
                <a:spcPts val="300"/>
              </a:spcBef>
              <a:defRPr sz="1600"/>
            </a:lvl3pPr>
            <a:lvl4pPr marL="1600200" indent="-228600">
              <a:spcBef>
                <a:spcPts val="300"/>
              </a:spcBef>
              <a:defRPr sz="1600"/>
            </a:lvl4pPr>
            <a:lvl5pPr marL="2057400" indent="-228600">
              <a:spcBef>
                <a:spcPts val="300"/>
              </a:spcBef>
              <a:defRPr sz="1600"/>
            </a:lvl5pPr>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sp>
        <p:nvSpPr>
          <p:cNvPr id="21" name="Shape 2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pPr lvl="0">
              <a:defRPr sz="1800">
                <a:solidFill>
                  <a:srgbClr val="000000"/>
                </a:solidFill>
              </a:defRPr>
            </a:pPr>
            <a:r>
              <a:rPr sz="2400">
                <a:solidFill>
                  <a:srgbClr val="FFFFFF"/>
                </a:solidFill>
              </a:rPr>
              <a:t>Title Text</a:t>
            </a:r>
          </a:p>
        </p:txBody>
      </p:sp>
      <p:sp>
        <p:nvSpPr>
          <p:cNvPr id="24" name="Shape 24"/>
          <p:cNvSpPr>
            <a:spLocks noGrp="1"/>
          </p:cNvSpPr>
          <p:nvPr>
            <p:ph type="body" idx="1"/>
          </p:nvPr>
        </p:nvSpPr>
        <p:spPr>
          <a:xfrm>
            <a:off x="457200" y="1565781"/>
            <a:ext cx="4040188" cy="806359"/>
          </a:xfrm>
          <a:prstGeom prst="rect">
            <a:avLst/>
          </a:prstGeom>
        </p:spPr>
        <p:txBody>
          <a:bodyPr anchor="b"/>
          <a:lstStyle>
            <a:lvl1pPr marL="0" indent="0">
              <a:buSzTx/>
              <a:buFontTx/>
              <a:buNone/>
              <a:defRPr b="1"/>
            </a:lvl1pPr>
            <a:lvl2pPr marL="0" indent="457200">
              <a:buSzTx/>
              <a:buFontTx/>
              <a:buNone/>
              <a:defRPr b="1"/>
            </a:lvl2pPr>
            <a:lvl3pPr marL="0" indent="914400">
              <a:buSzTx/>
              <a:buFontTx/>
              <a:buNone/>
              <a:defRPr b="1"/>
            </a:lvl3pPr>
            <a:lvl4pPr marL="0" indent="1371600">
              <a:buSzTx/>
              <a:buFontTx/>
              <a:buNone/>
              <a:defRPr b="1"/>
            </a:lvl4pPr>
            <a:lvl5pPr marL="0" indent="1828800">
              <a:buSzTx/>
              <a:buFontTx/>
              <a:buNone/>
              <a:defRPr b="1"/>
            </a:lvl5pPr>
          </a:lstStyle>
          <a:p>
            <a:pPr lvl="0">
              <a:defRPr b="0"/>
            </a:pPr>
            <a:r>
              <a:rPr b="1"/>
              <a:t>Body Level One</a:t>
            </a:r>
          </a:p>
          <a:p>
            <a:pPr lvl="1">
              <a:defRPr b="0"/>
            </a:pPr>
            <a:r>
              <a:rPr b="1"/>
              <a:t>Body Level Two</a:t>
            </a:r>
          </a:p>
          <a:p>
            <a:pPr lvl="2">
              <a:defRPr b="0"/>
            </a:pPr>
            <a:r>
              <a:rPr b="1"/>
              <a:t>Body Level Three</a:t>
            </a:r>
          </a:p>
          <a:p>
            <a:pPr lvl="3">
              <a:defRPr b="0"/>
            </a:pPr>
            <a:r>
              <a:rPr b="1"/>
              <a:t>Body Level Four</a:t>
            </a:r>
          </a:p>
          <a:p>
            <a:pPr lvl="4">
              <a:defRPr b="0"/>
            </a:pPr>
            <a:r>
              <a:rPr b="1"/>
              <a:t>Body Level Five</a:t>
            </a:r>
          </a:p>
        </p:txBody>
      </p:sp>
      <p:sp>
        <p:nvSpPr>
          <p:cNvPr id="25" name="Shape 2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2" name="Shape 32"/>
          <p:cNvSpPr>
            <a:spLocks noGrp="1"/>
          </p:cNvSpPr>
          <p:nvPr>
            <p:ph type="body" idx="1"/>
          </p:nvPr>
        </p:nvSpPr>
        <p:spPr>
          <a:xfrm>
            <a:off x="3575050" y="1997294"/>
            <a:ext cx="5111750" cy="4860707"/>
          </a:xfrm>
          <a:prstGeom prst="rect">
            <a:avLst/>
          </a:prstGeom>
        </p:spPr>
        <p:txBody>
          <a:bodyPr/>
          <a:lstStyle>
            <a:lvl2pPr marL="742950" indent="-285750"/>
            <a:lvl3pPr marL="1143000" indent="-228600"/>
            <a:lvl4pPr marL="1628775" indent="-257175"/>
            <a:lvl5pPr marL="2085975" indent="-257175"/>
          </a:lstStyle>
          <a:p>
            <a:pPr lvl="0"/>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34" name="Shape 34"/>
          <p:cNvSpPr>
            <a:spLocks noGrp="1"/>
          </p:cNvSpPr>
          <p:nvPr>
            <p:ph type="title"/>
          </p:nvPr>
        </p:nvSpPr>
        <p:spPr>
          <a:prstGeom prst="rect">
            <a:avLst/>
          </a:prstGeom>
        </p:spPr>
        <p:txBody>
          <a:bodyPr/>
          <a:lstStyle/>
          <a:p>
            <a:pPr lvl="0">
              <a:defRPr sz="1800">
                <a:solidFill>
                  <a:srgbClr val="000000"/>
                </a:solidFill>
              </a:defRPr>
            </a:pPr>
            <a:r>
              <a:rPr sz="2400">
                <a:solidFill>
                  <a:srgbClr val="FFFFFF"/>
                </a:solidFill>
              </a:rPr>
              <a:t>Title Text</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descr="background interior.pdf"/>
          <p:cNvPicPr/>
          <p:nvPr/>
        </p:nvPicPr>
        <p:blipFill>
          <a:blip r:embed="rId7">
            <a:extLst/>
          </a:blip>
          <a:stretch>
            <a:fillRect/>
          </a:stretch>
        </p:blipFill>
        <p:spPr>
          <a:xfrm>
            <a:off x="0" y="0"/>
            <a:ext cx="9144000" cy="6858000"/>
          </a:xfrm>
          <a:prstGeom prst="rect">
            <a:avLst/>
          </a:prstGeom>
          <a:ln w="12700">
            <a:miter lim="400000"/>
          </a:ln>
        </p:spPr>
      </p:pic>
      <p:sp>
        <p:nvSpPr>
          <p:cNvPr id="3" name="Shape 3"/>
          <p:cNvSpPr/>
          <p:nvPr/>
        </p:nvSpPr>
        <p:spPr>
          <a:xfrm>
            <a:off x="457200" y="6284493"/>
            <a:ext cx="4311073" cy="269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spc="100">
                <a:solidFill>
                  <a:srgbClr val="A6A6A6"/>
                </a:solidFill>
              </a:defRPr>
            </a:lvl1pPr>
          </a:lstStyle>
          <a:p>
            <a:pPr lvl="0">
              <a:defRPr sz="1800" spc="0">
                <a:solidFill>
                  <a:srgbClr val="000000"/>
                </a:solidFill>
              </a:defRPr>
            </a:pPr>
            <a:r>
              <a:rPr sz="1200" spc="100">
                <a:solidFill>
                  <a:srgbClr val="A6A6A6"/>
                </a:solidFill>
              </a:rPr>
              <a:t>VETERANS HEALTH ADMINISTRATION</a:t>
            </a:r>
          </a:p>
        </p:txBody>
      </p:sp>
      <p:sp>
        <p:nvSpPr>
          <p:cNvPr id="4" name="Shape 4"/>
          <p:cNvSpPr>
            <a:spLocks noGrp="1"/>
          </p:cNvSpPr>
          <p:nvPr>
            <p:ph type="title"/>
          </p:nvPr>
        </p:nvSpPr>
        <p:spPr>
          <a:xfrm>
            <a:off x="457200" y="0"/>
            <a:ext cx="8229600" cy="156578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pPr lvl="0">
              <a:defRPr sz="1800">
                <a:solidFill>
                  <a:srgbClr val="000000"/>
                </a:solidFill>
              </a:defRPr>
            </a:pPr>
            <a:r>
              <a:rPr sz="2400">
                <a:solidFill>
                  <a:srgbClr val="FFFFFF"/>
                </a:solidFill>
              </a:rPr>
              <a:t>Title Text</a:t>
            </a:r>
          </a:p>
        </p:txBody>
      </p:sp>
      <p:sp>
        <p:nvSpPr>
          <p:cNvPr id="5" name="Shape 5"/>
          <p:cNvSpPr>
            <a:spLocks noGrp="1"/>
          </p:cNvSpPr>
          <p:nvPr>
            <p:ph type="body" idx="1"/>
          </p:nvPr>
        </p:nvSpPr>
        <p:spPr>
          <a:xfrm>
            <a:off x="457200" y="1935650"/>
            <a:ext cx="8229600" cy="492235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8583351" y="6316849"/>
            <a:ext cx="490751" cy="231141"/>
          </a:xfrm>
          <a:prstGeom prst="rect">
            <a:avLst/>
          </a:prstGeom>
          <a:ln w="12700">
            <a:miter lim="400000"/>
          </a:ln>
        </p:spPr>
        <p:txBody>
          <a:bodyPr lIns="45719" rIns="45719" anchor="ctr">
            <a:spAutoFit/>
          </a:bodyPr>
          <a:lstStyle>
            <a:lvl1pPr algn="r">
              <a:defRPr sz="1000">
                <a:solidFill>
                  <a:srgbClr val="888888"/>
                </a:solidFill>
                <a:latin typeface="Georgia"/>
                <a:ea typeface="Georgia"/>
                <a:cs typeface="Georgia"/>
                <a:sym typeface="Georgia"/>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Lst>
  <p:transition spd="med"/>
  <p:txStyles>
    <p:titleStyle>
      <a:lvl1pPr defTabSz="457200">
        <a:defRPr sz="2400">
          <a:solidFill>
            <a:srgbClr val="FFFFFF"/>
          </a:solidFill>
          <a:latin typeface="Georgia"/>
          <a:ea typeface="Georgia"/>
          <a:cs typeface="Georgia"/>
          <a:sym typeface="Georgia"/>
        </a:defRPr>
      </a:lvl1pPr>
      <a:lvl2pPr defTabSz="457200">
        <a:defRPr sz="2400">
          <a:solidFill>
            <a:srgbClr val="FFFFFF"/>
          </a:solidFill>
          <a:latin typeface="Georgia"/>
          <a:ea typeface="Georgia"/>
          <a:cs typeface="Georgia"/>
          <a:sym typeface="Georgia"/>
        </a:defRPr>
      </a:lvl2pPr>
      <a:lvl3pPr defTabSz="457200">
        <a:defRPr sz="2400">
          <a:solidFill>
            <a:srgbClr val="FFFFFF"/>
          </a:solidFill>
          <a:latin typeface="Georgia"/>
          <a:ea typeface="Georgia"/>
          <a:cs typeface="Georgia"/>
          <a:sym typeface="Georgia"/>
        </a:defRPr>
      </a:lvl3pPr>
      <a:lvl4pPr defTabSz="457200">
        <a:defRPr sz="2400">
          <a:solidFill>
            <a:srgbClr val="FFFFFF"/>
          </a:solidFill>
          <a:latin typeface="Georgia"/>
          <a:ea typeface="Georgia"/>
          <a:cs typeface="Georgia"/>
          <a:sym typeface="Georgia"/>
        </a:defRPr>
      </a:lvl4pPr>
      <a:lvl5pPr defTabSz="457200">
        <a:defRPr sz="2400">
          <a:solidFill>
            <a:srgbClr val="FFFFFF"/>
          </a:solidFill>
          <a:latin typeface="Georgia"/>
          <a:ea typeface="Georgia"/>
          <a:cs typeface="Georgia"/>
          <a:sym typeface="Georgia"/>
        </a:defRPr>
      </a:lvl5pPr>
      <a:lvl6pPr defTabSz="457200">
        <a:defRPr sz="2400">
          <a:solidFill>
            <a:srgbClr val="FFFFFF"/>
          </a:solidFill>
          <a:latin typeface="Georgia"/>
          <a:ea typeface="Georgia"/>
          <a:cs typeface="Georgia"/>
          <a:sym typeface="Georgia"/>
        </a:defRPr>
      </a:lvl6pPr>
      <a:lvl7pPr defTabSz="457200">
        <a:defRPr sz="2400">
          <a:solidFill>
            <a:srgbClr val="FFFFFF"/>
          </a:solidFill>
          <a:latin typeface="Georgia"/>
          <a:ea typeface="Georgia"/>
          <a:cs typeface="Georgia"/>
          <a:sym typeface="Georgia"/>
        </a:defRPr>
      </a:lvl7pPr>
      <a:lvl8pPr defTabSz="457200">
        <a:defRPr sz="2400">
          <a:solidFill>
            <a:srgbClr val="FFFFFF"/>
          </a:solidFill>
          <a:latin typeface="Georgia"/>
          <a:ea typeface="Georgia"/>
          <a:cs typeface="Georgia"/>
          <a:sym typeface="Georgia"/>
        </a:defRPr>
      </a:lvl8pPr>
      <a:lvl9pPr defTabSz="457200">
        <a:defRPr sz="2400">
          <a:solidFill>
            <a:srgbClr val="FFFFFF"/>
          </a:solidFill>
          <a:latin typeface="Georgia"/>
          <a:ea typeface="Georgia"/>
          <a:cs typeface="Georgia"/>
          <a:sym typeface="Georgia"/>
        </a:defRPr>
      </a:lvl9pPr>
    </p:titleStyle>
    <p:bodyStyle>
      <a:lvl1pPr marL="342900" indent="-342900" defTabSz="457200">
        <a:spcBef>
          <a:spcPts val="400"/>
        </a:spcBef>
        <a:buSzPct val="100000"/>
        <a:buFont typeface="Arial"/>
        <a:buChar char="•"/>
        <a:defRPr>
          <a:latin typeface="Calibri"/>
          <a:ea typeface="Calibri"/>
          <a:cs typeface="Calibri"/>
          <a:sym typeface="Calibri"/>
        </a:defRPr>
      </a:lvl1pPr>
      <a:lvl2pPr marL="778668" indent="-321468" defTabSz="457200">
        <a:spcBef>
          <a:spcPts val="400"/>
        </a:spcBef>
        <a:buSzPct val="100000"/>
        <a:buFont typeface="Arial"/>
        <a:buChar char="–"/>
        <a:defRPr>
          <a:latin typeface="Calibri"/>
          <a:ea typeface="Calibri"/>
          <a:cs typeface="Calibri"/>
          <a:sym typeface="Calibri"/>
        </a:defRPr>
      </a:lvl2pPr>
      <a:lvl3pPr marL="1208314" indent="-293914" defTabSz="457200">
        <a:spcBef>
          <a:spcPts val="400"/>
        </a:spcBef>
        <a:buSzPct val="100000"/>
        <a:buFont typeface="Arial"/>
        <a:buChar char="•"/>
        <a:defRPr>
          <a:latin typeface="Calibri"/>
          <a:ea typeface="Calibri"/>
          <a:cs typeface="Calibri"/>
          <a:sym typeface="Calibri"/>
        </a:defRPr>
      </a:lvl3pPr>
      <a:lvl4pPr marL="1714500" indent="-342900" defTabSz="457200">
        <a:spcBef>
          <a:spcPts val="400"/>
        </a:spcBef>
        <a:buSzPct val="100000"/>
        <a:buFont typeface="Arial"/>
        <a:buChar char="–"/>
        <a:defRPr>
          <a:latin typeface="Calibri"/>
          <a:ea typeface="Calibri"/>
          <a:cs typeface="Calibri"/>
          <a:sym typeface="Calibri"/>
        </a:defRPr>
      </a:lvl4pPr>
      <a:lvl5pPr marL="2171700" indent="-342900" defTabSz="457200">
        <a:spcBef>
          <a:spcPts val="400"/>
        </a:spcBef>
        <a:buSzPct val="100000"/>
        <a:buFont typeface="Arial"/>
        <a:buChar char="»"/>
        <a:defRPr>
          <a:latin typeface="Calibri"/>
          <a:ea typeface="Calibri"/>
          <a:cs typeface="Calibri"/>
          <a:sym typeface="Calibri"/>
        </a:defRPr>
      </a:lvl5pPr>
      <a:lvl6pPr marL="2491739" indent="-205739" defTabSz="457200">
        <a:spcBef>
          <a:spcPts val="400"/>
        </a:spcBef>
        <a:buSzPct val="100000"/>
        <a:buFont typeface="Arial"/>
        <a:buChar char="•"/>
        <a:defRPr>
          <a:latin typeface="Calibri"/>
          <a:ea typeface="Calibri"/>
          <a:cs typeface="Calibri"/>
          <a:sym typeface="Calibri"/>
        </a:defRPr>
      </a:lvl6pPr>
      <a:lvl7pPr marL="2948939" indent="-205739" defTabSz="457200">
        <a:spcBef>
          <a:spcPts val="400"/>
        </a:spcBef>
        <a:buSzPct val="100000"/>
        <a:buFont typeface="Arial"/>
        <a:buChar char="•"/>
        <a:defRPr>
          <a:latin typeface="Calibri"/>
          <a:ea typeface="Calibri"/>
          <a:cs typeface="Calibri"/>
          <a:sym typeface="Calibri"/>
        </a:defRPr>
      </a:lvl7pPr>
      <a:lvl8pPr marL="3406140" indent="-205740" defTabSz="457200">
        <a:spcBef>
          <a:spcPts val="400"/>
        </a:spcBef>
        <a:buSzPct val="100000"/>
        <a:buFont typeface="Arial"/>
        <a:buChar char="•"/>
        <a:defRPr>
          <a:latin typeface="Calibri"/>
          <a:ea typeface="Calibri"/>
          <a:cs typeface="Calibri"/>
          <a:sym typeface="Calibri"/>
        </a:defRPr>
      </a:lvl8pPr>
      <a:lvl9pPr marL="3863340" indent="-205740" defTabSz="457200">
        <a:spcBef>
          <a:spcPts val="400"/>
        </a:spcBef>
        <a:buSzPct val="100000"/>
        <a:buFont typeface="Arial"/>
        <a:buChar char="•"/>
        <a:defRPr>
          <a:latin typeface="Calibri"/>
          <a:ea typeface="Calibri"/>
          <a:cs typeface="Calibri"/>
          <a:sym typeface="Calibri"/>
        </a:defRPr>
      </a:lvl9pPr>
    </p:bodyStyle>
    <p:otherStyle>
      <a:lvl1pPr algn="r" defTabSz="457200">
        <a:defRPr sz="1000">
          <a:solidFill>
            <a:schemeClr val="tx1"/>
          </a:solidFill>
          <a:latin typeface="+mn-lt"/>
          <a:ea typeface="+mn-ea"/>
          <a:cs typeface="+mn-cs"/>
          <a:sym typeface="Georgia"/>
        </a:defRPr>
      </a:lvl1pPr>
      <a:lvl2pPr indent="457200" algn="r" defTabSz="457200">
        <a:defRPr sz="1000">
          <a:solidFill>
            <a:schemeClr val="tx1"/>
          </a:solidFill>
          <a:latin typeface="+mn-lt"/>
          <a:ea typeface="+mn-ea"/>
          <a:cs typeface="+mn-cs"/>
          <a:sym typeface="Georgia"/>
        </a:defRPr>
      </a:lvl2pPr>
      <a:lvl3pPr indent="914400" algn="r" defTabSz="457200">
        <a:defRPr sz="1000">
          <a:solidFill>
            <a:schemeClr val="tx1"/>
          </a:solidFill>
          <a:latin typeface="+mn-lt"/>
          <a:ea typeface="+mn-ea"/>
          <a:cs typeface="+mn-cs"/>
          <a:sym typeface="Georgia"/>
        </a:defRPr>
      </a:lvl3pPr>
      <a:lvl4pPr indent="1371600" algn="r" defTabSz="457200">
        <a:defRPr sz="1000">
          <a:solidFill>
            <a:schemeClr val="tx1"/>
          </a:solidFill>
          <a:latin typeface="+mn-lt"/>
          <a:ea typeface="+mn-ea"/>
          <a:cs typeface="+mn-cs"/>
          <a:sym typeface="Georgia"/>
        </a:defRPr>
      </a:lvl4pPr>
      <a:lvl5pPr indent="1828800" algn="r" defTabSz="457200">
        <a:defRPr sz="1000">
          <a:solidFill>
            <a:schemeClr val="tx1"/>
          </a:solidFill>
          <a:latin typeface="+mn-lt"/>
          <a:ea typeface="+mn-ea"/>
          <a:cs typeface="+mn-cs"/>
          <a:sym typeface="Georgia"/>
        </a:defRPr>
      </a:lvl5pPr>
      <a:lvl6pPr indent="2286000" algn="r" defTabSz="457200">
        <a:defRPr sz="1000">
          <a:solidFill>
            <a:schemeClr val="tx1"/>
          </a:solidFill>
          <a:latin typeface="+mn-lt"/>
          <a:ea typeface="+mn-ea"/>
          <a:cs typeface="+mn-cs"/>
          <a:sym typeface="Georgia"/>
        </a:defRPr>
      </a:lvl6pPr>
      <a:lvl7pPr indent="2743200" algn="r" defTabSz="457200">
        <a:defRPr sz="1000">
          <a:solidFill>
            <a:schemeClr val="tx1"/>
          </a:solidFill>
          <a:latin typeface="+mn-lt"/>
          <a:ea typeface="+mn-ea"/>
          <a:cs typeface="+mn-cs"/>
          <a:sym typeface="Georgia"/>
        </a:defRPr>
      </a:lvl7pPr>
      <a:lvl8pPr indent="3200400" algn="r" defTabSz="457200">
        <a:defRPr sz="1000">
          <a:solidFill>
            <a:schemeClr val="tx1"/>
          </a:solidFill>
          <a:latin typeface="+mn-lt"/>
          <a:ea typeface="+mn-ea"/>
          <a:cs typeface="+mn-cs"/>
          <a:sym typeface="Georgia"/>
        </a:defRPr>
      </a:lvl8pPr>
      <a:lvl9pPr indent="3657600" algn="r" defTabSz="457200">
        <a:defRPr sz="1000">
          <a:solidFill>
            <a:schemeClr val="tx1"/>
          </a:solidFill>
          <a:latin typeface="+mn-lt"/>
          <a:ea typeface="+mn-ea"/>
          <a:cs typeface="+mn-cs"/>
          <a:sym typeface="Georgi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p:nvPr>
        </p:nvSpPr>
        <p:spPr>
          <a:xfrm>
            <a:off x="787400" y="1739900"/>
            <a:ext cx="7899400" cy="2336800"/>
          </a:xfrm>
          <a:prstGeom prst="rect">
            <a:avLst/>
          </a:prstGeom>
          <a:solidFill>
            <a:schemeClr val="bg1"/>
          </a:solidFill>
          <a:ln>
            <a:solidFill>
              <a:schemeClr val="bg2"/>
            </a:solidFill>
          </a:ln>
        </p:spPr>
        <p:txBody>
          <a:bodyPr>
            <a:noAutofit/>
          </a:bodyPr>
          <a:lstStyle>
            <a:lvl1pPr>
              <a:defRPr sz="3200"/>
            </a:lvl1pPr>
          </a:lstStyle>
          <a:p>
            <a:pPr lvl="0" algn="ctr">
              <a:defRPr sz="1800" b="0">
                <a:solidFill>
                  <a:srgbClr val="000000"/>
                </a:solidFill>
              </a:defRPr>
            </a:pP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3600" dirty="0" smtClean="0"/>
              <a:t>Effects </a:t>
            </a:r>
            <a:r>
              <a:rPr lang="en-US" sz="3600" dirty="0"/>
              <a:t>of Lifetime Case Management in Survivors of Moderate to Severe Brain Injury: Lessons from the Minneapolis VA Brain Injury Wellness </a:t>
            </a:r>
            <a:r>
              <a:rPr lang="en-US" sz="3600" dirty="0" smtClean="0"/>
              <a:t>Program</a:t>
            </a:r>
            <a:endParaRPr sz="3600" b="1" dirty="0">
              <a:solidFill>
                <a:srgbClr val="FFFFFF"/>
              </a:solidFill>
            </a:endParaRPr>
          </a:p>
        </p:txBody>
      </p:sp>
      <p:sp>
        <p:nvSpPr>
          <p:cNvPr id="46" name="Shape 46"/>
          <p:cNvSpPr>
            <a:spLocks noGrp="1"/>
          </p:cNvSpPr>
          <p:nvPr>
            <p:ph type="body" idx="1"/>
          </p:nvPr>
        </p:nvSpPr>
        <p:spPr>
          <a:xfrm>
            <a:off x="2590801" y="4368801"/>
            <a:ext cx="4838700" cy="1333500"/>
          </a:xfrm>
          <a:prstGeom prst="rect">
            <a:avLst/>
          </a:prstGeom>
          <a:solidFill>
            <a:schemeClr val="bg1"/>
          </a:solidFill>
          <a:ln>
            <a:solidFill>
              <a:schemeClr val="tx1"/>
            </a:solidFill>
          </a:ln>
        </p:spPr>
        <p:txBody>
          <a:bodyPr lIns="0" tIns="0" rIns="0" bIns="0">
            <a:normAutofit fontScale="92500" lnSpcReduction="20000"/>
          </a:bodyPr>
          <a:lstStyle>
            <a:lvl1pPr>
              <a:spcBef>
                <a:spcPts val="400"/>
              </a:spcBef>
              <a:defRPr sz="2000"/>
            </a:lvl1pPr>
          </a:lstStyle>
          <a:p>
            <a:r>
              <a:rPr lang="en-US" sz="3200" dirty="0" smtClean="0"/>
              <a:t>     </a:t>
            </a:r>
            <a:r>
              <a:rPr lang="en-US" sz="3200" dirty="0" smtClean="0">
                <a:solidFill>
                  <a:schemeClr val="tx1"/>
                </a:solidFill>
              </a:rPr>
              <a:t>Shawn </a:t>
            </a:r>
            <a:r>
              <a:rPr lang="en-US" sz="3200" dirty="0">
                <a:solidFill>
                  <a:schemeClr val="tx1"/>
                </a:solidFill>
              </a:rPr>
              <a:t>McLaughlin DPT</a:t>
            </a:r>
          </a:p>
          <a:p>
            <a:r>
              <a:rPr lang="en-US" sz="3200" dirty="0" smtClean="0">
                <a:solidFill>
                  <a:schemeClr val="tx1"/>
                </a:solidFill>
              </a:rPr>
              <a:t>     Diane </a:t>
            </a:r>
            <a:r>
              <a:rPr lang="en-US" sz="3200" dirty="0">
                <a:solidFill>
                  <a:schemeClr val="tx1"/>
                </a:solidFill>
              </a:rPr>
              <a:t>Mortimer MD, MSN</a:t>
            </a:r>
          </a:p>
          <a:p>
            <a:r>
              <a:rPr lang="en-US" sz="3200" dirty="0" smtClean="0">
                <a:solidFill>
                  <a:schemeClr val="tx1"/>
                </a:solidFill>
              </a:rPr>
              <a:t>     Tamara </a:t>
            </a:r>
            <a:r>
              <a:rPr lang="en-US" sz="3200" dirty="0">
                <a:solidFill>
                  <a:schemeClr val="tx1"/>
                </a:solidFill>
              </a:rPr>
              <a:t>Paulson LCSW</a:t>
            </a:r>
          </a:p>
          <a:p>
            <a:pPr lvl="0">
              <a:defRPr sz="1800">
                <a:solidFill>
                  <a:srgbClr val="000000"/>
                </a:solidFill>
              </a:defRPr>
            </a:pPr>
            <a:endParaRPr lang="en-US" sz="3200" dirty="0" smtClean="0">
              <a:solidFill>
                <a:srgbClr val="FFFFFF"/>
              </a:solidFill>
            </a:endParaRPr>
          </a:p>
        </p:txBody>
      </p:sp>
    </p:spTree>
    <p:extLst>
      <p:ext uri="{BB962C8B-B14F-4D97-AF65-F5344CB8AC3E}">
        <p14:creationId xmlns:p14="http://schemas.microsoft.com/office/powerpoint/2010/main" val="397817535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Decreased lifespan</a:t>
            </a:r>
            <a:endParaRPr lang="en-US" sz="4400" dirty="0">
              <a:latin typeface="Calibri" panose="020F0502020204030204" pitchFamily="34" charset="0"/>
            </a:endParaRPr>
          </a:p>
        </p:txBody>
      </p:sp>
      <p:sp>
        <p:nvSpPr>
          <p:cNvPr id="3" name="Text Placeholder 2"/>
          <p:cNvSpPr>
            <a:spLocks noGrp="1"/>
          </p:cNvSpPr>
          <p:nvPr>
            <p:ph type="body" idx="1"/>
          </p:nvPr>
        </p:nvSpPr>
        <p:spPr>
          <a:xfrm>
            <a:off x="145143" y="1741714"/>
            <a:ext cx="8897257" cy="5116286"/>
          </a:xfrm>
        </p:spPr>
        <p:txBody>
          <a:bodyPr>
            <a:normAutofit/>
          </a:bodyPr>
          <a:lstStyle/>
          <a:p>
            <a:pPr marL="0" indent="0">
              <a:buNone/>
            </a:pPr>
            <a:r>
              <a:rPr lang="en-US" sz="2800" dirty="0"/>
              <a:t>Following moderate to severe TBI, life expectancy can decrease by nearly a decade </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271914006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Other sequelae </a:t>
            </a:r>
            <a:endParaRPr lang="en-US" sz="4400" dirty="0">
              <a:latin typeface="Calibri" panose="020F0502020204030204" pitchFamily="34" charset="0"/>
            </a:endParaRPr>
          </a:p>
        </p:txBody>
      </p:sp>
      <p:sp>
        <p:nvSpPr>
          <p:cNvPr id="3" name="Text Placeholder 2"/>
          <p:cNvSpPr>
            <a:spLocks noGrp="1"/>
          </p:cNvSpPr>
          <p:nvPr>
            <p:ph type="body" idx="1"/>
          </p:nvPr>
        </p:nvSpPr>
        <p:spPr/>
        <p:txBody>
          <a:bodyPr/>
          <a:lstStyle/>
          <a:p>
            <a:r>
              <a:rPr lang="en-US" sz="2800" dirty="0"/>
              <a:t>impaired mobility</a:t>
            </a:r>
          </a:p>
          <a:p>
            <a:r>
              <a:rPr lang="en-US" sz="2800" dirty="0"/>
              <a:t>abnormal cognition</a:t>
            </a:r>
          </a:p>
          <a:p>
            <a:r>
              <a:rPr lang="en-US" sz="2800" dirty="0"/>
              <a:t>altered executive </a:t>
            </a:r>
            <a:r>
              <a:rPr lang="en-US" sz="2800" dirty="0" smtClean="0"/>
              <a:t>function</a:t>
            </a:r>
          </a:p>
          <a:p>
            <a:r>
              <a:rPr lang="en-US" sz="2800" dirty="0"/>
              <a:t>n</a:t>
            </a:r>
            <a:r>
              <a:rPr lang="en-US" sz="2800" dirty="0" smtClean="0"/>
              <a:t>europsychiatric/ behavioral symptoms</a:t>
            </a:r>
            <a:endParaRPr lang="en-US" sz="2800" dirty="0"/>
          </a:p>
          <a:p>
            <a:r>
              <a:rPr lang="en-US" sz="2800" dirty="0" smtClean="0"/>
              <a:t>speech </a:t>
            </a:r>
            <a:r>
              <a:rPr lang="en-US" sz="2800" dirty="0"/>
              <a:t>and language problems</a:t>
            </a:r>
          </a:p>
          <a:p>
            <a:pPr marL="0" indent="0">
              <a:buNone/>
            </a:pPr>
            <a:endParaRPr lang="en-US" dirty="0"/>
          </a:p>
        </p:txBody>
      </p:sp>
    </p:spTree>
    <p:extLst>
      <p:ext uri="{BB962C8B-B14F-4D97-AF65-F5344CB8AC3E}">
        <p14:creationId xmlns:p14="http://schemas.microsoft.com/office/powerpoint/2010/main" val="388989452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Potential late effects </a:t>
            </a:r>
            <a:endParaRPr lang="en-US" sz="4400" dirty="0">
              <a:latin typeface="Calibri" panose="020F0502020204030204" pitchFamily="34" charset="0"/>
            </a:endParaRPr>
          </a:p>
        </p:txBody>
      </p:sp>
      <p:sp>
        <p:nvSpPr>
          <p:cNvPr id="3" name="Text Placeholder 2"/>
          <p:cNvSpPr>
            <a:spLocks noGrp="1"/>
          </p:cNvSpPr>
          <p:nvPr>
            <p:ph type="body" idx="1"/>
          </p:nvPr>
        </p:nvSpPr>
        <p:spPr>
          <a:xfrm>
            <a:off x="457200" y="1935650"/>
            <a:ext cx="8229600" cy="4922350"/>
          </a:xfrm>
        </p:spPr>
        <p:txBody>
          <a:bodyPr>
            <a:normAutofit/>
          </a:bodyPr>
          <a:lstStyle/>
          <a:p>
            <a:r>
              <a:rPr lang="en-US" sz="2800" dirty="0"/>
              <a:t>Cognitive impairments</a:t>
            </a:r>
          </a:p>
          <a:p>
            <a:r>
              <a:rPr lang="en-US" sz="2800" dirty="0"/>
              <a:t>Disorders of movement</a:t>
            </a:r>
          </a:p>
          <a:p>
            <a:pPr marL="0" indent="0">
              <a:buNone/>
            </a:pPr>
            <a:endParaRPr lang="en-US" sz="2400" dirty="0"/>
          </a:p>
        </p:txBody>
      </p:sp>
    </p:spTree>
    <p:extLst>
      <p:ext uri="{BB962C8B-B14F-4D97-AF65-F5344CB8AC3E}">
        <p14:creationId xmlns:p14="http://schemas.microsoft.com/office/powerpoint/2010/main" val="405076859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Risk of subsequent TBI</a:t>
            </a:r>
            <a:endParaRPr lang="en-US" sz="4400" dirty="0">
              <a:latin typeface="Calibri" panose="020F0502020204030204" pitchFamily="34" charset="0"/>
            </a:endParaRPr>
          </a:p>
        </p:txBody>
      </p:sp>
      <p:sp>
        <p:nvSpPr>
          <p:cNvPr id="3" name="Text Placeholder 2"/>
          <p:cNvSpPr>
            <a:spLocks noGrp="1"/>
          </p:cNvSpPr>
          <p:nvPr>
            <p:ph type="body" idx="1"/>
          </p:nvPr>
        </p:nvSpPr>
        <p:spPr>
          <a:xfrm>
            <a:off x="275771" y="1756229"/>
            <a:ext cx="8411029" cy="5101771"/>
          </a:xfrm>
        </p:spPr>
        <p:txBody>
          <a:bodyPr/>
          <a:lstStyle/>
          <a:p>
            <a:pPr marL="0" indent="0">
              <a:buNone/>
            </a:pPr>
            <a:r>
              <a:rPr lang="en-US" sz="2800" dirty="0" smtClean="0"/>
              <a:t>Following </a:t>
            </a:r>
            <a:r>
              <a:rPr lang="en-US" sz="2800" dirty="0"/>
              <a:t>mild to moderate TBI, the risk of subsequent TBI increases by over 50%</a:t>
            </a:r>
          </a:p>
          <a:p>
            <a:endParaRPr lang="en-US" dirty="0"/>
          </a:p>
        </p:txBody>
      </p:sp>
    </p:spTree>
    <p:extLst>
      <p:ext uri="{BB962C8B-B14F-4D97-AF65-F5344CB8AC3E}">
        <p14:creationId xmlns:p14="http://schemas.microsoft.com/office/powerpoint/2010/main" val="70593463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880" y="321515"/>
            <a:ext cx="6965245" cy="1202485"/>
          </a:xfrm>
        </p:spPr>
        <p:txBody>
          <a:bodyPr>
            <a:normAutofit/>
          </a:bodyPr>
          <a:lstStyle/>
          <a:p>
            <a:r>
              <a:rPr lang="en-US" sz="4400" dirty="0"/>
              <a:t>Mental health sequelae</a:t>
            </a:r>
            <a:endParaRPr lang="en-US" sz="4400" dirty="0">
              <a:latin typeface="Calibri" panose="020F0502020204030204" pitchFamily="34" charset="0"/>
            </a:endParaRPr>
          </a:p>
        </p:txBody>
      </p:sp>
      <p:sp>
        <p:nvSpPr>
          <p:cNvPr id="3" name="Content Placeholder 2"/>
          <p:cNvSpPr>
            <a:spLocks noGrp="1"/>
          </p:cNvSpPr>
          <p:nvPr>
            <p:ph idx="1"/>
          </p:nvPr>
        </p:nvSpPr>
        <p:spPr>
          <a:xfrm>
            <a:off x="359236" y="1698167"/>
            <a:ext cx="8668649" cy="4644575"/>
          </a:xfrm>
        </p:spPr>
        <p:txBody>
          <a:bodyPr>
            <a:noAutofit/>
          </a:bodyPr>
          <a:lstStyle/>
          <a:p>
            <a:r>
              <a:rPr lang="en-US" sz="2800" dirty="0"/>
              <a:t>substance abuse</a:t>
            </a:r>
          </a:p>
          <a:p>
            <a:r>
              <a:rPr lang="en-US" sz="2800" dirty="0"/>
              <a:t>depression and anxiety</a:t>
            </a:r>
          </a:p>
          <a:p>
            <a:r>
              <a:rPr lang="en-US" sz="2800" dirty="0" smtClean="0"/>
              <a:t>impaired </a:t>
            </a:r>
            <a:r>
              <a:rPr lang="en-US" sz="2800" dirty="0"/>
              <a:t>community reintegration </a:t>
            </a:r>
          </a:p>
          <a:p>
            <a:r>
              <a:rPr lang="en-US" sz="2800" dirty="0" smtClean="0"/>
              <a:t>increased </a:t>
            </a:r>
            <a:r>
              <a:rPr lang="en-US" sz="2800" dirty="0"/>
              <a:t>risk for suicide</a:t>
            </a:r>
          </a:p>
          <a:p>
            <a:pPr marL="0" indent="0">
              <a:buNone/>
            </a:pPr>
            <a:endParaRPr lang="en-US" sz="1900" dirty="0"/>
          </a:p>
        </p:txBody>
      </p:sp>
    </p:spTree>
    <p:extLst>
      <p:ext uri="{BB962C8B-B14F-4D97-AF65-F5344CB8AC3E}">
        <p14:creationId xmlns:p14="http://schemas.microsoft.com/office/powerpoint/2010/main" val="106137823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794" y="357801"/>
            <a:ext cx="6965245" cy="1202485"/>
          </a:xfrm>
        </p:spPr>
        <p:txBody>
          <a:bodyPr>
            <a:normAutofit/>
          </a:bodyPr>
          <a:lstStyle/>
          <a:p>
            <a:r>
              <a:rPr lang="en-US" sz="4400" dirty="0"/>
              <a:t>Legal issues</a:t>
            </a:r>
            <a:endParaRPr lang="en-US" sz="4400" dirty="0">
              <a:latin typeface="Calibri" panose="020F0502020204030204" pitchFamily="34" charset="0"/>
            </a:endParaRPr>
          </a:p>
        </p:txBody>
      </p:sp>
      <p:sp>
        <p:nvSpPr>
          <p:cNvPr id="3" name="Content Placeholder 2"/>
          <p:cNvSpPr>
            <a:spLocks noGrp="1"/>
          </p:cNvSpPr>
          <p:nvPr>
            <p:ph idx="1"/>
          </p:nvPr>
        </p:nvSpPr>
        <p:spPr>
          <a:xfrm>
            <a:off x="228600" y="1665514"/>
            <a:ext cx="8407400" cy="4648200"/>
          </a:xfrm>
        </p:spPr>
        <p:txBody>
          <a:bodyPr>
            <a:noAutofit/>
          </a:bodyPr>
          <a:lstStyle/>
          <a:p>
            <a:pPr marL="0" indent="0">
              <a:buNone/>
            </a:pPr>
            <a:r>
              <a:rPr lang="en-US" sz="2800" dirty="0"/>
              <a:t>Potential for high risk, including criminal, behavior</a:t>
            </a:r>
          </a:p>
          <a:p>
            <a:pPr marL="0" indent="0">
              <a:buNone/>
            </a:pPr>
            <a:endParaRPr lang="en-US" sz="1500" dirty="0"/>
          </a:p>
        </p:txBody>
      </p:sp>
    </p:spTree>
    <p:extLst>
      <p:ext uri="{BB962C8B-B14F-4D97-AF65-F5344CB8AC3E}">
        <p14:creationId xmlns:p14="http://schemas.microsoft.com/office/powerpoint/2010/main" val="274489183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80" y="362858"/>
            <a:ext cx="8289220" cy="1202485"/>
          </a:xfrm>
        </p:spPr>
        <p:txBody>
          <a:bodyPr>
            <a:noAutofit/>
          </a:bodyPr>
          <a:lstStyle/>
          <a:p>
            <a:r>
              <a:rPr lang="en-US" sz="4000" dirty="0"/>
              <a:t>Community re-entry</a:t>
            </a:r>
            <a:endParaRPr lang="en-US" sz="4000" dirty="0">
              <a:latin typeface="Calibri" panose="020F0502020204030204" pitchFamily="34" charset="0"/>
            </a:endParaRPr>
          </a:p>
        </p:txBody>
      </p:sp>
      <p:sp>
        <p:nvSpPr>
          <p:cNvPr id="8" name="Text Placeholder 7"/>
          <p:cNvSpPr>
            <a:spLocks noGrp="1"/>
          </p:cNvSpPr>
          <p:nvPr>
            <p:ph type="body" idx="1"/>
          </p:nvPr>
        </p:nvSpPr>
        <p:spPr>
          <a:xfrm>
            <a:off x="230665" y="1688907"/>
            <a:ext cx="8681105" cy="4922350"/>
          </a:xfrm>
        </p:spPr>
        <p:txBody>
          <a:bodyPr/>
          <a:lstStyle/>
          <a:p>
            <a:pPr marL="0" indent="0">
              <a:buNone/>
            </a:pPr>
            <a:r>
              <a:rPr lang="en-US" sz="2800" dirty="0" smtClean="0"/>
              <a:t>Individuals may </a:t>
            </a:r>
            <a:r>
              <a:rPr lang="en-US" sz="2800" dirty="0"/>
              <a:t>need assistance returning to work or school </a:t>
            </a:r>
          </a:p>
          <a:p>
            <a:pPr marL="0" indent="0">
              <a:buNone/>
            </a:pPr>
            <a:endParaRPr lang="en-US" dirty="0"/>
          </a:p>
        </p:txBody>
      </p:sp>
    </p:spTree>
    <p:extLst>
      <p:ext uri="{BB962C8B-B14F-4D97-AF65-F5344CB8AC3E}">
        <p14:creationId xmlns:p14="http://schemas.microsoft.com/office/powerpoint/2010/main" val="119459376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66" y="344714"/>
            <a:ext cx="6965245" cy="1202485"/>
          </a:xfrm>
        </p:spPr>
        <p:txBody>
          <a:bodyPr>
            <a:normAutofit/>
          </a:bodyPr>
          <a:lstStyle/>
          <a:p>
            <a:r>
              <a:rPr lang="en-US" sz="4400" dirty="0"/>
              <a:t>Vocational rehabilitation</a:t>
            </a:r>
            <a:endParaRPr lang="en-US" sz="4400" dirty="0">
              <a:latin typeface="Calibri" panose="020F0502020204030204" pitchFamily="34" charset="0"/>
            </a:endParaRPr>
          </a:p>
        </p:txBody>
      </p:sp>
      <p:sp>
        <p:nvSpPr>
          <p:cNvPr id="3" name="Text Placeholder 2"/>
          <p:cNvSpPr>
            <a:spLocks noGrp="1"/>
          </p:cNvSpPr>
          <p:nvPr>
            <p:ph type="body" idx="1"/>
          </p:nvPr>
        </p:nvSpPr>
        <p:spPr>
          <a:xfrm>
            <a:off x="325766" y="1727200"/>
            <a:ext cx="8673091" cy="4688114"/>
          </a:xfrm>
        </p:spPr>
        <p:txBody>
          <a:bodyPr>
            <a:normAutofit fontScale="25000" lnSpcReduction="20000"/>
          </a:bodyPr>
          <a:lstStyle/>
          <a:p>
            <a:pPr marL="0" indent="0">
              <a:buNone/>
            </a:pPr>
            <a:r>
              <a:rPr lang="en-US" sz="11200" dirty="0" smtClean="0"/>
              <a:t>There </a:t>
            </a:r>
            <a:r>
              <a:rPr lang="en-US" sz="11200" dirty="0"/>
              <a:t>is a good evidence that </a:t>
            </a:r>
            <a:r>
              <a:rPr lang="en-US" sz="11200" dirty="0" err="1"/>
              <a:t>voc</a:t>
            </a:r>
            <a:r>
              <a:rPr lang="en-US" sz="11200" dirty="0"/>
              <a:t> rehab programs allow TBI survivors to return to work or productive activity earlier than without intervention</a:t>
            </a:r>
          </a:p>
          <a:p>
            <a:pPr lvl="1"/>
            <a:r>
              <a:rPr lang="en-US" sz="11200" dirty="0"/>
              <a:t>Less unemployment, less dependence, less mental health issues</a:t>
            </a:r>
          </a:p>
          <a:p>
            <a:endParaRPr lang="en-US" sz="11200" dirty="0"/>
          </a:p>
          <a:p>
            <a:pPr marL="0" indent="0">
              <a:buNone/>
            </a:pPr>
            <a:r>
              <a:rPr lang="en-US" sz="11200" dirty="0"/>
              <a:t>Supported </a:t>
            </a:r>
            <a:r>
              <a:rPr lang="en-US" sz="11200" dirty="0" smtClean="0"/>
              <a:t>employment:  </a:t>
            </a:r>
            <a:r>
              <a:rPr lang="en-US" sz="11200" dirty="0"/>
              <a:t>employment specialist provides training, counseling and support at a job site </a:t>
            </a:r>
          </a:p>
          <a:p>
            <a:pPr lvl="1"/>
            <a:r>
              <a:rPr lang="en-US" sz="11200" dirty="0"/>
              <a:t>Can lead to subsequent skills generation and increased productivity</a:t>
            </a:r>
          </a:p>
          <a:p>
            <a:pPr marL="0" indent="0">
              <a:buNone/>
            </a:pPr>
            <a:endParaRPr lang="en-US" dirty="0"/>
          </a:p>
        </p:txBody>
      </p:sp>
    </p:spTree>
    <p:extLst>
      <p:ext uri="{BB962C8B-B14F-4D97-AF65-F5344CB8AC3E}">
        <p14:creationId xmlns:p14="http://schemas.microsoft.com/office/powerpoint/2010/main" val="64811773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Family and caregiver issues</a:t>
            </a:r>
            <a:r>
              <a:rPr lang="en-US" sz="4400" dirty="0" smtClean="0">
                <a:latin typeface="Calibri" panose="020F0502020204030204" pitchFamily="34" charset="0"/>
              </a:rPr>
              <a:t> </a:t>
            </a:r>
            <a:endParaRPr lang="en-US" sz="4400" dirty="0">
              <a:latin typeface="Calibri" panose="020F0502020204030204" pitchFamily="34" charset="0"/>
            </a:endParaRPr>
          </a:p>
        </p:txBody>
      </p:sp>
      <p:sp>
        <p:nvSpPr>
          <p:cNvPr id="3" name="Text Placeholder 2"/>
          <p:cNvSpPr>
            <a:spLocks noGrp="1"/>
          </p:cNvSpPr>
          <p:nvPr>
            <p:ph type="body" idx="1"/>
          </p:nvPr>
        </p:nvSpPr>
        <p:spPr/>
        <p:txBody>
          <a:bodyPr/>
          <a:lstStyle/>
          <a:p>
            <a:r>
              <a:rPr lang="en-US" sz="3200" dirty="0"/>
              <a:t>Caregivers often experience emotional stress</a:t>
            </a:r>
          </a:p>
          <a:p>
            <a:r>
              <a:rPr lang="en-US" sz="3200" dirty="0"/>
              <a:t>They may also deal with physical challenges</a:t>
            </a:r>
          </a:p>
          <a:p>
            <a:r>
              <a:rPr lang="en-US" sz="3200" dirty="0"/>
              <a:t>Family roles may be rearranged </a:t>
            </a:r>
          </a:p>
        </p:txBody>
      </p:sp>
    </p:spTree>
    <p:extLst>
      <p:ext uri="{BB962C8B-B14F-4D97-AF65-F5344CB8AC3E}">
        <p14:creationId xmlns:p14="http://schemas.microsoft.com/office/powerpoint/2010/main" val="36187241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Social issues</a:t>
            </a:r>
            <a:r>
              <a:rPr lang="en-US" dirty="0" smtClean="0"/>
              <a:t> </a:t>
            </a:r>
            <a:endParaRPr lang="en-US" dirty="0"/>
          </a:p>
        </p:txBody>
      </p:sp>
      <p:sp>
        <p:nvSpPr>
          <p:cNvPr id="3" name="Text Placeholder 2"/>
          <p:cNvSpPr>
            <a:spLocks noGrp="1"/>
          </p:cNvSpPr>
          <p:nvPr>
            <p:ph type="body" idx="1"/>
          </p:nvPr>
        </p:nvSpPr>
        <p:spPr>
          <a:xfrm>
            <a:off x="290286" y="1814286"/>
            <a:ext cx="8396514" cy="5043714"/>
          </a:xfrm>
        </p:spPr>
        <p:txBody>
          <a:bodyPr/>
          <a:lstStyle/>
          <a:p>
            <a:pPr marL="0" indent="0">
              <a:buNone/>
            </a:pPr>
            <a:r>
              <a:rPr lang="en-US" sz="2800" dirty="0"/>
              <a:t>risk for unstable housing and homelessness </a:t>
            </a:r>
          </a:p>
          <a:p>
            <a:pPr marL="0" indent="0">
              <a:buNone/>
            </a:pPr>
            <a:endParaRPr lang="en-US" dirty="0"/>
          </a:p>
        </p:txBody>
      </p:sp>
    </p:spTree>
    <p:extLst>
      <p:ext uri="{BB962C8B-B14F-4D97-AF65-F5344CB8AC3E}">
        <p14:creationId xmlns:p14="http://schemas.microsoft.com/office/powerpoint/2010/main" val="183672749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457200" y="274637"/>
            <a:ext cx="8229600" cy="1291146"/>
          </a:xfrm>
          <a:prstGeom prst="rect">
            <a:avLst/>
          </a:prstGeom>
        </p:spPr>
        <p:txBody>
          <a:bodyPr>
            <a:normAutofit/>
          </a:bodyPr>
          <a:lstStyle/>
          <a:p>
            <a:pPr lvl="0">
              <a:defRPr sz="1800">
                <a:solidFill>
                  <a:srgbClr val="000000"/>
                </a:solidFill>
              </a:defRPr>
            </a:pPr>
            <a:r>
              <a:rPr lang="en-US" sz="4400" dirty="0">
                <a:solidFill>
                  <a:schemeClr val="bg1"/>
                </a:solidFill>
              </a:rPr>
              <a:t>Objectives</a:t>
            </a:r>
            <a:endParaRPr sz="4400" dirty="0">
              <a:solidFill>
                <a:schemeClr val="bg1"/>
              </a:solidFill>
              <a:latin typeface="Calibri" panose="020F0502020204030204" pitchFamily="34" charset="0"/>
            </a:endParaRPr>
          </a:p>
        </p:txBody>
      </p:sp>
      <p:sp>
        <p:nvSpPr>
          <p:cNvPr id="50" name="Shape 50"/>
          <p:cNvSpPr>
            <a:spLocks noGrp="1"/>
          </p:cNvSpPr>
          <p:nvPr>
            <p:ph type="body" idx="1"/>
          </p:nvPr>
        </p:nvSpPr>
        <p:spPr>
          <a:xfrm>
            <a:off x="261257" y="1805022"/>
            <a:ext cx="8812845" cy="4726407"/>
          </a:xfrm>
          <a:prstGeom prst="rect">
            <a:avLst/>
          </a:prstGeom>
          <a:solidFill>
            <a:schemeClr val="bg1"/>
          </a:solidFill>
        </p:spPr>
        <p:txBody>
          <a:bodyPr>
            <a:normAutofit/>
          </a:bodyPr>
          <a:lstStyle/>
          <a:p>
            <a:pPr marL="514350" indent="-514350">
              <a:buAutoNum type="arabicParenR"/>
            </a:pPr>
            <a:r>
              <a:rPr lang="en-US" sz="2800" dirty="0" smtClean="0"/>
              <a:t>Discuss </a:t>
            </a:r>
            <a:r>
              <a:rPr lang="en-US" sz="2800" dirty="0"/>
              <a:t>biopsychosocial complications of moderate to severe brain injury. </a:t>
            </a:r>
            <a:endParaRPr lang="en-US" sz="2800" dirty="0" smtClean="0"/>
          </a:p>
          <a:p>
            <a:pPr marL="514350" indent="-514350">
              <a:buAutoNum type="arabicParenR"/>
            </a:pPr>
            <a:endParaRPr lang="en-US" sz="2800" dirty="0"/>
          </a:p>
          <a:p>
            <a:pPr marL="0" indent="0">
              <a:buNone/>
            </a:pPr>
            <a:r>
              <a:rPr lang="en-US" sz="2800" dirty="0"/>
              <a:t>2) Describe the Lifetime Case Management model </a:t>
            </a:r>
          </a:p>
          <a:p>
            <a:pPr marL="0" indent="0">
              <a:buNone/>
            </a:pPr>
            <a:endParaRPr lang="en-US" sz="2800" dirty="0" smtClean="0"/>
          </a:p>
          <a:p>
            <a:pPr marL="0" indent="0">
              <a:buNone/>
            </a:pPr>
            <a:r>
              <a:rPr lang="en-US" sz="2800" dirty="0" smtClean="0"/>
              <a:t>3) </a:t>
            </a:r>
            <a:r>
              <a:rPr lang="en-US" sz="2800" dirty="0"/>
              <a:t>Describe an interdisciplinary rehabilitation team to manage chronic brain injury. </a:t>
            </a:r>
          </a:p>
          <a:p>
            <a:pPr marL="0" indent="0">
              <a:buNone/>
            </a:pPr>
            <a:endParaRPr lang="en-US" sz="2800" dirty="0" smtClean="0"/>
          </a:p>
          <a:p>
            <a:pPr marL="0" indent="0">
              <a:buNone/>
            </a:pPr>
            <a:r>
              <a:rPr lang="en-US" sz="2800" dirty="0" smtClean="0"/>
              <a:t>4</a:t>
            </a:r>
            <a:r>
              <a:rPr lang="en-US" sz="2800" dirty="0"/>
              <a:t>) Discuss potential drawbacks and benefits of this model of care in both veterans and civilians with brain injuries. </a:t>
            </a:r>
          </a:p>
          <a:p>
            <a:pPr marL="0" indent="0">
              <a:buNone/>
            </a:pPr>
            <a:endParaRPr lang="en-US" sz="2800" dirty="0"/>
          </a:p>
          <a:p>
            <a:pPr marL="0" lvl="0" indent="0">
              <a:spcBef>
                <a:spcPts val="600"/>
              </a:spcBef>
              <a:buNone/>
            </a:pPr>
            <a:endParaRPr lang="en-US" sz="2800" dirty="0" smtClean="0"/>
          </a:p>
        </p:txBody>
      </p:sp>
      <p:sp>
        <p:nvSpPr>
          <p:cNvPr id="51" name="Shape 51"/>
          <p:cNvSpPr>
            <a:spLocks noGrp="1"/>
          </p:cNvSpPr>
          <p:nvPr>
            <p:ph type="sldNum" sz="quarter" idx="2"/>
          </p:nvPr>
        </p:nvSpPr>
        <p:spPr>
          <a:xfrm>
            <a:off x="8583351" y="6134286"/>
            <a:ext cx="490751" cy="231141"/>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888888"/>
                </a:solidFill>
              </a:rPr>
              <a:t>2</a:t>
            </a:fld>
            <a:endParaRPr sz="1000" dirty="0">
              <a:solidFill>
                <a:srgbClr val="888888"/>
              </a:solidFill>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Community re-entry/ participation</a:t>
            </a:r>
            <a:endParaRPr lang="en-US" sz="4400" dirty="0">
              <a:latin typeface="Calibri" panose="020F0502020204030204" pitchFamily="34" charset="0"/>
            </a:endParaRPr>
          </a:p>
        </p:txBody>
      </p:sp>
      <p:sp>
        <p:nvSpPr>
          <p:cNvPr id="3" name="Content Placeholder 2"/>
          <p:cNvSpPr>
            <a:spLocks noGrp="1"/>
          </p:cNvSpPr>
          <p:nvPr>
            <p:ph idx="1"/>
          </p:nvPr>
        </p:nvSpPr>
        <p:spPr>
          <a:xfrm>
            <a:off x="308427" y="1803400"/>
            <a:ext cx="7979229" cy="4394200"/>
          </a:xfrm>
        </p:spPr>
        <p:txBody>
          <a:bodyPr>
            <a:normAutofit/>
          </a:bodyPr>
          <a:lstStyle/>
          <a:p>
            <a:r>
              <a:rPr lang="en-US" sz="2800" dirty="0"/>
              <a:t>Return to driving</a:t>
            </a:r>
          </a:p>
          <a:p>
            <a:r>
              <a:rPr lang="en-US" sz="2800" dirty="0"/>
              <a:t>Return to </a:t>
            </a:r>
            <a:r>
              <a:rPr lang="en-US" sz="2800" dirty="0" smtClean="0"/>
              <a:t>family roles</a:t>
            </a:r>
          </a:p>
          <a:p>
            <a:r>
              <a:rPr lang="en-US" sz="2800" dirty="0" smtClean="0"/>
              <a:t>Return to community activities</a:t>
            </a:r>
            <a:endParaRPr lang="en-US" sz="2800" dirty="0"/>
          </a:p>
          <a:p>
            <a:pPr marL="0" indent="0">
              <a:buNone/>
            </a:pPr>
            <a:endParaRPr lang="en-US" dirty="0"/>
          </a:p>
        </p:txBody>
      </p:sp>
    </p:spTree>
    <p:extLst>
      <p:ext uri="{BB962C8B-B14F-4D97-AF65-F5344CB8AC3E}">
        <p14:creationId xmlns:p14="http://schemas.microsoft.com/office/powerpoint/2010/main" val="412753661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57300"/>
          </a:xfrm>
        </p:spPr>
        <p:txBody>
          <a:bodyPr>
            <a:normAutofit fontScale="90000"/>
          </a:bodyPr>
          <a:lstStyle/>
          <a:p>
            <a:r>
              <a:rPr lang="en-US" dirty="0" smtClean="0"/>
              <a:t/>
            </a:r>
            <a:br>
              <a:rPr lang="en-US" dirty="0" smtClean="0"/>
            </a:br>
            <a:r>
              <a:rPr lang="en-US" dirty="0"/>
              <a:t/>
            </a:r>
            <a:br>
              <a:rPr lang="en-US" dirty="0"/>
            </a:br>
            <a:r>
              <a:rPr lang="en-US" sz="4400" dirty="0"/>
              <a:t>Care Needs Over Time</a:t>
            </a:r>
            <a:endParaRPr lang="en-US" sz="4400" dirty="0">
              <a:latin typeface="Calibri" panose="020F050202020403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6200000">
            <a:off x="2035794" y="216695"/>
            <a:ext cx="4932712" cy="7683500"/>
          </a:xfrm>
          <a:ln>
            <a:solidFill>
              <a:schemeClr val="tx1"/>
            </a:solidFill>
          </a:ln>
        </p:spPr>
      </p:pic>
    </p:spTree>
    <p:extLst>
      <p:ext uri="{BB962C8B-B14F-4D97-AF65-F5344CB8AC3E}">
        <p14:creationId xmlns:p14="http://schemas.microsoft.com/office/powerpoint/2010/main" val="2633280758"/>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65782"/>
          </a:xfrm>
        </p:spPr>
        <p:txBody>
          <a:bodyPr>
            <a:normAutofit/>
          </a:bodyPr>
          <a:lstStyle/>
          <a:p>
            <a:r>
              <a:rPr lang="en-US" sz="4400" dirty="0"/>
              <a:t>TBI Services- on Waiver </a:t>
            </a:r>
            <a:br>
              <a:rPr lang="en-US" sz="4400" dirty="0"/>
            </a:br>
            <a:r>
              <a:rPr lang="en-US" sz="3600" dirty="0" smtClean="0"/>
              <a:t>(vary </a:t>
            </a:r>
            <a:r>
              <a:rPr lang="en-US" sz="3600" dirty="0"/>
              <a:t>by state)</a:t>
            </a:r>
            <a:endParaRPr lang="en-US" sz="3600" dirty="0">
              <a:latin typeface="Calibri" panose="020F0502020204030204" pitchFamily="34" charset="0"/>
            </a:endParaRPr>
          </a:p>
        </p:txBody>
      </p:sp>
      <p:sp>
        <p:nvSpPr>
          <p:cNvPr id="3" name="Content Placeholder 2"/>
          <p:cNvSpPr>
            <a:spLocks noGrp="1"/>
          </p:cNvSpPr>
          <p:nvPr>
            <p:ph idx="1"/>
          </p:nvPr>
        </p:nvSpPr>
        <p:spPr>
          <a:xfrm>
            <a:off x="315685" y="1828798"/>
            <a:ext cx="4192815" cy="4737101"/>
          </a:xfrm>
          <a:solidFill>
            <a:schemeClr val="bg1"/>
          </a:solidFill>
          <a:ln>
            <a:solidFill>
              <a:schemeClr val="tx1"/>
            </a:solidFill>
          </a:ln>
        </p:spPr>
        <p:txBody>
          <a:bodyPr>
            <a:noAutofit/>
          </a:bodyPr>
          <a:lstStyle/>
          <a:p>
            <a:r>
              <a:rPr lang="en-US" sz="2400" dirty="0"/>
              <a:t>Case management</a:t>
            </a:r>
          </a:p>
          <a:p>
            <a:r>
              <a:rPr lang="en-US" sz="2400" dirty="0"/>
              <a:t>Residential rehabilitation</a:t>
            </a:r>
          </a:p>
          <a:p>
            <a:r>
              <a:rPr lang="en-US" sz="2400" dirty="0"/>
              <a:t>Transitional living</a:t>
            </a:r>
          </a:p>
          <a:p>
            <a:r>
              <a:rPr lang="en-US" sz="2400" dirty="0"/>
              <a:t>Independent living skills training and development</a:t>
            </a:r>
          </a:p>
          <a:p>
            <a:r>
              <a:rPr lang="en-US" sz="2400" dirty="0"/>
              <a:t>Adult day care and/ or treatment</a:t>
            </a:r>
          </a:p>
          <a:p>
            <a:r>
              <a:rPr lang="en-US" sz="2400" dirty="0"/>
              <a:t>Home and community support services (supervision, companionship)</a:t>
            </a:r>
          </a:p>
          <a:p>
            <a:r>
              <a:rPr lang="en-US" sz="2400" dirty="0"/>
              <a:t>Psychological or behavioral counseling</a:t>
            </a:r>
          </a:p>
        </p:txBody>
      </p:sp>
      <p:sp>
        <p:nvSpPr>
          <p:cNvPr id="4" name="Rectangle 3"/>
          <p:cNvSpPr/>
          <p:nvPr/>
        </p:nvSpPr>
        <p:spPr>
          <a:xfrm>
            <a:off x="4660900" y="1565783"/>
            <a:ext cx="4279900" cy="4893647"/>
          </a:xfrm>
          <a:prstGeom prst="rect">
            <a:avLst/>
          </a:prstGeom>
          <a:solidFill>
            <a:schemeClr val="bg1"/>
          </a:solidFill>
          <a:ln>
            <a:solidFill>
              <a:schemeClr val="tx1"/>
            </a:solidFill>
          </a:ln>
        </p:spPr>
        <p:txBody>
          <a:bodyPr wrap="square">
            <a:spAutoFit/>
          </a:bodyPr>
          <a:lstStyle/>
          <a:p>
            <a:pPr marL="342900" indent="-342900">
              <a:buFont typeface="Arial" panose="020B0604020202020204" pitchFamily="34" charset="0"/>
              <a:buChar char="•"/>
            </a:pPr>
            <a:r>
              <a:rPr lang="en-US" sz="2400" dirty="0" smtClean="0"/>
              <a:t>Employment rehabilitation</a:t>
            </a:r>
          </a:p>
          <a:p>
            <a:pPr marL="342900" indent="-342900">
              <a:buFont typeface="Arial" panose="020B0604020202020204" pitchFamily="34" charset="0"/>
              <a:buChar char="•"/>
            </a:pPr>
            <a:r>
              <a:rPr lang="en-US" sz="2400" dirty="0" smtClean="0"/>
              <a:t>Intensive </a:t>
            </a:r>
            <a:r>
              <a:rPr lang="en-US" sz="2400" dirty="0"/>
              <a:t>behavioral support/ crisis support</a:t>
            </a:r>
          </a:p>
          <a:p>
            <a:pPr marL="342900" indent="-342900">
              <a:buFont typeface="Arial" panose="020B0604020202020204" pitchFamily="34" charset="0"/>
              <a:buChar char="•"/>
            </a:pPr>
            <a:r>
              <a:rPr lang="en-US" sz="2400" dirty="0"/>
              <a:t>Home modifications</a:t>
            </a:r>
          </a:p>
          <a:p>
            <a:pPr marL="342900" indent="-342900">
              <a:buFont typeface="Arial" panose="020B0604020202020204" pitchFamily="34" charset="0"/>
              <a:buChar char="•"/>
            </a:pPr>
            <a:r>
              <a:rPr lang="en-US" sz="2400" dirty="0"/>
              <a:t>Specialized medical equipment and supplies/ assistive technology</a:t>
            </a:r>
          </a:p>
          <a:p>
            <a:pPr marL="342900" indent="-342900">
              <a:buFont typeface="Arial" panose="020B0604020202020204" pitchFamily="34" charset="0"/>
              <a:buChar char="•"/>
            </a:pPr>
            <a:r>
              <a:rPr lang="en-US" sz="2400" dirty="0"/>
              <a:t>Nonmedical transportation</a:t>
            </a:r>
          </a:p>
          <a:p>
            <a:pPr marL="342900" indent="-342900">
              <a:buFont typeface="Arial" panose="020B0604020202020204" pitchFamily="34" charset="0"/>
              <a:buChar char="•"/>
            </a:pPr>
            <a:r>
              <a:rPr lang="en-US" sz="2400" dirty="0"/>
              <a:t>Respite care</a:t>
            </a:r>
          </a:p>
          <a:p>
            <a:pPr marL="342900" indent="-342900">
              <a:buFont typeface="Arial" panose="020B0604020202020204" pitchFamily="34" charset="0"/>
              <a:buChar char="•"/>
            </a:pPr>
            <a:r>
              <a:rPr lang="en-US" sz="2400" dirty="0"/>
              <a:t>Personal care/ attendant services</a:t>
            </a:r>
          </a:p>
          <a:p>
            <a:pPr marL="342900" indent="-342900">
              <a:buFont typeface="Arial" panose="020B0604020202020204" pitchFamily="34" charset="0"/>
              <a:buChar char="•"/>
            </a:pPr>
            <a:r>
              <a:rPr lang="en-US" sz="2400" dirty="0"/>
              <a:t>Skilled nursing</a:t>
            </a:r>
          </a:p>
          <a:p>
            <a:pPr marL="342900" indent="-342900">
              <a:buFont typeface="Arial" panose="020B0604020202020204" pitchFamily="34" charset="0"/>
              <a:buChar char="•"/>
            </a:pPr>
            <a:r>
              <a:rPr lang="en-US" sz="2400" dirty="0"/>
              <a:t>Home-delivered </a:t>
            </a:r>
            <a:r>
              <a:rPr lang="en-US" sz="2400" dirty="0" smtClean="0"/>
              <a:t>meals</a:t>
            </a:r>
            <a:endParaRPr lang="en-US" dirty="0"/>
          </a:p>
        </p:txBody>
      </p:sp>
    </p:spTree>
    <p:extLst>
      <p:ext uri="{BB962C8B-B14F-4D97-AF65-F5344CB8AC3E}">
        <p14:creationId xmlns:p14="http://schemas.microsoft.com/office/powerpoint/2010/main" val="24462203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9314"/>
            <a:ext cx="8229600" cy="1246468"/>
          </a:xfrm>
        </p:spPr>
        <p:txBody>
          <a:bodyPr>
            <a:normAutofit/>
          </a:bodyPr>
          <a:lstStyle/>
          <a:p>
            <a:r>
              <a:rPr lang="en-US" sz="4400" dirty="0" smtClean="0"/>
              <a:t>Part 2</a:t>
            </a:r>
            <a:endParaRPr lang="en-US" sz="4400" dirty="0">
              <a:solidFill>
                <a:schemeClr val="bg1"/>
              </a:solidFill>
              <a:latin typeface="Calibri" panose="020F0502020204030204" pitchFamily="34" charset="0"/>
            </a:endParaRPr>
          </a:p>
        </p:txBody>
      </p:sp>
      <p:sp>
        <p:nvSpPr>
          <p:cNvPr id="3" name="Text Placeholder 2"/>
          <p:cNvSpPr>
            <a:spLocks noGrp="1"/>
          </p:cNvSpPr>
          <p:nvPr>
            <p:ph type="body" idx="1"/>
          </p:nvPr>
        </p:nvSpPr>
        <p:spPr>
          <a:xfrm>
            <a:off x="290286" y="1770743"/>
            <a:ext cx="8396514" cy="3664857"/>
          </a:xfrm>
        </p:spPr>
        <p:txBody>
          <a:bodyPr>
            <a:normAutofit/>
          </a:bodyPr>
          <a:lstStyle/>
          <a:p>
            <a:pPr marL="0" lvl="1" indent="0">
              <a:buNone/>
            </a:pPr>
            <a:r>
              <a:rPr lang="en-US" sz="2800" dirty="0"/>
              <a:t>Describe the Lifetime Case Management model and its implementation by the Minneapolis VA Brain Injury Wellness Program’s interdisciplinary rehabilitation team. </a:t>
            </a:r>
          </a:p>
          <a:p>
            <a:pPr marL="0" lvl="1" indent="0">
              <a:buNone/>
            </a:pPr>
            <a:r>
              <a:rPr lang="en-US" sz="2000" dirty="0" smtClean="0"/>
              <a:t> </a:t>
            </a:r>
            <a:endParaRPr lang="en-US" sz="2000" dirty="0"/>
          </a:p>
          <a:p>
            <a:pPr marL="0" lvl="1" indent="0">
              <a:buNone/>
            </a:pPr>
            <a:r>
              <a:rPr lang="en-US" sz="2000" dirty="0" smtClean="0"/>
              <a:t>										</a:t>
            </a:r>
            <a:endParaRPr lang="en-US" dirty="0"/>
          </a:p>
        </p:txBody>
      </p:sp>
    </p:spTree>
    <p:extLst>
      <p:ext uri="{BB962C8B-B14F-4D97-AF65-F5344CB8AC3E}">
        <p14:creationId xmlns:p14="http://schemas.microsoft.com/office/powerpoint/2010/main" val="279296572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Brain Injury Wellness </a:t>
            </a:r>
            <a:r>
              <a:rPr lang="en-US" sz="4400" dirty="0" smtClean="0"/>
              <a:t>Program</a:t>
            </a:r>
            <a:endParaRPr lang="en-US" sz="4400" dirty="0"/>
          </a:p>
        </p:txBody>
      </p:sp>
      <p:sp>
        <p:nvSpPr>
          <p:cNvPr id="3" name="Content Placeholder 2"/>
          <p:cNvSpPr>
            <a:spLocks noGrp="1"/>
          </p:cNvSpPr>
          <p:nvPr>
            <p:ph idx="1"/>
          </p:nvPr>
        </p:nvSpPr>
        <p:spPr>
          <a:xfrm>
            <a:off x="290286" y="1825171"/>
            <a:ext cx="8157028" cy="4328885"/>
          </a:xfrm>
        </p:spPr>
        <p:txBody>
          <a:bodyPr>
            <a:noAutofit/>
          </a:bodyPr>
          <a:lstStyle/>
          <a:p>
            <a:pPr marL="457200" lvl="1" indent="0">
              <a:buNone/>
            </a:pPr>
            <a:r>
              <a:rPr lang="en-US" sz="2800" dirty="0" smtClean="0"/>
              <a:t>275-300 </a:t>
            </a:r>
            <a:r>
              <a:rPr lang="en-US" sz="2800" dirty="0"/>
              <a:t>Veterans </a:t>
            </a:r>
            <a:r>
              <a:rPr lang="en-US" sz="2800" dirty="0" smtClean="0"/>
              <a:t>with </a:t>
            </a:r>
            <a:r>
              <a:rPr lang="en-US" sz="2800" dirty="0"/>
              <a:t>moderate to severe </a:t>
            </a:r>
            <a:r>
              <a:rPr lang="en-US" sz="2800" dirty="0" smtClean="0"/>
              <a:t>brain injury who live </a:t>
            </a:r>
            <a:r>
              <a:rPr lang="en-US" sz="2800" dirty="0"/>
              <a:t>locally</a:t>
            </a:r>
          </a:p>
          <a:p>
            <a:pPr marL="457200" lvl="1" indent="0">
              <a:buNone/>
            </a:pPr>
            <a:endParaRPr lang="en-US" sz="2800" dirty="0" smtClean="0"/>
          </a:p>
          <a:p>
            <a:pPr marL="457200" lvl="1" indent="0">
              <a:buNone/>
            </a:pPr>
            <a:r>
              <a:rPr lang="en-US" sz="2800" dirty="0" smtClean="0"/>
              <a:t>Overriding goals:  </a:t>
            </a:r>
            <a:r>
              <a:rPr lang="en-US" sz="2800" dirty="0"/>
              <a:t>prevention and </a:t>
            </a:r>
            <a:r>
              <a:rPr lang="en-US" sz="2800" dirty="0" smtClean="0"/>
              <a:t>support</a:t>
            </a:r>
            <a:endParaRPr lang="en-US" sz="2800" dirty="0"/>
          </a:p>
        </p:txBody>
      </p:sp>
    </p:spTree>
    <p:extLst>
      <p:ext uri="{BB962C8B-B14F-4D97-AF65-F5344CB8AC3E}">
        <p14:creationId xmlns:p14="http://schemas.microsoft.com/office/powerpoint/2010/main" val="163745388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Brain Injury Wellness </a:t>
            </a:r>
            <a:r>
              <a:rPr lang="en-US" sz="4400" dirty="0" smtClean="0"/>
              <a:t>Program</a:t>
            </a:r>
            <a:endParaRPr lang="en-US" sz="4400" dirty="0"/>
          </a:p>
        </p:txBody>
      </p:sp>
      <p:sp>
        <p:nvSpPr>
          <p:cNvPr id="3" name="Content Placeholder 2"/>
          <p:cNvSpPr>
            <a:spLocks noGrp="1"/>
          </p:cNvSpPr>
          <p:nvPr>
            <p:ph idx="1"/>
          </p:nvPr>
        </p:nvSpPr>
        <p:spPr>
          <a:xfrm>
            <a:off x="290286" y="1825171"/>
            <a:ext cx="8157028" cy="4328885"/>
          </a:xfrm>
        </p:spPr>
        <p:txBody>
          <a:bodyPr>
            <a:noAutofit/>
          </a:bodyPr>
          <a:lstStyle/>
          <a:p>
            <a:pPr marL="457200" lvl="1" indent="0">
              <a:buNone/>
            </a:pPr>
            <a:r>
              <a:rPr lang="en-US" sz="2800" dirty="0" smtClean="0"/>
              <a:t>Core </a:t>
            </a:r>
            <a:r>
              <a:rPr lang="en-US" sz="2800" dirty="0"/>
              <a:t>Team Involvement (MD, RN, SW) </a:t>
            </a:r>
          </a:p>
          <a:p>
            <a:pPr marL="457200" lvl="1" indent="0">
              <a:buNone/>
            </a:pPr>
            <a:endParaRPr lang="en-US" sz="2800" dirty="0" smtClean="0"/>
          </a:p>
          <a:p>
            <a:pPr marL="457200" lvl="1" indent="0">
              <a:buNone/>
            </a:pPr>
            <a:r>
              <a:rPr lang="en-US" sz="2800" dirty="0" smtClean="0"/>
              <a:t>Minimum </a:t>
            </a:r>
            <a:r>
              <a:rPr lang="en-US" sz="2800" dirty="0"/>
              <a:t>Contact-Annual Check-in’s</a:t>
            </a:r>
          </a:p>
          <a:p>
            <a:pPr marL="457200" lvl="1" indent="0">
              <a:buNone/>
            </a:pPr>
            <a:endParaRPr lang="en-US" sz="2800" dirty="0" smtClean="0"/>
          </a:p>
          <a:p>
            <a:pPr marL="457200" lvl="1" indent="0">
              <a:buNone/>
            </a:pPr>
            <a:r>
              <a:rPr lang="en-US" sz="2800" dirty="0" smtClean="0"/>
              <a:t>Maximum </a:t>
            </a:r>
            <a:r>
              <a:rPr lang="en-US" sz="2800" dirty="0"/>
              <a:t>Contact-During crisis, we will interact with a Veteran on a daily/weekly basis </a:t>
            </a:r>
          </a:p>
          <a:p>
            <a:pPr lvl="2"/>
            <a:r>
              <a:rPr lang="en-US" sz="2800" dirty="0"/>
              <a:t>Community Visits as well as phone and medical center appointments</a:t>
            </a:r>
          </a:p>
        </p:txBody>
      </p:sp>
    </p:spTree>
    <p:extLst>
      <p:ext uri="{BB962C8B-B14F-4D97-AF65-F5344CB8AC3E}">
        <p14:creationId xmlns:p14="http://schemas.microsoft.com/office/powerpoint/2010/main" val="701145575"/>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Program Rationales</a:t>
            </a:r>
            <a:endParaRPr lang="en-US" sz="4400" dirty="0">
              <a:latin typeface="Calibri" panose="020F0502020204030204" pitchFamily="34" charset="0"/>
            </a:endParaRPr>
          </a:p>
        </p:txBody>
      </p:sp>
      <p:sp>
        <p:nvSpPr>
          <p:cNvPr id="3" name="Content Placeholder 2"/>
          <p:cNvSpPr>
            <a:spLocks noGrp="1"/>
          </p:cNvSpPr>
          <p:nvPr>
            <p:ph idx="1"/>
          </p:nvPr>
        </p:nvSpPr>
        <p:spPr>
          <a:xfrm>
            <a:off x="250372" y="1774370"/>
            <a:ext cx="8603342" cy="4336143"/>
          </a:xfrm>
        </p:spPr>
        <p:txBody>
          <a:bodyPr>
            <a:normAutofit/>
          </a:bodyPr>
          <a:lstStyle/>
          <a:p>
            <a:r>
              <a:rPr lang="en-US" sz="2800" dirty="0" smtClean="0"/>
              <a:t>Facilitate coordination </a:t>
            </a:r>
            <a:r>
              <a:rPr lang="en-US" sz="2800" dirty="0"/>
              <a:t>of </a:t>
            </a:r>
            <a:r>
              <a:rPr lang="en-US" sz="2800" dirty="0" smtClean="0"/>
              <a:t>care across multiple </a:t>
            </a:r>
            <a:r>
              <a:rPr lang="en-US" sz="2800" dirty="0"/>
              <a:t>providers, medical </a:t>
            </a:r>
            <a:r>
              <a:rPr lang="en-US" sz="2800" dirty="0" smtClean="0"/>
              <a:t>treatments, </a:t>
            </a:r>
            <a:r>
              <a:rPr lang="en-US" sz="2800" dirty="0"/>
              <a:t>and </a:t>
            </a:r>
            <a:r>
              <a:rPr lang="en-US" sz="2800" dirty="0" smtClean="0"/>
              <a:t>systems</a:t>
            </a:r>
          </a:p>
          <a:p>
            <a:r>
              <a:rPr lang="en-US" sz="2800" dirty="0" smtClean="0"/>
              <a:t>Prevent foreseeable untoward events</a:t>
            </a:r>
            <a:endParaRPr lang="en-US" sz="2800" dirty="0"/>
          </a:p>
          <a:p>
            <a:r>
              <a:rPr lang="en-US" sz="2800" dirty="0" smtClean="0"/>
              <a:t>Identify and address complications as early as possible</a:t>
            </a:r>
            <a:endParaRPr lang="en-US" sz="2800" dirty="0"/>
          </a:p>
          <a:p>
            <a:r>
              <a:rPr lang="en-US" sz="2800" dirty="0" smtClean="0"/>
              <a:t>Provide support </a:t>
            </a:r>
            <a:r>
              <a:rPr lang="en-US" sz="2800" dirty="0"/>
              <a:t>in psychosocial </a:t>
            </a:r>
            <a:r>
              <a:rPr lang="en-US" sz="2800" dirty="0" smtClean="0"/>
              <a:t>situations like </a:t>
            </a:r>
            <a:r>
              <a:rPr lang="en-US" sz="2800" dirty="0"/>
              <a:t>need for financial, housing and social resources</a:t>
            </a:r>
          </a:p>
          <a:p>
            <a:r>
              <a:rPr lang="en-US" sz="2800" dirty="0" smtClean="0"/>
              <a:t>Construct and maintain effective and </a:t>
            </a:r>
            <a:r>
              <a:rPr lang="en-US" sz="2800" dirty="0"/>
              <a:t>collaborative team  </a:t>
            </a:r>
          </a:p>
        </p:txBody>
      </p:sp>
    </p:spTree>
    <p:extLst>
      <p:ext uri="{BB962C8B-B14F-4D97-AF65-F5344CB8AC3E}">
        <p14:creationId xmlns:p14="http://schemas.microsoft.com/office/powerpoint/2010/main" val="3439095985"/>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How does it work?</a:t>
            </a:r>
            <a:endParaRPr lang="en-US" sz="4400" dirty="0">
              <a:latin typeface="Calibri" panose="020F0502020204030204" pitchFamily="34" charset="0"/>
            </a:endParaRPr>
          </a:p>
        </p:txBody>
      </p:sp>
      <p:sp>
        <p:nvSpPr>
          <p:cNvPr id="3" name="Content Placeholder 2"/>
          <p:cNvSpPr>
            <a:spLocks noGrp="1"/>
          </p:cNvSpPr>
          <p:nvPr>
            <p:ph idx="1"/>
          </p:nvPr>
        </p:nvSpPr>
        <p:spPr>
          <a:xfrm>
            <a:off x="261257" y="1785256"/>
            <a:ext cx="8577943" cy="4702629"/>
          </a:xfrm>
        </p:spPr>
        <p:txBody>
          <a:bodyPr>
            <a:normAutofit/>
          </a:bodyPr>
          <a:lstStyle/>
          <a:p>
            <a:r>
              <a:rPr lang="en-US" sz="2800" dirty="0"/>
              <a:t>Every </a:t>
            </a:r>
            <a:r>
              <a:rPr lang="en-US" sz="2800" dirty="0" smtClean="0"/>
              <a:t>participant </a:t>
            </a:r>
            <a:r>
              <a:rPr lang="en-US" sz="2800" dirty="0"/>
              <a:t>has an assigned core team </a:t>
            </a:r>
          </a:p>
          <a:p>
            <a:pPr lvl="1"/>
            <a:r>
              <a:rPr lang="en-US" sz="2800" dirty="0" smtClean="0"/>
              <a:t>Rehabilitation </a:t>
            </a:r>
            <a:r>
              <a:rPr lang="en-US" sz="2800" dirty="0"/>
              <a:t>Physician or Nurse Practitioner</a:t>
            </a:r>
          </a:p>
          <a:p>
            <a:pPr lvl="1"/>
            <a:r>
              <a:rPr lang="en-US" sz="2800" dirty="0"/>
              <a:t>Social </a:t>
            </a:r>
            <a:r>
              <a:rPr lang="en-US" sz="2800" dirty="0" smtClean="0"/>
              <a:t>Work Case Manager</a:t>
            </a:r>
            <a:endParaRPr lang="en-US" sz="2800" dirty="0"/>
          </a:p>
          <a:p>
            <a:pPr lvl="1"/>
            <a:r>
              <a:rPr lang="en-US" sz="2800" dirty="0" smtClean="0"/>
              <a:t>Nurse Case Manager</a:t>
            </a:r>
            <a:endParaRPr lang="en-US" sz="2800" dirty="0"/>
          </a:p>
          <a:p>
            <a:r>
              <a:rPr lang="en-US" sz="2800" dirty="0" smtClean="0"/>
              <a:t>Participant or caregiver can </a:t>
            </a:r>
            <a:r>
              <a:rPr lang="en-US" sz="2800" dirty="0"/>
              <a:t>contact this team directly with questions/needs</a:t>
            </a:r>
          </a:p>
          <a:p>
            <a:pPr lvl="1"/>
            <a:r>
              <a:rPr lang="en-US" sz="2800" dirty="0"/>
              <a:t>Face to Face, phone or </a:t>
            </a:r>
            <a:r>
              <a:rPr lang="en-US" sz="2800" dirty="0" smtClean="0"/>
              <a:t>emails/ secure message</a:t>
            </a:r>
            <a:endParaRPr lang="en-US" sz="2800" dirty="0"/>
          </a:p>
          <a:p>
            <a:pPr marL="0" indent="0">
              <a:buNone/>
            </a:pPr>
            <a:endParaRPr lang="en-US" dirty="0" smtClean="0"/>
          </a:p>
        </p:txBody>
      </p:sp>
    </p:spTree>
    <p:extLst>
      <p:ext uri="{BB962C8B-B14F-4D97-AF65-F5344CB8AC3E}">
        <p14:creationId xmlns:p14="http://schemas.microsoft.com/office/powerpoint/2010/main" val="2370434700"/>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t>How does it work?</a:t>
            </a:r>
            <a:endParaRPr lang="en-US" sz="4400" dirty="0">
              <a:latin typeface="Calibri" panose="020F0502020204030204" pitchFamily="34" charset="0"/>
            </a:endParaRPr>
          </a:p>
        </p:txBody>
      </p:sp>
      <p:sp>
        <p:nvSpPr>
          <p:cNvPr id="5" name="Content Placeholder 4"/>
          <p:cNvSpPr>
            <a:spLocks noGrp="1"/>
          </p:cNvSpPr>
          <p:nvPr>
            <p:ph idx="1"/>
          </p:nvPr>
        </p:nvSpPr>
        <p:spPr>
          <a:xfrm>
            <a:off x="342900" y="1565782"/>
            <a:ext cx="8343900" cy="4720718"/>
          </a:xfrm>
        </p:spPr>
        <p:txBody>
          <a:bodyPr>
            <a:noAutofit/>
          </a:bodyPr>
          <a:lstStyle/>
          <a:p>
            <a:r>
              <a:rPr lang="en-US" sz="2800" dirty="0" smtClean="0"/>
              <a:t>Participants have heterogeneous needs</a:t>
            </a:r>
            <a:endParaRPr lang="en-US" sz="2800" dirty="0"/>
          </a:p>
          <a:p>
            <a:r>
              <a:rPr lang="en-US" sz="2800" dirty="0"/>
              <a:t>Needs change and switch; some needs are intensive for one week while other are not for several years</a:t>
            </a:r>
          </a:p>
          <a:p>
            <a:pPr lvl="1"/>
            <a:r>
              <a:rPr lang="en-US" sz="2800" dirty="0"/>
              <a:t>They continue on our caseload regardless</a:t>
            </a:r>
          </a:p>
          <a:p>
            <a:r>
              <a:rPr lang="en-US" sz="2800" dirty="0"/>
              <a:t>RN and SW case management work closely together and will often triage for one another</a:t>
            </a:r>
          </a:p>
          <a:p>
            <a:pPr lvl="1"/>
            <a:r>
              <a:rPr lang="en-US" sz="2800" dirty="0"/>
              <a:t>SW will call RN with Patient needs that are medical in nature</a:t>
            </a:r>
          </a:p>
          <a:p>
            <a:pPr lvl="1"/>
            <a:r>
              <a:rPr lang="en-US" sz="2800" dirty="0"/>
              <a:t>RN will call SW with Patient needs that are psychosocial in nature</a:t>
            </a:r>
          </a:p>
        </p:txBody>
      </p:sp>
    </p:spTree>
    <p:extLst>
      <p:ext uri="{BB962C8B-B14F-4D97-AF65-F5344CB8AC3E}">
        <p14:creationId xmlns:p14="http://schemas.microsoft.com/office/powerpoint/2010/main" val="16009465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Psychosocial Challenges</a:t>
            </a:r>
            <a:endParaRPr lang="en-US" sz="4400" dirty="0">
              <a:latin typeface="Calibri" panose="020F0502020204030204" pitchFamily="34" charset="0"/>
            </a:endParaRPr>
          </a:p>
        </p:txBody>
      </p:sp>
      <p:sp>
        <p:nvSpPr>
          <p:cNvPr id="3" name="Content Placeholder 2"/>
          <p:cNvSpPr>
            <a:spLocks noGrp="1"/>
          </p:cNvSpPr>
          <p:nvPr>
            <p:ph idx="1"/>
          </p:nvPr>
        </p:nvSpPr>
        <p:spPr>
          <a:xfrm>
            <a:off x="215900" y="1676400"/>
            <a:ext cx="8928100" cy="4838700"/>
          </a:xfrm>
          <a:solidFill>
            <a:schemeClr val="bg1"/>
          </a:solidFill>
        </p:spPr>
        <p:txBody>
          <a:bodyPr>
            <a:noAutofit/>
          </a:bodyPr>
          <a:lstStyle/>
          <a:p>
            <a:pPr lvl="1">
              <a:buFont typeface="Wingdings" panose="05000000000000000000" pitchFamily="2" charset="2"/>
              <a:buChar char="§"/>
            </a:pPr>
            <a:r>
              <a:rPr lang="en-US" sz="2800" dirty="0" smtClean="0"/>
              <a:t>Need </a:t>
            </a:r>
            <a:r>
              <a:rPr lang="en-US" sz="2800" dirty="0"/>
              <a:t>for further </a:t>
            </a:r>
            <a:r>
              <a:rPr lang="en-US" sz="2800" dirty="0" smtClean="0"/>
              <a:t>education </a:t>
            </a:r>
            <a:r>
              <a:rPr lang="en-US" sz="2800" dirty="0"/>
              <a:t>on </a:t>
            </a:r>
            <a:r>
              <a:rPr lang="en-US" sz="2800" dirty="0" smtClean="0"/>
              <a:t>brain injury</a:t>
            </a:r>
            <a:endParaRPr lang="en-US" sz="2800" dirty="0"/>
          </a:p>
          <a:p>
            <a:pPr lvl="1">
              <a:buFont typeface="Wingdings" panose="05000000000000000000" pitchFamily="2" charset="2"/>
              <a:buChar char="§"/>
            </a:pPr>
            <a:r>
              <a:rPr lang="en-US" sz="2800" dirty="0"/>
              <a:t>Lack of financial resources or income</a:t>
            </a:r>
          </a:p>
          <a:p>
            <a:pPr lvl="1">
              <a:buFont typeface="Wingdings" panose="05000000000000000000" pitchFamily="2" charset="2"/>
              <a:buChar char="§"/>
            </a:pPr>
            <a:r>
              <a:rPr lang="en-US" sz="2800" dirty="0"/>
              <a:t>Housing </a:t>
            </a:r>
          </a:p>
          <a:p>
            <a:pPr lvl="2"/>
            <a:r>
              <a:rPr lang="en-US" sz="2800" dirty="0"/>
              <a:t>Need assistance in finding housing</a:t>
            </a:r>
          </a:p>
          <a:p>
            <a:pPr lvl="2"/>
            <a:r>
              <a:rPr lang="en-US" sz="2800" dirty="0"/>
              <a:t>Current housing unsafe or not accessible</a:t>
            </a:r>
          </a:p>
          <a:p>
            <a:pPr lvl="1">
              <a:buFont typeface="Wingdings" panose="05000000000000000000" pitchFamily="2" charset="2"/>
              <a:buChar char="§"/>
            </a:pPr>
            <a:r>
              <a:rPr lang="en-US" sz="2800" dirty="0"/>
              <a:t>Aging with Brain Injury</a:t>
            </a:r>
          </a:p>
          <a:p>
            <a:pPr lvl="2">
              <a:buFont typeface="Arial" panose="020B0604020202020204" pitchFamily="34" charset="0"/>
              <a:buChar char="•"/>
            </a:pPr>
            <a:r>
              <a:rPr lang="en-US" sz="2800" dirty="0"/>
              <a:t>Advanced Directives</a:t>
            </a:r>
          </a:p>
          <a:p>
            <a:pPr lvl="2">
              <a:buFont typeface="Arial" panose="020B0604020202020204" pitchFamily="34" charset="0"/>
              <a:buChar char="•"/>
            </a:pPr>
            <a:r>
              <a:rPr lang="en-US" sz="2800" dirty="0"/>
              <a:t>Transitioning to increased care</a:t>
            </a:r>
          </a:p>
          <a:p>
            <a:pPr lvl="2">
              <a:buFont typeface="Arial" panose="020B0604020202020204" pitchFamily="34" charset="0"/>
              <a:buChar char="•"/>
            </a:pPr>
            <a:r>
              <a:rPr lang="en-US" sz="2800" dirty="0"/>
              <a:t>Referrals for services (Homemaking, HHA, ILS, </a:t>
            </a:r>
            <a:r>
              <a:rPr lang="en-US" sz="2800" dirty="0" smtClean="0"/>
              <a:t>and others)</a:t>
            </a:r>
            <a:endParaRPr lang="en-US" sz="2800" dirty="0"/>
          </a:p>
        </p:txBody>
      </p:sp>
    </p:spTree>
    <p:extLst>
      <p:ext uri="{BB962C8B-B14F-4D97-AF65-F5344CB8AC3E}">
        <p14:creationId xmlns:p14="http://schemas.microsoft.com/office/powerpoint/2010/main" val="127467339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9314"/>
            <a:ext cx="8229600" cy="1246468"/>
          </a:xfrm>
        </p:spPr>
        <p:txBody>
          <a:bodyPr>
            <a:normAutofit/>
          </a:bodyPr>
          <a:lstStyle/>
          <a:p>
            <a:r>
              <a:rPr lang="en-US" sz="4400" dirty="0" smtClean="0"/>
              <a:t>Part 1</a:t>
            </a:r>
            <a:endParaRPr lang="en-US" sz="4400" dirty="0">
              <a:solidFill>
                <a:schemeClr val="bg1"/>
              </a:solidFill>
              <a:latin typeface="Calibri" panose="020F0502020204030204" pitchFamily="34" charset="0"/>
            </a:endParaRPr>
          </a:p>
        </p:txBody>
      </p:sp>
      <p:sp>
        <p:nvSpPr>
          <p:cNvPr id="3" name="Text Placeholder 2"/>
          <p:cNvSpPr>
            <a:spLocks noGrp="1"/>
          </p:cNvSpPr>
          <p:nvPr>
            <p:ph type="body" idx="1"/>
          </p:nvPr>
        </p:nvSpPr>
        <p:spPr>
          <a:xfrm>
            <a:off x="290286" y="1770743"/>
            <a:ext cx="8396514" cy="3664857"/>
          </a:xfrm>
        </p:spPr>
        <p:txBody>
          <a:bodyPr>
            <a:normAutofit/>
          </a:bodyPr>
          <a:lstStyle/>
          <a:p>
            <a:pPr marL="0" lvl="1" indent="0">
              <a:buNone/>
            </a:pPr>
            <a:r>
              <a:rPr lang="en-US" sz="2800" dirty="0" smtClean="0"/>
              <a:t>Discuss </a:t>
            </a:r>
            <a:r>
              <a:rPr lang="en-US" sz="2800" dirty="0"/>
              <a:t>biopsychosocial complications of moderate to severe brain injury</a:t>
            </a:r>
            <a:r>
              <a:rPr lang="en-US" sz="2000" dirty="0"/>
              <a:t>. </a:t>
            </a:r>
          </a:p>
          <a:p>
            <a:pPr marL="0" lvl="1" indent="0">
              <a:buNone/>
            </a:pPr>
            <a:r>
              <a:rPr lang="en-US" sz="2000" dirty="0" smtClean="0"/>
              <a:t>										</a:t>
            </a:r>
            <a:endParaRPr lang="en-US" dirty="0"/>
          </a:p>
        </p:txBody>
      </p:sp>
    </p:spTree>
    <p:extLst>
      <p:ext uri="{BB962C8B-B14F-4D97-AF65-F5344CB8AC3E}">
        <p14:creationId xmlns:p14="http://schemas.microsoft.com/office/powerpoint/2010/main" val="710834826"/>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Some Psychosocial Interventions</a:t>
            </a:r>
            <a:endParaRPr lang="en-US" sz="4400" dirty="0">
              <a:latin typeface="Calibri" panose="020F0502020204030204" pitchFamily="34" charset="0"/>
            </a:endParaRPr>
          </a:p>
        </p:txBody>
      </p:sp>
      <p:sp>
        <p:nvSpPr>
          <p:cNvPr id="3" name="Content Placeholder 2"/>
          <p:cNvSpPr>
            <a:spLocks noGrp="1"/>
          </p:cNvSpPr>
          <p:nvPr>
            <p:ph idx="1"/>
          </p:nvPr>
        </p:nvSpPr>
        <p:spPr>
          <a:xfrm>
            <a:off x="241300" y="1765300"/>
            <a:ext cx="8445500" cy="4200071"/>
          </a:xfrm>
        </p:spPr>
        <p:txBody>
          <a:bodyPr>
            <a:normAutofit lnSpcReduction="10000"/>
          </a:bodyPr>
          <a:lstStyle/>
          <a:p>
            <a:r>
              <a:rPr lang="en-US" sz="2800" dirty="0"/>
              <a:t>Wellness Group</a:t>
            </a:r>
          </a:p>
          <a:p>
            <a:pPr lvl="1"/>
            <a:r>
              <a:rPr lang="en-US" sz="2800" dirty="0"/>
              <a:t>Group of 10-12 Veterans who are currently served by the Wellness Clinic Lifetime Case Management Model</a:t>
            </a:r>
          </a:p>
          <a:p>
            <a:pPr lvl="2"/>
            <a:r>
              <a:rPr lang="en-US" sz="2800" dirty="0"/>
              <a:t>Recreational / Social / Education Based</a:t>
            </a:r>
          </a:p>
          <a:p>
            <a:pPr lvl="2"/>
            <a:r>
              <a:rPr lang="en-US" sz="2800" dirty="0"/>
              <a:t>Weekly meetings for one hour</a:t>
            </a:r>
          </a:p>
          <a:p>
            <a:r>
              <a:rPr lang="en-US" sz="2800" dirty="0"/>
              <a:t>Assistance in initiation</a:t>
            </a:r>
          </a:p>
          <a:p>
            <a:pPr lvl="1"/>
            <a:r>
              <a:rPr lang="en-US" sz="2800" dirty="0"/>
              <a:t>Often we just start the process and work with Veteran to continue it on (paperwork, discussion of situation, </a:t>
            </a:r>
            <a:r>
              <a:rPr lang="en-US" sz="2800" dirty="0" smtClean="0"/>
              <a:t>and others) </a:t>
            </a:r>
            <a:endParaRPr lang="en-US" sz="2800" dirty="0"/>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1255933682"/>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9314"/>
            <a:ext cx="8229600" cy="1246468"/>
          </a:xfrm>
        </p:spPr>
        <p:txBody>
          <a:bodyPr>
            <a:normAutofit/>
          </a:bodyPr>
          <a:lstStyle/>
          <a:p>
            <a:r>
              <a:rPr lang="en-US" sz="4400" dirty="0" smtClean="0"/>
              <a:t>Part 3</a:t>
            </a:r>
            <a:endParaRPr lang="en-US" sz="4400" dirty="0">
              <a:solidFill>
                <a:schemeClr val="bg1"/>
              </a:solidFill>
              <a:latin typeface="Calibri" panose="020F0502020204030204" pitchFamily="34" charset="0"/>
            </a:endParaRPr>
          </a:p>
        </p:txBody>
      </p:sp>
      <p:sp>
        <p:nvSpPr>
          <p:cNvPr id="3" name="Text Placeholder 2"/>
          <p:cNvSpPr>
            <a:spLocks noGrp="1"/>
          </p:cNvSpPr>
          <p:nvPr>
            <p:ph type="body" idx="1"/>
          </p:nvPr>
        </p:nvSpPr>
        <p:spPr>
          <a:xfrm>
            <a:off x="290286" y="1770743"/>
            <a:ext cx="8396514" cy="3664857"/>
          </a:xfrm>
        </p:spPr>
        <p:txBody>
          <a:bodyPr>
            <a:normAutofit/>
          </a:bodyPr>
          <a:lstStyle/>
          <a:p>
            <a:pPr marL="0" indent="0">
              <a:buNone/>
            </a:pPr>
            <a:r>
              <a:rPr lang="en-US" sz="2800" dirty="0"/>
              <a:t>Describe an interdisciplinary rehabilitation team to manage chronic brain injury. </a:t>
            </a:r>
          </a:p>
          <a:p>
            <a:pPr marL="0" lvl="1" indent="0">
              <a:buNone/>
            </a:pPr>
            <a:r>
              <a:rPr lang="en-US" sz="2000" dirty="0" smtClean="0"/>
              <a:t>										</a:t>
            </a:r>
            <a:endParaRPr lang="en-US" dirty="0"/>
          </a:p>
        </p:txBody>
      </p:sp>
    </p:spTree>
    <p:extLst>
      <p:ext uri="{BB962C8B-B14F-4D97-AF65-F5344CB8AC3E}">
        <p14:creationId xmlns:p14="http://schemas.microsoft.com/office/powerpoint/2010/main" val="3247828406"/>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Our Team</a:t>
            </a:r>
            <a:endParaRPr lang="en-US" sz="4400" dirty="0">
              <a:latin typeface="Calibri" panose="020F0502020204030204" pitchFamily="34" charset="0"/>
            </a:endParaRPr>
          </a:p>
        </p:txBody>
      </p:sp>
      <p:sp>
        <p:nvSpPr>
          <p:cNvPr id="3" name="Content Placeholder 2"/>
          <p:cNvSpPr>
            <a:spLocks noGrp="1"/>
          </p:cNvSpPr>
          <p:nvPr>
            <p:ph type="body" idx="1"/>
          </p:nvPr>
        </p:nvSpPr>
        <p:spPr>
          <a:xfrm>
            <a:off x="457200" y="1923321"/>
            <a:ext cx="3810000" cy="3690079"/>
          </a:xfrm>
          <a:ln>
            <a:solidFill>
              <a:schemeClr val="tx1"/>
            </a:solidFill>
          </a:ln>
        </p:spPr>
        <p:txBody>
          <a:bodyPr>
            <a:normAutofit/>
          </a:bodyPr>
          <a:lstStyle/>
          <a:p>
            <a:r>
              <a:rPr lang="en-US" sz="2800" dirty="0"/>
              <a:t>Physicians</a:t>
            </a:r>
          </a:p>
          <a:p>
            <a:r>
              <a:rPr lang="en-US" sz="2800" dirty="0"/>
              <a:t>Nurse Case Managers</a:t>
            </a:r>
          </a:p>
          <a:p>
            <a:r>
              <a:rPr lang="en-US" sz="2800" dirty="0"/>
              <a:t>Social Workers</a:t>
            </a:r>
          </a:p>
          <a:p>
            <a:r>
              <a:rPr lang="en-US" sz="2800" dirty="0"/>
              <a:t>Rehabilitation Psychologist</a:t>
            </a:r>
          </a:p>
          <a:p>
            <a:r>
              <a:rPr lang="en-US" sz="2800" dirty="0"/>
              <a:t>Vocational Rehabilitation Specialist</a:t>
            </a:r>
          </a:p>
          <a:p>
            <a:pPr marL="0" indent="0">
              <a:buNone/>
            </a:pPr>
            <a:endParaRPr lang="en-US" sz="2800" dirty="0" smtClean="0"/>
          </a:p>
        </p:txBody>
      </p:sp>
      <p:sp>
        <p:nvSpPr>
          <p:cNvPr id="4" name="Rectangle 3"/>
          <p:cNvSpPr/>
          <p:nvPr/>
        </p:nvSpPr>
        <p:spPr>
          <a:xfrm>
            <a:off x="4876800" y="2032000"/>
            <a:ext cx="3670300" cy="4401205"/>
          </a:xfrm>
          <a:prstGeom prst="rect">
            <a:avLst/>
          </a:prstGeom>
          <a:ln>
            <a:solidFill>
              <a:schemeClr val="tx1"/>
            </a:solidFill>
          </a:ln>
        </p:spPr>
        <p:txBody>
          <a:bodyPr wrap="square">
            <a:spAutoFit/>
          </a:bodyPr>
          <a:lstStyle/>
          <a:p>
            <a:pPr marL="457200" indent="-457200">
              <a:buFont typeface="Arial" panose="020B0604020202020204" pitchFamily="34" charset="0"/>
              <a:buChar char="•"/>
            </a:pPr>
            <a:r>
              <a:rPr lang="en-US" sz="2800" dirty="0"/>
              <a:t>Speech/Language Pathologist</a:t>
            </a:r>
          </a:p>
          <a:p>
            <a:pPr marL="457200" indent="-457200">
              <a:buFont typeface="Arial" panose="020B0604020202020204" pitchFamily="34" charset="0"/>
              <a:buChar char="•"/>
            </a:pPr>
            <a:r>
              <a:rPr lang="en-US" sz="2800" dirty="0"/>
              <a:t>Occupational Therapist</a:t>
            </a:r>
          </a:p>
          <a:p>
            <a:pPr marL="457200" indent="-457200">
              <a:buFont typeface="Arial" panose="020B0604020202020204" pitchFamily="34" charset="0"/>
              <a:buChar char="•"/>
            </a:pPr>
            <a:r>
              <a:rPr lang="en-US" sz="2800" dirty="0"/>
              <a:t>Physical Therapist</a:t>
            </a:r>
          </a:p>
          <a:p>
            <a:pPr marL="457200" indent="-457200">
              <a:buFont typeface="Arial" panose="020B0604020202020204" pitchFamily="34" charset="0"/>
              <a:buChar char="•"/>
            </a:pPr>
            <a:r>
              <a:rPr lang="en-US" sz="2800" dirty="0"/>
              <a:t>Recreational </a:t>
            </a:r>
            <a:r>
              <a:rPr lang="en-US" sz="2800" dirty="0" smtClean="0"/>
              <a:t>Therapist</a:t>
            </a:r>
          </a:p>
          <a:p>
            <a:endParaRPr lang="en-US" sz="2800" dirty="0"/>
          </a:p>
          <a:p>
            <a:endParaRPr lang="en-US" sz="2800" dirty="0" smtClean="0"/>
          </a:p>
          <a:p>
            <a:endParaRPr lang="en-US" sz="2800" dirty="0"/>
          </a:p>
        </p:txBody>
      </p:sp>
    </p:spTree>
    <p:extLst>
      <p:ext uri="{BB962C8B-B14F-4D97-AF65-F5344CB8AC3E}">
        <p14:creationId xmlns:p14="http://schemas.microsoft.com/office/powerpoint/2010/main" val="2380511698"/>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t>Provider’s Role</a:t>
            </a:r>
            <a:endParaRPr lang="en-US" sz="4400" dirty="0">
              <a:latin typeface="Calibri" panose="020F0502020204030204" pitchFamily="34" charset="0"/>
            </a:endParaRPr>
          </a:p>
        </p:txBody>
      </p:sp>
      <p:sp>
        <p:nvSpPr>
          <p:cNvPr id="5" name="Content Placeholder 4"/>
          <p:cNvSpPr>
            <a:spLocks noGrp="1"/>
          </p:cNvSpPr>
          <p:nvPr>
            <p:ph idx="1"/>
          </p:nvPr>
        </p:nvSpPr>
        <p:spPr>
          <a:xfrm>
            <a:off x="279400" y="1663700"/>
            <a:ext cx="8623300" cy="4851400"/>
          </a:xfrm>
        </p:spPr>
        <p:txBody>
          <a:bodyPr>
            <a:normAutofit/>
          </a:bodyPr>
          <a:lstStyle/>
          <a:p>
            <a:r>
              <a:rPr lang="en-US" sz="2800" dirty="0"/>
              <a:t>The provider visits can be with physician, nurse practitioner or nurse case manager</a:t>
            </a:r>
          </a:p>
          <a:p>
            <a:pPr marL="0" indent="0">
              <a:buNone/>
            </a:pPr>
            <a:endParaRPr lang="en-US" sz="2800" dirty="0"/>
          </a:p>
          <a:p>
            <a:r>
              <a:rPr lang="en-US" sz="2800" dirty="0"/>
              <a:t>Seen by provider for:</a:t>
            </a:r>
          </a:p>
          <a:p>
            <a:pPr lvl="1"/>
            <a:r>
              <a:rPr lang="en-US" sz="2800" dirty="0"/>
              <a:t>acute illness		-more pain</a:t>
            </a:r>
          </a:p>
          <a:p>
            <a:pPr lvl="1"/>
            <a:r>
              <a:rPr lang="en-US" sz="2800" dirty="0"/>
              <a:t>having seizures	</a:t>
            </a:r>
            <a:r>
              <a:rPr lang="en-US" sz="2800" dirty="0" smtClean="0"/>
              <a:t>-</a:t>
            </a:r>
            <a:r>
              <a:rPr lang="en-US" sz="2800" dirty="0"/>
              <a:t>worse confusion</a:t>
            </a:r>
          </a:p>
        </p:txBody>
      </p:sp>
    </p:spTree>
    <p:extLst>
      <p:ext uri="{BB962C8B-B14F-4D97-AF65-F5344CB8AC3E}">
        <p14:creationId xmlns:p14="http://schemas.microsoft.com/office/powerpoint/2010/main" val="2435655730"/>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Calibri" panose="020F0502020204030204" pitchFamily="34" charset="0"/>
              </a:rPr>
              <a:t>Provider, continued</a:t>
            </a:r>
            <a:endParaRPr lang="en-US" sz="4400" dirty="0">
              <a:latin typeface="Calibri" panose="020F0502020204030204" pitchFamily="34" charset="0"/>
            </a:endParaRPr>
          </a:p>
        </p:txBody>
      </p:sp>
      <p:sp>
        <p:nvSpPr>
          <p:cNvPr id="6" name="Rectangle 5"/>
          <p:cNvSpPr/>
          <p:nvPr/>
        </p:nvSpPr>
        <p:spPr>
          <a:xfrm>
            <a:off x="660400" y="1905001"/>
            <a:ext cx="7874000" cy="3970318"/>
          </a:xfrm>
          <a:prstGeom prst="rect">
            <a:avLst/>
          </a:prstGeom>
        </p:spPr>
        <p:txBody>
          <a:bodyPr wrap="square">
            <a:spAutoFit/>
          </a:bodyPr>
          <a:lstStyle/>
          <a:p>
            <a:r>
              <a:rPr lang="en-US" sz="2800" dirty="0"/>
              <a:t>For “non-acute” concerns veterans are generally seen:</a:t>
            </a:r>
          </a:p>
          <a:p>
            <a:pPr lvl="1"/>
            <a:r>
              <a:rPr lang="en-US" sz="2800" dirty="0"/>
              <a:t>every 6-12 months</a:t>
            </a:r>
          </a:p>
          <a:p>
            <a:pPr lvl="1"/>
            <a:r>
              <a:rPr lang="en-US" sz="2800" dirty="0"/>
              <a:t>focus is on assessment of current status and prevention of additional problems</a:t>
            </a:r>
          </a:p>
          <a:p>
            <a:pPr marL="457200" lvl="1" indent="0">
              <a:buNone/>
            </a:pPr>
            <a:endParaRPr lang="en-US" sz="2800" dirty="0"/>
          </a:p>
          <a:p>
            <a:r>
              <a:rPr lang="en-US" sz="2800" dirty="0"/>
              <a:t>Provider’s also keep track of medications, and renew/ refill medications as indicated between appointments</a:t>
            </a:r>
          </a:p>
        </p:txBody>
      </p:sp>
    </p:spTree>
    <p:extLst>
      <p:ext uri="{BB962C8B-B14F-4D97-AF65-F5344CB8AC3E}">
        <p14:creationId xmlns:p14="http://schemas.microsoft.com/office/powerpoint/2010/main" val="489986239"/>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Nurse Case Manager’s Role</a:t>
            </a:r>
            <a:endParaRPr lang="en-US" sz="4400" dirty="0">
              <a:latin typeface="Calibri" panose="020F0502020204030204" pitchFamily="34" charset="0"/>
            </a:endParaRPr>
          </a:p>
        </p:txBody>
      </p:sp>
      <p:sp>
        <p:nvSpPr>
          <p:cNvPr id="4" name="Text Placeholder 3"/>
          <p:cNvSpPr>
            <a:spLocks noGrp="1"/>
          </p:cNvSpPr>
          <p:nvPr>
            <p:ph type="body" idx="1"/>
          </p:nvPr>
        </p:nvSpPr>
        <p:spPr>
          <a:xfrm>
            <a:off x="457200" y="1923321"/>
            <a:ext cx="8343900" cy="4071079"/>
          </a:xfrm>
        </p:spPr>
        <p:txBody>
          <a:bodyPr/>
          <a:lstStyle/>
          <a:p>
            <a:r>
              <a:rPr lang="en-US" sz="2800" dirty="0"/>
              <a:t>Lifelong case management</a:t>
            </a:r>
          </a:p>
          <a:p>
            <a:pPr lvl="1"/>
            <a:r>
              <a:rPr lang="en-US" sz="2800" dirty="0"/>
              <a:t>Assist with monitoring and managing of the physical, behavioral, emotional, and psychological comorbidities</a:t>
            </a:r>
          </a:p>
          <a:p>
            <a:r>
              <a:rPr lang="en-US" sz="2800" dirty="0"/>
              <a:t>Point of contact for patients, family members, and caregivers</a:t>
            </a:r>
          </a:p>
          <a:p>
            <a:r>
              <a:rPr lang="en-US" sz="2800" dirty="0"/>
              <a:t>Assist patients in coordinating their </a:t>
            </a:r>
            <a:endParaRPr lang="en-US" sz="2800" dirty="0" smtClean="0"/>
          </a:p>
          <a:p>
            <a:r>
              <a:rPr lang="en-US" sz="2800" dirty="0" smtClean="0"/>
              <a:t>Help track/ manage medications and prescriptions</a:t>
            </a:r>
            <a:endParaRPr lang="en-US" sz="2800" dirty="0"/>
          </a:p>
          <a:p>
            <a:endParaRPr lang="en-US" dirty="0"/>
          </a:p>
        </p:txBody>
      </p:sp>
    </p:spTree>
    <p:extLst>
      <p:ext uri="{BB962C8B-B14F-4D97-AF65-F5344CB8AC3E}">
        <p14:creationId xmlns:p14="http://schemas.microsoft.com/office/powerpoint/2010/main" val="798720347"/>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Nurse Case </a:t>
            </a:r>
            <a:r>
              <a:rPr lang="en-US" sz="4400" dirty="0" smtClean="0"/>
              <a:t>Manager, continued</a:t>
            </a:r>
            <a:endParaRPr lang="en-US" sz="4400" dirty="0">
              <a:latin typeface="Calibri" panose="020F0502020204030204" pitchFamily="34" charset="0"/>
            </a:endParaRPr>
          </a:p>
        </p:txBody>
      </p:sp>
      <p:sp>
        <p:nvSpPr>
          <p:cNvPr id="4" name="Text Placeholder 3"/>
          <p:cNvSpPr>
            <a:spLocks noGrp="1"/>
          </p:cNvSpPr>
          <p:nvPr>
            <p:ph type="body" idx="1"/>
          </p:nvPr>
        </p:nvSpPr>
        <p:spPr>
          <a:xfrm>
            <a:off x="457200" y="1923321"/>
            <a:ext cx="8343900" cy="4071079"/>
          </a:xfrm>
        </p:spPr>
        <p:txBody>
          <a:bodyPr/>
          <a:lstStyle/>
          <a:p>
            <a:r>
              <a:rPr lang="en-US" sz="2800" dirty="0"/>
              <a:t>Provide ongoing health education/coaching</a:t>
            </a:r>
          </a:p>
          <a:p>
            <a:r>
              <a:rPr lang="en-US" sz="2800" dirty="0"/>
              <a:t>Ensures that there is continuity of care within our clinic, primary care, and other specialty care clinics</a:t>
            </a:r>
          </a:p>
          <a:p>
            <a:r>
              <a:rPr lang="en-US" sz="2800" dirty="0"/>
              <a:t>Help to identify barriers to optimal functioning</a:t>
            </a:r>
          </a:p>
        </p:txBody>
      </p:sp>
    </p:spTree>
    <p:extLst>
      <p:ext uri="{BB962C8B-B14F-4D97-AF65-F5344CB8AC3E}">
        <p14:creationId xmlns:p14="http://schemas.microsoft.com/office/powerpoint/2010/main" val="3946749007"/>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Social Worker’s Role</a:t>
            </a:r>
            <a:endParaRPr lang="en-US" sz="3600" dirty="0">
              <a:latin typeface="Calibri" panose="020F0502020204030204" pitchFamily="34" charset="0"/>
            </a:endParaRPr>
          </a:p>
        </p:txBody>
      </p:sp>
      <p:sp>
        <p:nvSpPr>
          <p:cNvPr id="3" name="Content Placeholder 2"/>
          <p:cNvSpPr>
            <a:spLocks noGrp="1"/>
          </p:cNvSpPr>
          <p:nvPr>
            <p:ph type="body" idx="1"/>
          </p:nvPr>
        </p:nvSpPr>
        <p:spPr>
          <a:xfrm>
            <a:off x="159658" y="1712686"/>
            <a:ext cx="8527142" cy="5056413"/>
          </a:xfrm>
          <a:solidFill>
            <a:schemeClr val="bg1"/>
          </a:solidFill>
        </p:spPr>
        <p:txBody>
          <a:bodyPr>
            <a:noAutofit/>
          </a:bodyPr>
          <a:lstStyle/>
          <a:p>
            <a:r>
              <a:rPr lang="en-US" sz="2800" dirty="0"/>
              <a:t>Lifetime Case Management</a:t>
            </a:r>
          </a:p>
          <a:p>
            <a:pPr lvl="1"/>
            <a:r>
              <a:rPr lang="en-US" sz="2800" dirty="0"/>
              <a:t>support and improve functional living skills and to mitigate crises</a:t>
            </a:r>
          </a:p>
          <a:p>
            <a:r>
              <a:rPr lang="en-US" sz="2800" dirty="0"/>
              <a:t>Primary case manager for emerging medical, psychosocial, or rehabilitation problems</a:t>
            </a:r>
          </a:p>
          <a:p>
            <a:r>
              <a:rPr lang="en-US" sz="2800" dirty="0"/>
              <a:t>Serve as a key liaison with the interdisciplinary team</a:t>
            </a:r>
          </a:p>
          <a:p>
            <a:pPr lvl="1"/>
            <a:r>
              <a:rPr lang="en-US" sz="2800" dirty="0"/>
              <a:t>communicating patient-centered goals </a:t>
            </a:r>
          </a:p>
          <a:p>
            <a:r>
              <a:rPr lang="en-US" sz="2800" dirty="0"/>
              <a:t>Manage the continuum of care and provide care coordination</a:t>
            </a:r>
          </a:p>
          <a:p>
            <a:r>
              <a:rPr lang="en-US" sz="2800" dirty="0"/>
              <a:t>Patient and family advocate</a:t>
            </a:r>
          </a:p>
          <a:p>
            <a:r>
              <a:rPr lang="en-US" sz="2800" dirty="0"/>
              <a:t>Assess clinical outcomes and satisfaction. </a:t>
            </a:r>
          </a:p>
        </p:txBody>
      </p:sp>
    </p:spTree>
    <p:extLst>
      <p:ext uri="{BB962C8B-B14F-4D97-AF65-F5344CB8AC3E}">
        <p14:creationId xmlns:p14="http://schemas.microsoft.com/office/powerpoint/2010/main" val="1508202993"/>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Calibri" panose="020F0502020204030204" pitchFamily="34" charset="0"/>
              </a:rPr>
              <a:t>Social worker, continued</a:t>
            </a:r>
            <a:endParaRPr lang="en-US" sz="4400" dirty="0">
              <a:latin typeface="Calibri" panose="020F0502020204030204" pitchFamily="34" charset="0"/>
            </a:endParaRPr>
          </a:p>
        </p:txBody>
      </p:sp>
      <p:sp>
        <p:nvSpPr>
          <p:cNvPr id="6" name="Text Placeholder 5"/>
          <p:cNvSpPr>
            <a:spLocks noGrp="1"/>
          </p:cNvSpPr>
          <p:nvPr>
            <p:ph type="body" idx="1"/>
          </p:nvPr>
        </p:nvSpPr>
        <p:spPr>
          <a:xfrm>
            <a:off x="165100" y="1676401"/>
            <a:ext cx="8801100" cy="5181600"/>
          </a:xfrm>
          <a:solidFill>
            <a:schemeClr val="bg1"/>
          </a:solidFill>
        </p:spPr>
        <p:txBody>
          <a:bodyPr>
            <a:normAutofit fontScale="92500" lnSpcReduction="20000"/>
          </a:bodyPr>
          <a:lstStyle/>
          <a:p>
            <a:r>
              <a:rPr lang="en-US" sz="2800" dirty="0"/>
              <a:t>Consultant and resource for:</a:t>
            </a:r>
          </a:p>
          <a:p>
            <a:pPr lvl="1"/>
            <a:r>
              <a:rPr lang="en-US" sz="2800" dirty="0"/>
              <a:t>Community agencies</a:t>
            </a:r>
          </a:p>
          <a:p>
            <a:pPr lvl="1"/>
            <a:r>
              <a:rPr lang="en-US" sz="2800" dirty="0"/>
              <a:t>Military points of contact</a:t>
            </a:r>
          </a:p>
          <a:p>
            <a:pPr lvl="1"/>
            <a:r>
              <a:rPr lang="en-US" sz="2800" dirty="0"/>
              <a:t>Other VA medical centers/clinics</a:t>
            </a:r>
          </a:p>
          <a:p>
            <a:pPr lvl="1"/>
            <a:r>
              <a:rPr lang="en-US" sz="2800" dirty="0"/>
              <a:t>Department of Defense. </a:t>
            </a:r>
          </a:p>
          <a:p>
            <a:r>
              <a:rPr lang="en-US" sz="2800" dirty="0"/>
              <a:t>Other roles that they assist in:</a:t>
            </a:r>
          </a:p>
          <a:p>
            <a:pPr lvl="1"/>
            <a:r>
              <a:rPr lang="en-US" sz="2800" dirty="0"/>
              <a:t>Support veterans in living in the least restrictive environment </a:t>
            </a:r>
          </a:p>
          <a:p>
            <a:pPr lvl="1"/>
            <a:r>
              <a:rPr lang="en-US" sz="2800" dirty="0"/>
              <a:t>Financial problems</a:t>
            </a:r>
          </a:p>
          <a:p>
            <a:pPr lvl="1"/>
            <a:r>
              <a:rPr lang="en-US" sz="2800" dirty="0"/>
              <a:t>Transportation issues</a:t>
            </a:r>
          </a:p>
          <a:p>
            <a:pPr lvl="1"/>
            <a:r>
              <a:rPr lang="en-US" sz="2800" dirty="0"/>
              <a:t>Housing/homelessness</a:t>
            </a:r>
          </a:p>
          <a:p>
            <a:pPr lvl="1"/>
            <a:r>
              <a:rPr lang="en-US" sz="2800" dirty="0"/>
              <a:t>VBA benefits and claims</a:t>
            </a:r>
          </a:p>
          <a:p>
            <a:r>
              <a:rPr lang="en-US" sz="2800" dirty="0"/>
              <a:t>National TBI Registry Database </a:t>
            </a:r>
          </a:p>
          <a:p>
            <a:r>
              <a:rPr lang="en-US" sz="2800" dirty="0"/>
              <a:t>TBI Performance Measures</a:t>
            </a:r>
            <a:r>
              <a:rPr lang="en-US" dirty="0"/>
              <a:t>.</a:t>
            </a:r>
          </a:p>
          <a:p>
            <a:endParaRPr lang="en-US" dirty="0"/>
          </a:p>
        </p:txBody>
      </p:sp>
    </p:spTree>
    <p:extLst>
      <p:ext uri="{BB962C8B-B14F-4D97-AF65-F5344CB8AC3E}">
        <p14:creationId xmlns:p14="http://schemas.microsoft.com/office/powerpoint/2010/main" val="922138016"/>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Rehab Psychologist’s Role</a:t>
            </a:r>
            <a:endParaRPr lang="en-US" sz="4400" dirty="0">
              <a:latin typeface="Calibri" panose="020F0502020204030204" pitchFamily="34" charset="0"/>
            </a:endParaRPr>
          </a:p>
        </p:txBody>
      </p:sp>
      <p:sp>
        <p:nvSpPr>
          <p:cNvPr id="5" name="Text Placeholder 4"/>
          <p:cNvSpPr>
            <a:spLocks noGrp="1"/>
          </p:cNvSpPr>
          <p:nvPr>
            <p:ph type="body" idx="1"/>
          </p:nvPr>
        </p:nvSpPr>
        <p:spPr>
          <a:xfrm>
            <a:off x="304800" y="1701801"/>
            <a:ext cx="8102600" cy="5156200"/>
          </a:xfrm>
          <a:solidFill>
            <a:schemeClr val="bg1"/>
          </a:solidFill>
        </p:spPr>
        <p:txBody>
          <a:bodyPr>
            <a:normAutofit/>
          </a:bodyPr>
          <a:lstStyle/>
          <a:p>
            <a:r>
              <a:rPr lang="en-US" sz="2800" dirty="0"/>
              <a:t>Provides individual, couples, and family treatment</a:t>
            </a:r>
          </a:p>
          <a:p>
            <a:r>
              <a:rPr lang="en-US" sz="2800" dirty="0"/>
              <a:t>Assists with common issues to individuals with TBI, as well as issues commonly experienced by veterans </a:t>
            </a:r>
          </a:p>
          <a:p>
            <a:pPr lvl="1"/>
            <a:r>
              <a:rPr lang="en-US" sz="2800" dirty="0"/>
              <a:t>Depression</a:t>
            </a:r>
          </a:p>
          <a:p>
            <a:pPr lvl="1"/>
            <a:r>
              <a:rPr lang="en-US" sz="2800" dirty="0"/>
              <a:t>Anxiety</a:t>
            </a:r>
          </a:p>
          <a:p>
            <a:pPr lvl="1"/>
            <a:r>
              <a:rPr lang="en-US" sz="2800" dirty="0"/>
              <a:t>Behavioral management</a:t>
            </a:r>
          </a:p>
          <a:p>
            <a:pPr lvl="1"/>
            <a:r>
              <a:rPr lang="en-US" sz="2800" dirty="0"/>
              <a:t>Anger management</a:t>
            </a:r>
          </a:p>
          <a:p>
            <a:pPr lvl="1"/>
            <a:r>
              <a:rPr lang="en-US" sz="2800" dirty="0"/>
              <a:t>Substance abuse</a:t>
            </a:r>
          </a:p>
          <a:p>
            <a:pPr lvl="1"/>
            <a:r>
              <a:rPr lang="en-US" sz="2800" dirty="0"/>
              <a:t>PTSD</a:t>
            </a:r>
          </a:p>
          <a:p>
            <a:pPr lvl="1"/>
            <a:r>
              <a:rPr lang="en-US" sz="2800" dirty="0"/>
              <a:t>Complex pain</a:t>
            </a:r>
          </a:p>
          <a:p>
            <a:endParaRPr lang="en-US" dirty="0"/>
          </a:p>
        </p:txBody>
      </p:sp>
    </p:spTree>
    <p:extLst>
      <p:ext uri="{BB962C8B-B14F-4D97-AF65-F5344CB8AC3E}">
        <p14:creationId xmlns:p14="http://schemas.microsoft.com/office/powerpoint/2010/main" val="195877017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9314"/>
            <a:ext cx="8229600" cy="1246468"/>
          </a:xfrm>
        </p:spPr>
        <p:txBody>
          <a:bodyPr>
            <a:normAutofit/>
          </a:bodyPr>
          <a:lstStyle/>
          <a:p>
            <a:r>
              <a:rPr lang="en-US" sz="4400" dirty="0" smtClean="0"/>
              <a:t>Significance</a:t>
            </a:r>
            <a:endParaRPr lang="en-US" sz="4400" dirty="0">
              <a:solidFill>
                <a:schemeClr val="bg1"/>
              </a:solidFill>
              <a:latin typeface="Calibri" panose="020F0502020204030204" pitchFamily="34" charset="0"/>
            </a:endParaRPr>
          </a:p>
        </p:txBody>
      </p:sp>
      <p:sp>
        <p:nvSpPr>
          <p:cNvPr id="3" name="Text Placeholder 2"/>
          <p:cNvSpPr>
            <a:spLocks noGrp="1"/>
          </p:cNvSpPr>
          <p:nvPr>
            <p:ph type="body" idx="1"/>
          </p:nvPr>
        </p:nvSpPr>
        <p:spPr>
          <a:xfrm>
            <a:off x="290286" y="1770743"/>
            <a:ext cx="8396514" cy="3664857"/>
          </a:xfrm>
        </p:spPr>
        <p:txBody>
          <a:bodyPr>
            <a:normAutofit/>
          </a:bodyPr>
          <a:lstStyle/>
          <a:p>
            <a:pPr marL="0" indent="0">
              <a:buNone/>
            </a:pPr>
            <a:r>
              <a:rPr lang="en-US" sz="2800" dirty="0"/>
              <a:t>In the US:</a:t>
            </a:r>
          </a:p>
          <a:p>
            <a:pPr lvl="1"/>
            <a:r>
              <a:rPr lang="en-US" sz="2800" dirty="0"/>
              <a:t>as many 50,000 people survive severe TBI every year. </a:t>
            </a:r>
          </a:p>
          <a:p>
            <a:pPr lvl="1"/>
            <a:r>
              <a:rPr lang="en-US" sz="2800" dirty="0"/>
              <a:t>There are an estimated 5.3 million severe TBI survivors </a:t>
            </a:r>
          </a:p>
          <a:p>
            <a:pPr marL="0" lvl="1" indent="0">
              <a:buNone/>
            </a:pPr>
            <a:r>
              <a:rPr lang="en-US" sz="2000" dirty="0" smtClean="0"/>
              <a:t>											</a:t>
            </a:r>
            <a:endParaRPr lang="en-US" dirty="0"/>
          </a:p>
        </p:txBody>
      </p:sp>
    </p:spTree>
    <p:extLst>
      <p:ext uri="{BB962C8B-B14F-4D97-AF65-F5344CB8AC3E}">
        <p14:creationId xmlns:p14="http://schemas.microsoft.com/office/powerpoint/2010/main" val="2668872413"/>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Rehab </a:t>
            </a:r>
            <a:r>
              <a:rPr lang="en-US" sz="4400" dirty="0" smtClean="0"/>
              <a:t>Psychologist, continued</a:t>
            </a:r>
            <a:endParaRPr lang="en-US" sz="4400" dirty="0">
              <a:latin typeface="Calibri" panose="020F0502020204030204" pitchFamily="34" charset="0"/>
            </a:endParaRPr>
          </a:p>
        </p:txBody>
      </p:sp>
      <p:sp>
        <p:nvSpPr>
          <p:cNvPr id="5" name="Text Placeholder 4"/>
          <p:cNvSpPr>
            <a:spLocks noGrp="1"/>
          </p:cNvSpPr>
          <p:nvPr>
            <p:ph type="body" idx="1"/>
          </p:nvPr>
        </p:nvSpPr>
        <p:spPr>
          <a:xfrm>
            <a:off x="304800" y="1701801"/>
            <a:ext cx="8102600" cy="5156200"/>
          </a:xfrm>
          <a:solidFill>
            <a:schemeClr val="bg1"/>
          </a:solidFill>
        </p:spPr>
        <p:txBody>
          <a:bodyPr>
            <a:normAutofit/>
          </a:bodyPr>
          <a:lstStyle/>
          <a:p>
            <a:r>
              <a:rPr lang="en-US" sz="2800" dirty="0"/>
              <a:t>Rehabilitation Psychology often has long-term therapeutic relationships with Wellness patients </a:t>
            </a:r>
          </a:p>
          <a:p>
            <a:pPr marL="0" indent="0">
              <a:buNone/>
            </a:pPr>
            <a:endParaRPr lang="en-US" sz="2800" dirty="0"/>
          </a:p>
          <a:p>
            <a:r>
              <a:rPr lang="en-US" sz="2800" dirty="0"/>
              <a:t>Allows the rehabilitation psychologists to assist veterans with TBI when faced with the new challenges that life presents</a:t>
            </a:r>
          </a:p>
          <a:p>
            <a:endParaRPr lang="en-US" dirty="0"/>
          </a:p>
        </p:txBody>
      </p:sp>
    </p:spTree>
    <p:extLst>
      <p:ext uri="{BB962C8B-B14F-4D97-AF65-F5344CB8AC3E}">
        <p14:creationId xmlns:p14="http://schemas.microsoft.com/office/powerpoint/2010/main" val="846506393"/>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Vocational Rehabilitation Specialist</a:t>
            </a:r>
            <a:endParaRPr lang="en-US" sz="4400" dirty="0">
              <a:latin typeface="Calibri" panose="020F0502020204030204" pitchFamily="34" charset="0"/>
            </a:endParaRPr>
          </a:p>
        </p:txBody>
      </p:sp>
      <p:sp>
        <p:nvSpPr>
          <p:cNvPr id="4" name="Text Placeholder 3"/>
          <p:cNvSpPr>
            <a:spLocks noGrp="1"/>
          </p:cNvSpPr>
          <p:nvPr>
            <p:ph type="body" idx="1"/>
          </p:nvPr>
        </p:nvSpPr>
        <p:spPr>
          <a:xfrm>
            <a:off x="457200" y="1923321"/>
            <a:ext cx="7823200" cy="4934679"/>
          </a:xfrm>
        </p:spPr>
        <p:txBody>
          <a:bodyPr/>
          <a:lstStyle/>
          <a:p>
            <a:r>
              <a:rPr lang="en-US" sz="2800" dirty="0"/>
              <a:t>Assists with obtaining a job, returning to work, or working towards finding another position. </a:t>
            </a:r>
          </a:p>
          <a:p>
            <a:r>
              <a:rPr lang="en-US" sz="2800" dirty="0"/>
              <a:t>Assist with providing career planning services, educational support and possible accommodations needed on the job. </a:t>
            </a:r>
          </a:p>
          <a:p>
            <a:r>
              <a:rPr lang="en-US" sz="2800" dirty="0"/>
              <a:t>Job Coaching for those that are currently working</a:t>
            </a:r>
          </a:p>
          <a:p>
            <a:endParaRPr lang="en-US" dirty="0"/>
          </a:p>
        </p:txBody>
      </p:sp>
    </p:spTree>
    <p:extLst>
      <p:ext uri="{BB962C8B-B14F-4D97-AF65-F5344CB8AC3E}">
        <p14:creationId xmlns:p14="http://schemas.microsoft.com/office/powerpoint/2010/main" val="2890055479"/>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Speech/Language Pathologist</a:t>
            </a:r>
            <a:endParaRPr lang="en-US" sz="4400" dirty="0">
              <a:latin typeface="Calibri" panose="020F0502020204030204" pitchFamily="34" charset="0"/>
            </a:endParaRPr>
          </a:p>
        </p:txBody>
      </p:sp>
      <p:sp>
        <p:nvSpPr>
          <p:cNvPr id="6" name="Rectangle 5"/>
          <p:cNvSpPr/>
          <p:nvPr/>
        </p:nvSpPr>
        <p:spPr>
          <a:xfrm>
            <a:off x="457200" y="1803400"/>
            <a:ext cx="8051800" cy="2246769"/>
          </a:xfrm>
          <a:prstGeom prst="rect">
            <a:avLst/>
          </a:prstGeom>
        </p:spPr>
        <p:txBody>
          <a:bodyPr wrap="square">
            <a:spAutoFit/>
          </a:bodyPr>
          <a:lstStyle/>
          <a:p>
            <a:pPr marL="457200" indent="-457200">
              <a:buFont typeface="Arial" panose="020B0604020202020204" pitchFamily="34" charset="0"/>
              <a:buChar char="•"/>
            </a:pPr>
            <a:r>
              <a:rPr lang="en-US" sz="2800" dirty="0"/>
              <a:t>Provide education related to cognitive and communication function</a:t>
            </a:r>
          </a:p>
          <a:p>
            <a:pPr marL="457200" indent="-457200">
              <a:buFont typeface="Arial" panose="020B0604020202020204" pitchFamily="34" charset="0"/>
              <a:buChar char="•"/>
            </a:pPr>
            <a:r>
              <a:rPr lang="en-US" sz="2800" dirty="0"/>
              <a:t>Evaluate current status</a:t>
            </a:r>
          </a:p>
          <a:p>
            <a:pPr marL="457200" indent="-457200">
              <a:buFont typeface="Arial" panose="020B0604020202020204" pitchFamily="34" charset="0"/>
              <a:buChar char="•"/>
            </a:pPr>
            <a:r>
              <a:rPr lang="en-US" sz="2800" dirty="0"/>
              <a:t>Treatment often centers on implementation of compensatory strategies</a:t>
            </a:r>
          </a:p>
        </p:txBody>
      </p:sp>
    </p:spTree>
    <p:extLst>
      <p:ext uri="{BB962C8B-B14F-4D97-AF65-F5344CB8AC3E}">
        <p14:creationId xmlns:p14="http://schemas.microsoft.com/office/powerpoint/2010/main" val="3151337403"/>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Occupational Therapist</a:t>
            </a:r>
            <a:endParaRPr lang="en-US" sz="4400" dirty="0">
              <a:latin typeface="Calibri" panose="020F0502020204030204" pitchFamily="34" charset="0"/>
            </a:endParaRPr>
          </a:p>
        </p:txBody>
      </p:sp>
      <p:sp>
        <p:nvSpPr>
          <p:cNvPr id="3" name="Content Placeholder 2"/>
          <p:cNvSpPr>
            <a:spLocks noGrp="1"/>
          </p:cNvSpPr>
          <p:nvPr>
            <p:ph idx="1"/>
          </p:nvPr>
        </p:nvSpPr>
        <p:spPr>
          <a:xfrm>
            <a:off x="457200" y="1935650"/>
            <a:ext cx="8229600" cy="3899093"/>
          </a:xfrm>
        </p:spPr>
        <p:txBody>
          <a:bodyPr>
            <a:normAutofit/>
          </a:bodyPr>
          <a:lstStyle/>
          <a:p>
            <a:r>
              <a:rPr lang="en-US" sz="2800" dirty="0"/>
              <a:t>Provides education to assist one’s participation in daily tasks</a:t>
            </a:r>
          </a:p>
          <a:p>
            <a:r>
              <a:rPr lang="en-US" sz="2800" dirty="0"/>
              <a:t>Assists in improving daily functioning</a:t>
            </a:r>
          </a:p>
          <a:p>
            <a:r>
              <a:rPr lang="en-US" sz="2800" dirty="0"/>
              <a:t>Assists with cognitive deficits and learning compensatory strategies</a:t>
            </a:r>
          </a:p>
        </p:txBody>
      </p:sp>
    </p:spTree>
    <p:extLst>
      <p:ext uri="{BB962C8B-B14F-4D97-AF65-F5344CB8AC3E}">
        <p14:creationId xmlns:p14="http://schemas.microsoft.com/office/powerpoint/2010/main" val="1728579771"/>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Physical Therapist</a:t>
            </a:r>
            <a:endParaRPr lang="en-US" sz="4400" dirty="0">
              <a:latin typeface="Calibri" panose="020F0502020204030204" pitchFamily="34" charset="0"/>
            </a:endParaRPr>
          </a:p>
        </p:txBody>
      </p:sp>
      <p:sp>
        <p:nvSpPr>
          <p:cNvPr id="3" name="Text Placeholder 2"/>
          <p:cNvSpPr>
            <a:spLocks noGrp="1"/>
          </p:cNvSpPr>
          <p:nvPr>
            <p:ph type="body" idx="1"/>
          </p:nvPr>
        </p:nvSpPr>
        <p:spPr>
          <a:xfrm>
            <a:off x="457200" y="1935650"/>
            <a:ext cx="8686800" cy="4922350"/>
          </a:xfrm>
          <a:solidFill>
            <a:schemeClr val="bg1"/>
          </a:solidFill>
        </p:spPr>
        <p:txBody>
          <a:bodyPr>
            <a:normAutofit fontScale="92500" lnSpcReduction="10000"/>
          </a:bodyPr>
          <a:lstStyle/>
          <a:p>
            <a:r>
              <a:rPr lang="en-US" sz="3000" dirty="0"/>
              <a:t>Help veteran maximize function and access to community resources/recreation</a:t>
            </a:r>
          </a:p>
          <a:p>
            <a:r>
              <a:rPr lang="en-US" sz="3000" dirty="0"/>
              <a:t>Provides education and self-management tools for chronic pain modulation to assist with improving function</a:t>
            </a:r>
          </a:p>
          <a:p>
            <a:r>
              <a:rPr lang="en-US" sz="3000" dirty="0"/>
              <a:t>Evaluates the current status of patient or address current concerns</a:t>
            </a:r>
          </a:p>
          <a:p>
            <a:r>
              <a:rPr lang="en-US" sz="3000" dirty="0"/>
              <a:t>Re-Assess and manage functional declines with adaptations/compensation. </a:t>
            </a:r>
          </a:p>
          <a:p>
            <a:r>
              <a:rPr lang="en-US" sz="3000" dirty="0"/>
              <a:t>Work with other disciplines in order to help the veteran achieve their personal goals. </a:t>
            </a:r>
          </a:p>
          <a:p>
            <a:pPr marL="0" indent="0">
              <a:buNone/>
            </a:pPr>
            <a:endParaRPr lang="en-US" sz="3200" dirty="0" smtClean="0"/>
          </a:p>
        </p:txBody>
      </p:sp>
    </p:spTree>
    <p:extLst>
      <p:ext uri="{BB962C8B-B14F-4D97-AF65-F5344CB8AC3E}">
        <p14:creationId xmlns:p14="http://schemas.microsoft.com/office/powerpoint/2010/main" val="4206112294"/>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Recreational Therapist</a:t>
            </a:r>
          </a:p>
        </p:txBody>
      </p:sp>
      <p:sp>
        <p:nvSpPr>
          <p:cNvPr id="3" name="Text Placeholder 2"/>
          <p:cNvSpPr>
            <a:spLocks noGrp="1"/>
          </p:cNvSpPr>
          <p:nvPr>
            <p:ph type="body" idx="1"/>
          </p:nvPr>
        </p:nvSpPr>
        <p:spPr/>
        <p:txBody>
          <a:bodyPr>
            <a:normAutofit/>
          </a:bodyPr>
          <a:lstStyle/>
          <a:p>
            <a:r>
              <a:rPr lang="en-US" sz="2800" dirty="0" smtClean="0"/>
              <a:t>Goal:  </a:t>
            </a:r>
            <a:r>
              <a:rPr lang="en-US" sz="2800" dirty="0"/>
              <a:t>providing empowerment through leisure and recreation with support, while integrating back into community programs.</a:t>
            </a:r>
          </a:p>
          <a:p>
            <a:r>
              <a:rPr lang="en-US" sz="2800" dirty="0"/>
              <a:t>Allows the ability for individuals to continue developing and enhancing their leisure lifestyle</a:t>
            </a:r>
          </a:p>
          <a:p>
            <a:r>
              <a:rPr lang="en-US" sz="2800" dirty="0"/>
              <a:t>May be seen 1:1 during clinic or community integration sessions or within groups</a:t>
            </a:r>
          </a:p>
        </p:txBody>
      </p:sp>
    </p:spTree>
    <p:extLst>
      <p:ext uri="{BB962C8B-B14F-4D97-AF65-F5344CB8AC3E}">
        <p14:creationId xmlns:p14="http://schemas.microsoft.com/office/powerpoint/2010/main" val="2532987300"/>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Calibri" panose="020F0502020204030204" pitchFamily="34" charset="0"/>
              </a:rPr>
              <a:t>Recreation therapy, continued</a:t>
            </a:r>
            <a:endParaRPr lang="en-US" sz="4400" dirty="0"/>
          </a:p>
        </p:txBody>
      </p:sp>
      <p:sp>
        <p:nvSpPr>
          <p:cNvPr id="3" name="Text Placeholder 2"/>
          <p:cNvSpPr>
            <a:spLocks noGrp="1"/>
          </p:cNvSpPr>
          <p:nvPr>
            <p:ph type="body" idx="1"/>
          </p:nvPr>
        </p:nvSpPr>
        <p:spPr/>
        <p:txBody>
          <a:bodyPr>
            <a:normAutofit/>
          </a:bodyPr>
          <a:lstStyle/>
          <a:p>
            <a:r>
              <a:rPr lang="en-US" sz="3200" dirty="0"/>
              <a:t>Able to participate in special events and community programs</a:t>
            </a:r>
          </a:p>
          <a:p>
            <a:r>
              <a:rPr lang="en-US" sz="3200" dirty="0"/>
              <a:t>Able to participate in weekly recreation participation groups </a:t>
            </a:r>
          </a:p>
          <a:p>
            <a:r>
              <a:rPr lang="en-US" sz="3200" dirty="0"/>
              <a:t>Wellness Groups offered weekly </a:t>
            </a:r>
          </a:p>
          <a:p>
            <a:endParaRPr lang="en-US" sz="3200" dirty="0"/>
          </a:p>
        </p:txBody>
      </p:sp>
    </p:spTree>
    <p:extLst>
      <p:ext uri="{BB962C8B-B14F-4D97-AF65-F5344CB8AC3E}">
        <p14:creationId xmlns:p14="http://schemas.microsoft.com/office/powerpoint/2010/main" val="824200810"/>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9314"/>
            <a:ext cx="8229600" cy="1246468"/>
          </a:xfrm>
        </p:spPr>
        <p:txBody>
          <a:bodyPr>
            <a:normAutofit/>
          </a:bodyPr>
          <a:lstStyle/>
          <a:p>
            <a:r>
              <a:rPr lang="en-US" sz="4400" dirty="0" smtClean="0"/>
              <a:t>Part 4</a:t>
            </a:r>
            <a:endParaRPr lang="en-US" sz="4400" dirty="0">
              <a:solidFill>
                <a:schemeClr val="bg1"/>
              </a:solidFill>
              <a:latin typeface="Calibri" panose="020F0502020204030204" pitchFamily="34" charset="0"/>
            </a:endParaRPr>
          </a:p>
        </p:txBody>
      </p:sp>
      <p:sp>
        <p:nvSpPr>
          <p:cNvPr id="3" name="Text Placeholder 2"/>
          <p:cNvSpPr>
            <a:spLocks noGrp="1"/>
          </p:cNvSpPr>
          <p:nvPr>
            <p:ph type="body" idx="1"/>
          </p:nvPr>
        </p:nvSpPr>
        <p:spPr>
          <a:xfrm>
            <a:off x="290286" y="1770743"/>
            <a:ext cx="8396514" cy="3664857"/>
          </a:xfrm>
        </p:spPr>
        <p:txBody>
          <a:bodyPr>
            <a:normAutofit/>
          </a:bodyPr>
          <a:lstStyle/>
          <a:p>
            <a:pPr marL="0" lvl="1" indent="0">
              <a:buNone/>
            </a:pPr>
            <a:r>
              <a:rPr lang="en-US" sz="2800" dirty="0" smtClean="0"/>
              <a:t>Discuss </a:t>
            </a:r>
            <a:r>
              <a:rPr lang="en-US" sz="2800" dirty="0"/>
              <a:t>potential drawbacks and benefits of this model of care in both veterans and civilians with brain injuries. </a:t>
            </a:r>
          </a:p>
          <a:p>
            <a:pPr marL="0" lvl="1" indent="0">
              <a:buNone/>
            </a:pPr>
            <a:r>
              <a:rPr lang="en-US" sz="2800" dirty="0" smtClean="0"/>
              <a:t>		</a:t>
            </a:r>
            <a:endParaRPr lang="en-US" sz="2800" dirty="0"/>
          </a:p>
        </p:txBody>
      </p:sp>
    </p:spTree>
    <p:extLst>
      <p:ext uri="{BB962C8B-B14F-4D97-AF65-F5344CB8AC3E}">
        <p14:creationId xmlns:p14="http://schemas.microsoft.com/office/powerpoint/2010/main" val="3179967936"/>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benefits</a:t>
            </a:r>
          </a:p>
        </p:txBody>
      </p:sp>
      <p:sp>
        <p:nvSpPr>
          <p:cNvPr id="3" name="Text Placeholder 2"/>
          <p:cNvSpPr>
            <a:spLocks noGrp="1"/>
          </p:cNvSpPr>
          <p:nvPr>
            <p:ph type="body" idx="1"/>
          </p:nvPr>
        </p:nvSpPr>
        <p:spPr/>
        <p:txBody>
          <a:bodyPr>
            <a:normAutofit/>
          </a:bodyPr>
          <a:lstStyle/>
          <a:p>
            <a:r>
              <a:rPr lang="en-US" sz="2800" dirty="0"/>
              <a:t>Helps with chronic disease management, and TBI is arguably is a chronic disease</a:t>
            </a:r>
          </a:p>
          <a:p>
            <a:r>
              <a:rPr lang="en-US" sz="2800" dirty="0"/>
              <a:t>Can save money</a:t>
            </a:r>
          </a:p>
          <a:p>
            <a:r>
              <a:rPr lang="en-US" sz="2800" dirty="0"/>
              <a:t>Can prevent hospitalizations</a:t>
            </a:r>
          </a:p>
          <a:p>
            <a:r>
              <a:rPr lang="en-US" sz="2800" dirty="0"/>
              <a:t>Addresses social issues</a:t>
            </a:r>
          </a:p>
          <a:p>
            <a:r>
              <a:rPr lang="en-US" sz="2800" dirty="0"/>
              <a:t>Provides assistance to families</a:t>
            </a:r>
          </a:p>
          <a:p>
            <a:pPr marL="0" indent="0">
              <a:buNone/>
            </a:pPr>
            <a:endParaRPr lang="en-US" sz="3200" dirty="0"/>
          </a:p>
        </p:txBody>
      </p:sp>
    </p:spTree>
    <p:extLst>
      <p:ext uri="{BB962C8B-B14F-4D97-AF65-F5344CB8AC3E}">
        <p14:creationId xmlns:p14="http://schemas.microsoft.com/office/powerpoint/2010/main" val="3809091706"/>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drawbacks</a:t>
            </a:r>
          </a:p>
        </p:txBody>
      </p:sp>
      <p:sp>
        <p:nvSpPr>
          <p:cNvPr id="3" name="Text Placeholder 2"/>
          <p:cNvSpPr>
            <a:spLocks noGrp="1"/>
          </p:cNvSpPr>
          <p:nvPr>
            <p:ph type="body" idx="1"/>
          </p:nvPr>
        </p:nvSpPr>
        <p:spPr/>
        <p:txBody>
          <a:bodyPr>
            <a:normAutofit/>
          </a:bodyPr>
          <a:lstStyle/>
          <a:p>
            <a:r>
              <a:rPr lang="en-US" sz="2800" dirty="0"/>
              <a:t>Arguably could create dependency</a:t>
            </a:r>
          </a:p>
          <a:p>
            <a:r>
              <a:rPr lang="en-US" sz="2800" dirty="0"/>
              <a:t>Cost</a:t>
            </a:r>
          </a:p>
          <a:p>
            <a:r>
              <a:rPr lang="en-US" sz="2800" dirty="0"/>
              <a:t>Lack of resources (not just money)</a:t>
            </a:r>
          </a:p>
          <a:p>
            <a:pPr marL="0" indent="0">
              <a:buNone/>
            </a:pPr>
            <a:endParaRPr lang="en-US" sz="3200" dirty="0"/>
          </a:p>
          <a:p>
            <a:endParaRPr lang="en-US" sz="3200" dirty="0"/>
          </a:p>
        </p:txBody>
      </p:sp>
    </p:spTree>
    <p:extLst>
      <p:ext uri="{BB962C8B-B14F-4D97-AF65-F5344CB8AC3E}">
        <p14:creationId xmlns:p14="http://schemas.microsoft.com/office/powerpoint/2010/main" val="380909170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01000" cy="1070191"/>
          </a:xfrm>
        </p:spPr>
        <p:txBody>
          <a:bodyPr>
            <a:normAutofit/>
          </a:bodyPr>
          <a:lstStyle/>
          <a:p>
            <a:r>
              <a:rPr lang="en-US" sz="4400" dirty="0"/>
              <a:t>Continuum of TBI Care</a:t>
            </a:r>
            <a:r>
              <a:rPr lang="en-US" sz="4400" dirty="0" smtClean="0">
                <a:solidFill>
                  <a:schemeClr val="bg1"/>
                </a:solidFill>
                <a:latin typeface="Calibri" panose="020F0502020204030204" pitchFamily="34" charset="0"/>
              </a:rPr>
              <a:t> </a:t>
            </a:r>
            <a:endParaRPr lang="en-US" sz="4400" dirty="0">
              <a:latin typeface="Calibri" panose="020F0502020204030204" pitchFamily="34"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493649" y="33743"/>
            <a:ext cx="5787808" cy="7860706"/>
          </a:xfrm>
          <a:prstGeom prst="rect">
            <a:avLst/>
          </a:prstGeom>
          <a:ln w="12700">
            <a:solidFill>
              <a:schemeClr val="tx1"/>
            </a:solidFill>
            <a:miter lim="400000"/>
          </a:ln>
          <a:extLst>
            <a:ext uri="{C572A759-6A51-4108-AA02-DFA0A04FC94B}">
              <ma14:wrappingTextBoxFlag xmlns="" xmlns:ma14="http://schemas.microsoft.com/office/mac/drawingml/2011/main" val="1"/>
            </a:ext>
          </a:extLst>
        </p:spPr>
      </p:pic>
    </p:spTree>
    <p:extLst>
      <p:ext uri="{BB962C8B-B14F-4D97-AF65-F5344CB8AC3E}">
        <p14:creationId xmlns:p14="http://schemas.microsoft.com/office/powerpoint/2010/main" val="3700093034"/>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challenges </a:t>
            </a:r>
            <a:r>
              <a:rPr lang="en-US" sz="4400" dirty="0"/>
              <a:t>to implementation</a:t>
            </a:r>
          </a:p>
        </p:txBody>
      </p:sp>
      <p:sp>
        <p:nvSpPr>
          <p:cNvPr id="3" name="Text Placeholder 2"/>
          <p:cNvSpPr>
            <a:spLocks noGrp="1"/>
          </p:cNvSpPr>
          <p:nvPr>
            <p:ph type="body" idx="1"/>
          </p:nvPr>
        </p:nvSpPr>
        <p:spPr/>
        <p:txBody>
          <a:bodyPr>
            <a:normAutofit/>
          </a:bodyPr>
          <a:lstStyle/>
          <a:p>
            <a:r>
              <a:rPr lang="en-US" sz="2800" dirty="0"/>
              <a:t>People can transition between providers and health systems</a:t>
            </a:r>
          </a:p>
          <a:p>
            <a:r>
              <a:rPr lang="en-US" sz="2800" dirty="0"/>
              <a:t>People can move</a:t>
            </a:r>
          </a:p>
          <a:p>
            <a:r>
              <a:rPr lang="en-US" sz="2800" dirty="0"/>
              <a:t>Charts/ medical records may not be available</a:t>
            </a:r>
          </a:p>
          <a:p>
            <a:r>
              <a:rPr lang="en-US" sz="2800" dirty="0"/>
              <a:t>Medication lists may be in multiple locations</a:t>
            </a:r>
          </a:p>
          <a:p>
            <a:r>
              <a:rPr lang="en-US" sz="2800" dirty="0"/>
              <a:t>People are often “lost to follow up”</a:t>
            </a:r>
          </a:p>
          <a:p>
            <a:pPr marL="0" indent="0">
              <a:buNone/>
            </a:pPr>
            <a:r>
              <a:rPr lang="en-US" sz="3200" dirty="0" smtClean="0"/>
              <a:t> </a:t>
            </a:r>
            <a:endParaRPr lang="en-US" sz="3200" dirty="0"/>
          </a:p>
          <a:p>
            <a:endParaRPr lang="en-US" sz="3200" dirty="0"/>
          </a:p>
        </p:txBody>
      </p:sp>
    </p:spTree>
    <p:extLst>
      <p:ext uri="{BB962C8B-B14F-4D97-AF65-F5344CB8AC3E}">
        <p14:creationId xmlns:p14="http://schemas.microsoft.com/office/powerpoint/2010/main" val="3809091706"/>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Calibri" panose="020F0502020204030204" pitchFamily="34" charset="0"/>
              </a:rPr>
              <a:t>Recreation therapy, continued</a:t>
            </a:r>
            <a:endParaRPr lang="en-US" sz="4400" dirty="0"/>
          </a:p>
        </p:txBody>
      </p:sp>
      <p:sp>
        <p:nvSpPr>
          <p:cNvPr id="3" name="Text Placeholder 2"/>
          <p:cNvSpPr>
            <a:spLocks noGrp="1"/>
          </p:cNvSpPr>
          <p:nvPr>
            <p:ph type="body" idx="1"/>
          </p:nvPr>
        </p:nvSpPr>
        <p:spPr/>
        <p:txBody>
          <a:bodyPr>
            <a:normAutofit/>
          </a:bodyPr>
          <a:lstStyle/>
          <a:p>
            <a:r>
              <a:rPr lang="en-US" sz="2800" dirty="0"/>
              <a:t>Able to participate in special events and community programs</a:t>
            </a:r>
          </a:p>
          <a:p>
            <a:r>
              <a:rPr lang="en-US" sz="2800" dirty="0"/>
              <a:t>Able to participate in weekly recreation participation groups </a:t>
            </a:r>
          </a:p>
          <a:p>
            <a:r>
              <a:rPr lang="en-US" sz="2800" dirty="0"/>
              <a:t>Wellness Groups offered weekly </a:t>
            </a:r>
          </a:p>
          <a:p>
            <a:endParaRPr lang="en-US" sz="3200" dirty="0"/>
          </a:p>
        </p:txBody>
      </p:sp>
    </p:spTree>
    <p:extLst>
      <p:ext uri="{BB962C8B-B14F-4D97-AF65-F5344CB8AC3E}">
        <p14:creationId xmlns:p14="http://schemas.microsoft.com/office/powerpoint/2010/main" val="3809091706"/>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Calibri" panose="020F0502020204030204" pitchFamily="34" charset="0"/>
              </a:rPr>
              <a:t>Case Example # 1</a:t>
            </a:r>
            <a:endParaRPr lang="en-US" sz="4400" dirty="0"/>
          </a:p>
        </p:txBody>
      </p:sp>
      <p:sp>
        <p:nvSpPr>
          <p:cNvPr id="3" name="Text Placeholder 2"/>
          <p:cNvSpPr>
            <a:spLocks noGrp="1"/>
          </p:cNvSpPr>
          <p:nvPr>
            <p:ph type="body" idx="1"/>
          </p:nvPr>
        </p:nvSpPr>
        <p:spPr>
          <a:xfrm>
            <a:off x="279400" y="1676400"/>
            <a:ext cx="8407400" cy="5181600"/>
          </a:xfrm>
          <a:solidFill>
            <a:schemeClr val="bg1"/>
          </a:solidFill>
        </p:spPr>
        <p:txBody>
          <a:bodyPr>
            <a:normAutofit/>
          </a:bodyPr>
          <a:lstStyle/>
          <a:p>
            <a:r>
              <a:rPr lang="en-US" sz="2800" b="1" dirty="0" smtClean="0"/>
              <a:t>Veteran in his 60s</a:t>
            </a:r>
            <a:endParaRPr lang="en-US" sz="2800" b="1" dirty="0"/>
          </a:p>
          <a:p>
            <a:pPr lvl="1"/>
            <a:r>
              <a:rPr lang="en-US" sz="2800" dirty="0" smtClean="0"/>
              <a:t>Widowed </a:t>
            </a:r>
            <a:r>
              <a:rPr lang="en-US" sz="2800" dirty="0"/>
              <a:t>with no children </a:t>
            </a:r>
          </a:p>
          <a:p>
            <a:pPr lvl="1"/>
            <a:r>
              <a:rPr lang="en-US" sz="2800" dirty="0"/>
              <a:t>Worked as a clerk prior to 2009</a:t>
            </a:r>
          </a:p>
          <a:p>
            <a:pPr marL="457200" lvl="1" indent="0">
              <a:buNone/>
            </a:pPr>
            <a:endParaRPr lang="en-US" sz="2800" b="1" dirty="0"/>
          </a:p>
          <a:p>
            <a:r>
              <a:rPr lang="en-US" sz="2800" b="1" dirty="0"/>
              <a:t>Past incidents involving Traumatic Brain Injury</a:t>
            </a:r>
          </a:p>
          <a:p>
            <a:pPr lvl="1"/>
            <a:r>
              <a:rPr lang="en-US" sz="2800" dirty="0" smtClean="0"/>
              <a:t>Hit in head during basic training in late 1960s</a:t>
            </a:r>
            <a:endParaRPr lang="en-US" sz="2800" dirty="0"/>
          </a:p>
          <a:p>
            <a:pPr lvl="1"/>
            <a:r>
              <a:rPr lang="en-US" sz="2800" dirty="0" smtClean="0"/>
              <a:t>Was assaulted in early 1970s, hit on head with blunt object</a:t>
            </a:r>
            <a:endParaRPr lang="en-US" sz="2800" dirty="0"/>
          </a:p>
          <a:p>
            <a:pPr lvl="1"/>
            <a:r>
              <a:rPr lang="en-US" sz="2800" dirty="0"/>
              <a:t>At least two falls with </a:t>
            </a:r>
            <a:r>
              <a:rPr lang="en-US" sz="2800" dirty="0" smtClean="0"/>
              <a:t>concussions (while intoxicated)</a:t>
            </a:r>
            <a:endParaRPr lang="en-US" sz="2800" dirty="0"/>
          </a:p>
          <a:p>
            <a:pPr marL="457200" lvl="1" indent="0">
              <a:buNone/>
            </a:pPr>
            <a:endParaRPr lang="en-US" sz="2000" dirty="0"/>
          </a:p>
          <a:p>
            <a:pPr marL="0" indent="0">
              <a:buNone/>
            </a:pPr>
            <a:endParaRPr lang="en-US" sz="3200" dirty="0"/>
          </a:p>
        </p:txBody>
      </p:sp>
    </p:spTree>
    <p:extLst>
      <p:ext uri="{BB962C8B-B14F-4D97-AF65-F5344CB8AC3E}">
        <p14:creationId xmlns:p14="http://schemas.microsoft.com/office/powerpoint/2010/main" val="3809091706"/>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400" dirty="0" smtClean="0">
                <a:latin typeface="Calibri" panose="020F0502020204030204" pitchFamily="34" charset="0"/>
              </a:rPr>
              <a:t>Case Example # 1</a:t>
            </a:r>
            <a:endParaRPr lang="en-US" sz="4400" dirty="0"/>
          </a:p>
        </p:txBody>
      </p:sp>
      <p:sp>
        <p:nvSpPr>
          <p:cNvPr id="3" name="Text Placeholder 2"/>
          <p:cNvSpPr>
            <a:spLocks noGrp="1"/>
          </p:cNvSpPr>
          <p:nvPr>
            <p:ph type="body" idx="1"/>
          </p:nvPr>
        </p:nvSpPr>
        <p:spPr>
          <a:xfrm>
            <a:off x="165100" y="1143000"/>
            <a:ext cx="8801100" cy="5715000"/>
          </a:xfrm>
          <a:solidFill>
            <a:schemeClr val="bg1"/>
          </a:solidFill>
        </p:spPr>
        <p:txBody>
          <a:bodyPr>
            <a:normAutofit/>
          </a:bodyPr>
          <a:lstStyle/>
          <a:p>
            <a:pPr marL="457200" lvl="1" indent="0">
              <a:buNone/>
            </a:pPr>
            <a:r>
              <a:rPr lang="en-US" sz="2400" b="1" dirty="0" smtClean="0"/>
              <a:t>-Began </a:t>
            </a:r>
            <a:r>
              <a:rPr lang="en-US" sz="2400" b="1" dirty="0"/>
              <a:t>accessing the  Outpatient Brain Injury </a:t>
            </a:r>
            <a:r>
              <a:rPr lang="en-US" sz="2400" b="1" dirty="0" smtClean="0"/>
              <a:t>Clinic</a:t>
            </a:r>
            <a:r>
              <a:rPr lang="en-US" sz="2400" dirty="0" smtClean="0"/>
              <a:t>. </a:t>
            </a:r>
          </a:p>
          <a:p>
            <a:pPr lvl="2">
              <a:buFont typeface="Arial" panose="020B0604020202020204" pitchFamily="34" charset="0"/>
              <a:buChar char="•"/>
            </a:pPr>
            <a:r>
              <a:rPr lang="en-US" sz="2400" dirty="0" smtClean="0"/>
              <a:t>Initial </a:t>
            </a:r>
            <a:r>
              <a:rPr lang="en-US" sz="2400" dirty="0"/>
              <a:t>concerns included Short-Term Memory loss, and Balance </a:t>
            </a:r>
            <a:r>
              <a:rPr lang="en-US" sz="2400" dirty="0" smtClean="0"/>
              <a:t>Issues</a:t>
            </a:r>
          </a:p>
          <a:p>
            <a:pPr lvl="2">
              <a:buFont typeface="Arial" panose="020B0604020202020204" pitchFamily="34" charset="0"/>
              <a:buChar char="•"/>
            </a:pPr>
            <a:r>
              <a:rPr lang="en-US" sz="2400" dirty="0" smtClean="0"/>
              <a:t>Worked with SLP, OT, PT, rehab </a:t>
            </a:r>
            <a:r>
              <a:rPr lang="en-US" sz="2400" dirty="0" err="1" smtClean="0"/>
              <a:t>pscyh</a:t>
            </a:r>
            <a:r>
              <a:rPr lang="en-US" sz="2400" dirty="0" smtClean="0"/>
              <a:t>, provider and case managers</a:t>
            </a:r>
            <a:endParaRPr lang="en-US" sz="2400" dirty="0"/>
          </a:p>
          <a:p>
            <a:pPr marL="457200" lvl="1" indent="0">
              <a:buNone/>
            </a:pPr>
            <a:r>
              <a:rPr lang="en-US" sz="2400" dirty="0" smtClean="0"/>
              <a:t>-Co-morbid </a:t>
            </a:r>
            <a:r>
              <a:rPr lang="en-US" sz="2400" dirty="0"/>
              <a:t>conditions of alcohol use and mental illness </a:t>
            </a:r>
          </a:p>
          <a:p>
            <a:pPr marL="457200" lvl="1" indent="0">
              <a:buNone/>
            </a:pPr>
            <a:r>
              <a:rPr lang="en-US" sz="2400" dirty="0" smtClean="0"/>
              <a:t>-Diagnosed </a:t>
            </a:r>
            <a:r>
              <a:rPr lang="en-US" sz="2400" dirty="0"/>
              <a:t>with Prostate cancer in about a year later</a:t>
            </a:r>
          </a:p>
          <a:p>
            <a:pPr marL="457200" lvl="1" indent="0">
              <a:buNone/>
            </a:pPr>
            <a:r>
              <a:rPr lang="en-US" sz="2400" dirty="0" smtClean="0"/>
              <a:t>-Developed  subdural hematoma in fall </a:t>
            </a:r>
            <a:r>
              <a:rPr lang="en-US" sz="2400" dirty="0"/>
              <a:t>while intoxicated about a year after </a:t>
            </a:r>
            <a:r>
              <a:rPr lang="en-US" sz="2400" dirty="0" smtClean="0"/>
              <a:t>that</a:t>
            </a:r>
          </a:p>
          <a:p>
            <a:pPr marL="457200" lvl="1" indent="0">
              <a:buNone/>
            </a:pPr>
            <a:r>
              <a:rPr lang="en-US" sz="2400" dirty="0"/>
              <a:t>	</a:t>
            </a:r>
            <a:r>
              <a:rPr lang="en-US" sz="2400" dirty="0" smtClean="0"/>
              <a:t>-Acute Interdisciplinary Inpatient Rehab</a:t>
            </a:r>
          </a:p>
          <a:p>
            <a:pPr marL="457200" lvl="1" indent="0">
              <a:buNone/>
            </a:pPr>
            <a:r>
              <a:rPr lang="en-US" sz="2400" dirty="0"/>
              <a:t>	</a:t>
            </a:r>
            <a:r>
              <a:rPr lang="en-US" sz="2400" dirty="0" smtClean="0"/>
              <a:t>-subacute rehab, then Medical Foster Home</a:t>
            </a:r>
          </a:p>
          <a:p>
            <a:pPr marL="457200" lvl="1" indent="0">
              <a:buNone/>
            </a:pPr>
            <a:r>
              <a:rPr lang="en-US" sz="2400" dirty="0"/>
              <a:t>	</a:t>
            </a:r>
            <a:r>
              <a:rPr lang="en-US" sz="2400" dirty="0" smtClean="0"/>
              <a:t>-Then to Assisted living, a family member as guardian</a:t>
            </a:r>
          </a:p>
          <a:p>
            <a:pPr marL="457200" lvl="1" indent="0">
              <a:buNone/>
            </a:pPr>
            <a:r>
              <a:rPr lang="en-US" sz="2400" dirty="0"/>
              <a:t>	</a:t>
            </a:r>
            <a:r>
              <a:rPr lang="en-US" sz="2400" dirty="0" smtClean="0"/>
              <a:t>-Transitioned </a:t>
            </a:r>
            <a:r>
              <a:rPr lang="en-US" sz="2400" dirty="0"/>
              <a:t>back to Medical Foster </a:t>
            </a:r>
            <a:r>
              <a:rPr lang="en-US" sz="2400" dirty="0" smtClean="0"/>
              <a:t>Home about 3 years later</a:t>
            </a:r>
            <a:endParaRPr lang="en-US" sz="2400" dirty="0"/>
          </a:p>
          <a:p>
            <a:pPr marL="457200" lvl="1" indent="0">
              <a:buNone/>
            </a:pPr>
            <a:endParaRPr lang="en-US" sz="1700" dirty="0"/>
          </a:p>
          <a:p>
            <a:pPr lvl="1"/>
            <a:endParaRPr lang="en-US" sz="2000" dirty="0"/>
          </a:p>
          <a:p>
            <a:pPr marL="0" indent="0">
              <a:buNone/>
            </a:pPr>
            <a:endParaRPr lang="en-US" sz="3200" dirty="0"/>
          </a:p>
        </p:txBody>
      </p:sp>
    </p:spTree>
    <p:extLst>
      <p:ext uri="{BB962C8B-B14F-4D97-AF65-F5344CB8AC3E}">
        <p14:creationId xmlns:p14="http://schemas.microsoft.com/office/powerpoint/2010/main" val="2148981778"/>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Calibri" panose="020F0502020204030204" pitchFamily="34" charset="0"/>
              </a:rPr>
              <a:t>Case Example # 1</a:t>
            </a:r>
            <a:endParaRPr lang="en-US" sz="4400" dirty="0"/>
          </a:p>
        </p:txBody>
      </p:sp>
      <p:sp>
        <p:nvSpPr>
          <p:cNvPr id="3" name="Text Placeholder 2"/>
          <p:cNvSpPr>
            <a:spLocks noGrp="1"/>
          </p:cNvSpPr>
          <p:nvPr>
            <p:ph type="body" idx="1"/>
          </p:nvPr>
        </p:nvSpPr>
        <p:spPr>
          <a:xfrm>
            <a:off x="279400" y="1676400"/>
            <a:ext cx="8407400" cy="5181600"/>
          </a:xfrm>
          <a:solidFill>
            <a:schemeClr val="bg1"/>
          </a:solidFill>
        </p:spPr>
        <p:txBody>
          <a:bodyPr>
            <a:normAutofit/>
          </a:bodyPr>
          <a:lstStyle/>
          <a:p>
            <a:pPr marL="0" indent="0">
              <a:buNone/>
            </a:pPr>
            <a:r>
              <a:rPr lang="en-US" sz="2800" b="1" dirty="0"/>
              <a:t>t</a:t>
            </a:r>
            <a:r>
              <a:rPr lang="en-US" sz="2800" b="1" dirty="0" smtClean="0"/>
              <a:t>hroughout </a:t>
            </a:r>
            <a:r>
              <a:rPr lang="en-US" sz="2800" b="1" dirty="0"/>
              <a:t>all stages in care, the Outpatient Brain Injury Team has coordinated his care needs </a:t>
            </a:r>
          </a:p>
          <a:p>
            <a:pPr lvl="1"/>
            <a:r>
              <a:rPr lang="en-US" sz="2800" dirty="0"/>
              <a:t>Currently </a:t>
            </a:r>
            <a:r>
              <a:rPr lang="en-US" sz="2800" dirty="0" smtClean="0"/>
              <a:t>has four </a:t>
            </a:r>
            <a:r>
              <a:rPr lang="en-US" sz="2800" dirty="0"/>
              <a:t>teams managing his care  (Primary Care, Home Based Primary Care Team, Rehab TBI and Mental Health) </a:t>
            </a:r>
          </a:p>
          <a:p>
            <a:pPr lvl="1"/>
            <a:r>
              <a:rPr lang="en-US" sz="2800" dirty="0"/>
              <a:t>Maintains bi-annual appointments with Rehab Physician and Physical Therapist to monitor his functioning </a:t>
            </a:r>
          </a:p>
          <a:p>
            <a:pPr marL="0" indent="0">
              <a:buNone/>
            </a:pPr>
            <a:endParaRPr lang="en-US" sz="3200" dirty="0"/>
          </a:p>
        </p:txBody>
      </p:sp>
    </p:spTree>
    <p:extLst>
      <p:ext uri="{BB962C8B-B14F-4D97-AF65-F5344CB8AC3E}">
        <p14:creationId xmlns:p14="http://schemas.microsoft.com/office/powerpoint/2010/main" val="2148981778"/>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Calibri" panose="020F0502020204030204" pitchFamily="34" charset="0"/>
              </a:rPr>
              <a:t>Case Example # 2</a:t>
            </a:r>
            <a:endParaRPr lang="en-US" sz="4400" dirty="0"/>
          </a:p>
        </p:txBody>
      </p:sp>
      <p:sp>
        <p:nvSpPr>
          <p:cNvPr id="3" name="Text Placeholder 2"/>
          <p:cNvSpPr>
            <a:spLocks noGrp="1"/>
          </p:cNvSpPr>
          <p:nvPr>
            <p:ph type="body" idx="1"/>
          </p:nvPr>
        </p:nvSpPr>
        <p:spPr>
          <a:xfrm>
            <a:off x="279400" y="1676400"/>
            <a:ext cx="8407400" cy="5181600"/>
          </a:xfrm>
          <a:solidFill>
            <a:schemeClr val="bg1"/>
          </a:solidFill>
        </p:spPr>
        <p:txBody>
          <a:bodyPr>
            <a:normAutofit/>
          </a:bodyPr>
          <a:lstStyle/>
          <a:p>
            <a:pPr marL="0" indent="0">
              <a:buNone/>
            </a:pPr>
            <a:r>
              <a:rPr lang="en-US" sz="2400" b="1" dirty="0" smtClean="0"/>
              <a:t>Combat Veteran in his early 30s</a:t>
            </a:r>
            <a:endParaRPr lang="en-US" sz="2400" b="1" dirty="0"/>
          </a:p>
          <a:p>
            <a:pPr lvl="1"/>
            <a:r>
              <a:rPr lang="en-US" sz="2400" dirty="0" smtClean="0"/>
              <a:t>Multiple combat deployments</a:t>
            </a:r>
          </a:p>
          <a:p>
            <a:pPr lvl="1"/>
            <a:r>
              <a:rPr lang="en-US" sz="2400" dirty="0" smtClean="0"/>
              <a:t>In college, has completed 3 years</a:t>
            </a:r>
          </a:p>
          <a:p>
            <a:pPr lvl="1"/>
            <a:r>
              <a:rPr lang="en-US" sz="2400" dirty="0" smtClean="0"/>
              <a:t>Single, no children</a:t>
            </a:r>
          </a:p>
          <a:p>
            <a:pPr lvl="1"/>
            <a:r>
              <a:rPr lang="en-US" sz="2400" dirty="0" smtClean="0"/>
              <a:t>Some diagnosed anxiety and alcohol use</a:t>
            </a:r>
          </a:p>
          <a:p>
            <a:pPr marL="0" indent="0">
              <a:buNone/>
            </a:pPr>
            <a:endParaRPr lang="en-US" sz="2400" b="1" dirty="0" smtClean="0"/>
          </a:p>
          <a:p>
            <a:pPr marL="0" indent="0">
              <a:buNone/>
            </a:pPr>
            <a:r>
              <a:rPr lang="en-US" sz="2400" b="1" dirty="0" smtClean="0"/>
              <a:t>Severe TBI in motorcycle crash</a:t>
            </a:r>
          </a:p>
          <a:p>
            <a:pPr lvl="1"/>
            <a:r>
              <a:rPr lang="en-US" sz="2400" dirty="0" smtClean="0"/>
              <a:t>Critical and acute care course at trauma center</a:t>
            </a:r>
          </a:p>
          <a:p>
            <a:pPr lvl="1"/>
            <a:r>
              <a:rPr lang="en-US" sz="2400" dirty="0" smtClean="0"/>
              <a:t> long term acute care</a:t>
            </a:r>
          </a:p>
          <a:p>
            <a:pPr lvl="1"/>
            <a:r>
              <a:rPr lang="en-US" sz="2400" dirty="0" smtClean="0"/>
              <a:t>To acute TBI inpatient rehab about 3 months later</a:t>
            </a:r>
          </a:p>
          <a:p>
            <a:pPr lvl="2"/>
            <a:r>
              <a:rPr lang="en-US" sz="2400" dirty="0" smtClean="0"/>
              <a:t>Interdisciplinary rehabilitation</a:t>
            </a:r>
            <a:endParaRPr lang="en-US" sz="2400" dirty="0"/>
          </a:p>
          <a:p>
            <a:pPr marL="457200" lvl="1" indent="0">
              <a:buNone/>
            </a:pPr>
            <a:endParaRPr lang="en-US" sz="1700" dirty="0"/>
          </a:p>
          <a:p>
            <a:pPr marL="457200" lvl="1" indent="0">
              <a:buNone/>
            </a:pPr>
            <a:endParaRPr lang="en-US" sz="2000" dirty="0"/>
          </a:p>
          <a:p>
            <a:pPr marL="0" indent="0">
              <a:buNone/>
            </a:pPr>
            <a:endParaRPr lang="en-US" sz="3200" dirty="0"/>
          </a:p>
        </p:txBody>
      </p:sp>
    </p:spTree>
    <p:extLst>
      <p:ext uri="{BB962C8B-B14F-4D97-AF65-F5344CB8AC3E}">
        <p14:creationId xmlns:p14="http://schemas.microsoft.com/office/powerpoint/2010/main" val="296311514"/>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400" dirty="0" smtClean="0">
                <a:latin typeface="Calibri" panose="020F0502020204030204" pitchFamily="34" charset="0"/>
              </a:rPr>
              <a:t>Case Example # 2</a:t>
            </a:r>
            <a:endParaRPr lang="en-US" sz="4400" dirty="0"/>
          </a:p>
        </p:txBody>
      </p:sp>
      <p:sp>
        <p:nvSpPr>
          <p:cNvPr id="3" name="Text Placeholder 2"/>
          <p:cNvSpPr>
            <a:spLocks noGrp="1"/>
          </p:cNvSpPr>
          <p:nvPr>
            <p:ph type="body" idx="1"/>
          </p:nvPr>
        </p:nvSpPr>
        <p:spPr>
          <a:xfrm>
            <a:off x="165100" y="1143000"/>
            <a:ext cx="8801100" cy="5715000"/>
          </a:xfrm>
          <a:solidFill>
            <a:schemeClr val="bg1"/>
          </a:solidFill>
        </p:spPr>
        <p:txBody>
          <a:bodyPr>
            <a:normAutofit lnSpcReduction="10000"/>
          </a:bodyPr>
          <a:lstStyle/>
          <a:p>
            <a:r>
              <a:rPr lang="en-US" sz="2400" b="1" dirty="0"/>
              <a:t>Admitted into </a:t>
            </a:r>
            <a:r>
              <a:rPr lang="en-US" sz="2400" b="1" dirty="0" err="1" smtClean="0"/>
              <a:t>Polytrauma</a:t>
            </a:r>
            <a:r>
              <a:rPr lang="en-US" sz="2400" b="1" dirty="0" smtClean="0"/>
              <a:t> </a:t>
            </a:r>
            <a:r>
              <a:rPr lang="en-US" sz="2400" b="1" dirty="0"/>
              <a:t>Transitional Rehabilitation Program nearly 4 months later</a:t>
            </a:r>
          </a:p>
          <a:p>
            <a:pPr lvl="1"/>
            <a:r>
              <a:rPr lang="en-US" sz="2400" dirty="0" smtClean="0"/>
              <a:t>Discharged </a:t>
            </a:r>
            <a:r>
              <a:rPr lang="en-US" sz="2400" dirty="0"/>
              <a:t>home independently </a:t>
            </a:r>
            <a:r>
              <a:rPr lang="en-US" sz="2400" dirty="0" smtClean="0"/>
              <a:t>after about 2 months</a:t>
            </a:r>
          </a:p>
          <a:p>
            <a:pPr marL="457200" lvl="1" indent="0">
              <a:buNone/>
            </a:pPr>
            <a:endParaRPr lang="en-US" sz="2400" dirty="0" smtClean="0"/>
          </a:p>
          <a:p>
            <a:r>
              <a:rPr lang="en-US" sz="2400" b="1" dirty="0"/>
              <a:t>Transitioned to Outpatient Brain Injury </a:t>
            </a:r>
            <a:r>
              <a:rPr lang="en-US" sz="2400" b="1" dirty="0" smtClean="0"/>
              <a:t>Clinic</a:t>
            </a:r>
          </a:p>
          <a:p>
            <a:pPr lvl="1"/>
            <a:r>
              <a:rPr lang="en-US" sz="2400" dirty="0" smtClean="0"/>
              <a:t>Still being followed </a:t>
            </a:r>
            <a:r>
              <a:rPr lang="en-US" sz="2400" dirty="0"/>
              <a:t>a </a:t>
            </a:r>
            <a:r>
              <a:rPr lang="en-US" sz="2400" dirty="0" smtClean="0"/>
              <a:t>Rehabilitation Provider, RN </a:t>
            </a:r>
            <a:r>
              <a:rPr lang="en-US" sz="2400" dirty="0"/>
              <a:t>Case Manager and SW Case Manager</a:t>
            </a:r>
          </a:p>
          <a:p>
            <a:pPr lvl="1"/>
            <a:r>
              <a:rPr lang="en-US" sz="2400" dirty="0"/>
              <a:t>Also </a:t>
            </a:r>
            <a:r>
              <a:rPr lang="en-US" sz="2400" dirty="0" smtClean="0"/>
              <a:t>sees </a:t>
            </a:r>
            <a:r>
              <a:rPr lang="en-US" sz="2400" dirty="0"/>
              <a:t>a Rehab Psychologist, Mental Health, Neurology, and Primary </a:t>
            </a:r>
            <a:r>
              <a:rPr lang="en-US" sz="2400" dirty="0" smtClean="0"/>
              <a:t>Care team</a:t>
            </a:r>
            <a:endParaRPr lang="en-US" sz="2400" dirty="0"/>
          </a:p>
          <a:p>
            <a:pPr lvl="1"/>
            <a:endParaRPr lang="en-US" sz="2400" dirty="0"/>
          </a:p>
          <a:p>
            <a:r>
              <a:rPr lang="en-US" sz="2400" b="1" dirty="0"/>
              <a:t>Outpatient Brain Injury Needs:</a:t>
            </a:r>
          </a:p>
          <a:p>
            <a:pPr lvl="1"/>
            <a:r>
              <a:rPr lang="en-US" sz="2400" dirty="0"/>
              <a:t>Coordination between clinics</a:t>
            </a:r>
          </a:p>
          <a:p>
            <a:pPr lvl="1"/>
            <a:r>
              <a:rPr lang="en-US" sz="2400" dirty="0" smtClean="0"/>
              <a:t>Assistance negotiating psycho-social dynamics</a:t>
            </a:r>
            <a:endParaRPr lang="en-US" sz="2400" dirty="0"/>
          </a:p>
          <a:p>
            <a:pPr lvl="1"/>
            <a:r>
              <a:rPr lang="en-US" sz="2400" dirty="0"/>
              <a:t>Medication Renewals</a:t>
            </a:r>
          </a:p>
          <a:p>
            <a:pPr marL="457200" lvl="1" indent="0">
              <a:buNone/>
            </a:pPr>
            <a:endParaRPr lang="en-US" sz="1700" dirty="0" smtClean="0"/>
          </a:p>
          <a:p>
            <a:pPr lvl="1"/>
            <a:endParaRPr lang="en-US" sz="1700" dirty="0"/>
          </a:p>
          <a:p>
            <a:pPr marL="457200" lvl="1" indent="0">
              <a:buNone/>
            </a:pPr>
            <a:endParaRPr lang="en-US" sz="1700" dirty="0"/>
          </a:p>
          <a:p>
            <a:pPr lvl="1"/>
            <a:endParaRPr lang="en-US" sz="2000" dirty="0"/>
          </a:p>
          <a:p>
            <a:pPr marL="0" indent="0">
              <a:buNone/>
            </a:pPr>
            <a:endParaRPr lang="en-US" sz="3200" dirty="0"/>
          </a:p>
        </p:txBody>
      </p:sp>
    </p:spTree>
    <p:extLst>
      <p:ext uri="{BB962C8B-B14F-4D97-AF65-F5344CB8AC3E}">
        <p14:creationId xmlns:p14="http://schemas.microsoft.com/office/powerpoint/2010/main" val="2543212410"/>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summary</a:t>
            </a:r>
          </a:p>
        </p:txBody>
      </p:sp>
      <p:sp>
        <p:nvSpPr>
          <p:cNvPr id="3" name="Text Placeholder 2"/>
          <p:cNvSpPr>
            <a:spLocks noGrp="1"/>
          </p:cNvSpPr>
          <p:nvPr>
            <p:ph type="body" idx="1"/>
          </p:nvPr>
        </p:nvSpPr>
        <p:spPr>
          <a:xfrm>
            <a:off x="457200" y="1676400"/>
            <a:ext cx="8229600" cy="4965700"/>
          </a:xfrm>
          <a:solidFill>
            <a:schemeClr val="bg1"/>
          </a:solidFill>
        </p:spPr>
        <p:txBody>
          <a:bodyPr>
            <a:noAutofit/>
          </a:bodyPr>
          <a:lstStyle/>
          <a:p>
            <a:r>
              <a:rPr lang="en-US" sz="2800" dirty="0"/>
              <a:t>Survivors of moderate to severe brain injury face long-term challenges. </a:t>
            </a:r>
          </a:p>
          <a:p>
            <a:r>
              <a:rPr lang="en-US" sz="2800" dirty="0"/>
              <a:t>Persistent sequelae and late effects of injury often require multifaceted treatments. </a:t>
            </a:r>
          </a:p>
          <a:p>
            <a:r>
              <a:rPr lang="en-US" sz="2800" dirty="0"/>
              <a:t>Psychosocial difficulties can lead to additional problems. </a:t>
            </a:r>
          </a:p>
          <a:p>
            <a:r>
              <a:rPr lang="en-US" sz="2800" dirty="0"/>
              <a:t>Lifetime case management, provided by a collaborative interdisciplinary rehabilitation team, can minimize complications and optimize quality of life for these survivors.</a:t>
            </a:r>
          </a:p>
          <a:p>
            <a:pPr marL="0" indent="0">
              <a:buNone/>
            </a:pPr>
            <a:endParaRPr lang="en-US" sz="2800" dirty="0"/>
          </a:p>
        </p:txBody>
      </p:sp>
    </p:spTree>
    <p:extLst>
      <p:ext uri="{BB962C8B-B14F-4D97-AF65-F5344CB8AC3E}">
        <p14:creationId xmlns:p14="http://schemas.microsoft.com/office/powerpoint/2010/main" val="3788992068"/>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Selected references</a:t>
            </a:r>
            <a:endParaRPr lang="en-US" sz="4400" dirty="0"/>
          </a:p>
        </p:txBody>
      </p:sp>
      <p:sp>
        <p:nvSpPr>
          <p:cNvPr id="3" name="Text Placeholder 2"/>
          <p:cNvSpPr>
            <a:spLocks noGrp="1"/>
          </p:cNvSpPr>
          <p:nvPr>
            <p:ph type="body" idx="1"/>
          </p:nvPr>
        </p:nvSpPr>
        <p:spPr>
          <a:xfrm>
            <a:off x="266700" y="1460500"/>
            <a:ext cx="8737600" cy="5295900"/>
          </a:xfrm>
          <a:solidFill>
            <a:schemeClr val="bg1"/>
          </a:solidFill>
        </p:spPr>
        <p:txBody>
          <a:bodyPr>
            <a:noAutofit/>
          </a:bodyPr>
          <a:lstStyle/>
          <a:p>
            <a:r>
              <a:rPr lang="en-US" sz="2000" dirty="0"/>
              <a:t>Ashley MJ, Connors SH. Managing patients with traumatic brain injury across a long and often difficult continuum of care. </a:t>
            </a:r>
            <a:r>
              <a:rPr lang="en-US" sz="2000" i="1" dirty="0"/>
              <a:t>Care Management</a:t>
            </a:r>
            <a:r>
              <a:rPr lang="en-US" sz="2000" dirty="0"/>
              <a:t> 2010; 16(3): 7-10. </a:t>
            </a:r>
          </a:p>
          <a:p>
            <a:r>
              <a:rPr lang="en-US" sz="2000" dirty="0" smtClean="0"/>
              <a:t>Belanger </a:t>
            </a:r>
            <a:r>
              <a:rPr lang="en-US" sz="2000" dirty="0"/>
              <a:t>H, </a:t>
            </a:r>
            <a:r>
              <a:rPr lang="en-US" sz="2000" dirty="0" err="1"/>
              <a:t>Umomoto</a:t>
            </a:r>
            <a:r>
              <a:rPr lang="en-US" sz="2000" dirty="0"/>
              <a:t> JM, </a:t>
            </a:r>
            <a:r>
              <a:rPr lang="en-US" sz="2000" dirty="0" err="1"/>
              <a:t>Vanderploeg</a:t>
            </a:r>
            <a:r>
              <a:rPr lang="en-US" sz="2000" dirty="0"/>
              <a:t> RD. The Veterans Health Administration system of care for mild traumatic brain injury: Costs, benefits and controversies. </a:t>
            </a:r>
            <a:r>
              <a:rPr lang="en-US" sz="2000" i="1" dirty="0"/>
              <a:t>Journal of Head Trauma Rehabilitation </a:t>
            </a:r>
            <a:r>
              <a:rPr lang="en-US" sz="2000" dirty="0"/>
              <a:t>2009; 24(1): 4-13.</a:t>
            </a:r>
          </a:p>
          <a:p>
            <a:r>
              <a:rPr lang="en-US" sz="2000" dirty="0" err="1" smtClean="0"/>
              <a:t>Demoratz</a:t>
            </a:r>
            <a:r>
              <a:rPr lang="en-US" sz="2000" dirty="0" smtClean="0"/>
              <a:t> </a:t>
            </a:r>
            <a:r>
              <a:rPr lang="en-US" sz="2000" dirty="0"/>
              <a:t>MJ. Community reintegration following a brain injury. </a:t>
            </a:r>
            <a:r>
              <a:rPr lang="en-US" sz="2000" i="1" dirty="0"/>
              <a:t>Care Management </a:t>
            </a:r>
            <a:r>
              <a:rPr lang="en-US" sz="2000" dirty="0"/>
              <a:t>2001; 7(5): 35-37.</a:t>
            </a:r>
          </a:p>
          <a:p>
            <a:r>
              <a:rPr lang="en-US" sz="2000" dirty="0"/>
              <a:t> </a:t>
            </a:r>
            <a:r>
              <a:rPr lang="en-US" sz="2000" dirty="0" err="1"/>
              <a:t>Dijkers</a:t>
            </a:r>
            <a:r>
              <a:rPr lang="en-US" sz="2000" dirty="0"/>
              <a:t> MP. Quality of life after traumatic brain injury: A review of research approaches and findings. </a:t>
            </a:r>
            <a:r>
              <a:rPr lang="en-US" sz="2000" i="1" dirty="0"/>
              <a:t>Archives of Physical Medicine and Rehabilitation </a:t>
            </a:r>
            <a:r>
              <a:rPr lang="en-US" sz="2000" dirty="0"/>
              <a:t>2004; 85(</a:t>
            </a:r>
            <a:r>
              <a:rPr lang="en-US" sz="2000" dirty="0" err="1"/>
              <a:t>Supp</a:t>
            </a:r>
            <a:r>
              <a:rPr lang="en-US" sz="2000" dirty="0"/>
              <a:t> 2): S21-S35.</a:t>
            </a:r>
          </a:p>
          <a:p>
            <a:r>
              <a:rPr lang="en-US" sz="2000" dirty="0"/>
              <a:t> </a:t>
            </a:r>
            <a:r>
              <a:rPr lang="en-US" sz="2000" dirty="0" err="1"/>
              <a:t>Fadyl</a:t>
            </a:r>
            <a:r>
              <a:rPr lang="en-US" sz="2000" dirty="0"/>
              <a:t> JK, McPherson KM. Approaches to vocational rehabilitation after traumatic brain injury: A review of the evidence. </a:t>
            </a:r>
            <a:r>
              <a:rPr lang="en-US" sz="2000" i="1" dirty="0"/>
              <a:t>Journal of Head Trauma Rehabilitation</a:t>
            </a:r>
            <a:r>
              <a:rPr lang="en-US" sz="2000" dirty="0"/>
              <a:t> 2009; 24(3): 195-212.</a:t>
            </a:r>
          </a:p>
          <a:p>
            <a:r>
              <a:rPr lang="en-US" sz="2000" dirty="0"/>
              <a:t> Goodman DL, Durham R, Easterling P. Continuum of care approach to severe traumatic brain injury. </a:t>
            </a:r>
            <a:r>
              <a:rPr lang="en-US" sz="2000" i="1" dirty="0"/>
              <a:t>Care Management</a:t>
            </a:r>
            <a:r>
              <a:rPr lang="en-US" sz="2000" dirty="0"/>
              <a:t> 2002; 8(3): 31-36.</a:t>
            </a:r>
          </a:p>
          <a:p>
            <a:pPr marL="0" indent="0">
              <a:buNone/>
            </a:pPr>
            <a:endParaRPr lang="en-US" sz="2400" dirty="0"/>
          </a:p>
          <a:p>
            <a:pPr marL="0" indent="0">
              <a:buNone/>
            </a:pPr>
            <a:endParaRPr lang="en-US" sz="2800" dirty="0"/>
          </a:p>
        </p:txBody>
      </p:sp>
    </p:spTree>
    <p:extLst>
      <p:ext uri="{BB962C8B-B14F-4D97-AF65-F5344CB8AC3E}">
        <p14:creationId xmlns:p14="http://schemas.microsoft.com/office/powerpoint/2010/main" val="1195106626"/>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Selected references</a:t>
            </a:r>
            <a:endParaRPr lang="en-US" sz="4400" dirty="0"/>
          </a:p>
        </p:txBody>
      </p:sp>
      <p:sp>
        <p:nvSpPr>
          <p:cNvPr id="3" name="Text Placeholder 2"/>
          <p:cNvSpPr>
            <a:spLocks noGrp="1"/>
          </p:cNvSpPr>
          <p:nvPr>
            <p:ph type="body" idx="1"/>
          </p:nvPr>
        </p:nvSpPr>
        <p:spPr>
          <a:xfrm>
            <a:off x="266700" y="1460500"/>
            <a:ext cx="8737600" cy="5295900"/>
          </a:xfrm>
          <a:solidFill>
            <a:schemeClr val="bg1"/>
          </a:solidFill>
        </p:spPr>
        <p:txBody>
          <a:bodyPr>
            <a:noAutofit/>
          </a:bodyPr>
          <a:lstStyle/>
          <a:p>
            <a:r>
              <a:rPr lang="en-US" sz="2000" dirty="0" smtClean="0"/>
              <a:t>Hibbard </a:t>
            </a:r>
            <a:r>
              <a:rPr lang="en-US" sz="2000" dirty="0"/>
              <a:t>MR, </a:t>
            </a:r>
            <a:r>
              <a:rPr lang="en-US" sz="2000" dirty="0" err="1"/>
              <a:t>Uysal</a:t>
            </a:r>
            <a:r>
              <a:rPr lang="en-US" sz="2000" dirty="0"/>
              <a:t> S, </a:t>
            </a:r>
            <a:r>
              <a:rPr lang="en-US" sz="2000" dirty="0" err="1"/>
              <a:t>Sliwinski</a:t>
            </a:r>
            <a:r>
              <a:rPr lang="en-US" sz="2000" dirty="0"/>
              <a:t> M, Gordon WA. Undiagnosed health issues in individuals with traumatic brain injury living in the community. </a:t>
            </a:r>
            <a:r>
              <a:rPr lang="en-US" sz="2000" i="1" dirty="0"/>
              <a:t>Journal of Head Trauma Rehabilitation</a:t>
            </a:r>
            <a:r>
              <a:rPr lang="en-US" sz="2000" dirty="0"/>
              <a:t> 1998; 13(4): 47-57.</a:t>
            </a:r>
          </a:p>
          <a:p>
            <a:r>
              <a:rPr lang="en-US" sz="2000" dirty="0" err="1" smtClean="0"/>
              <a:t>Lannin</a:t>
            </a:r>
            <a:r>
              <a:rPr lang="en-US" sz="2000" dirty="0" smtClean="0"/>
              <a:t> </a:t>
            </a:r>
            <a:r>
              <a:rPr lang="en-US" sz="2000" dirty="0"/>
              <a:t>NA, Laver K, Henry K, Turnbull M, Elder M, </a:t>
            </a:r>
            <a:r>
              <a:rPr lang="en-US" sz="2000" dirty="0" err="1"/>
              <a:t>Campisi</a:t>
            </a:r>
            <a:r>
              <a:rPr lang="en-US" sz="2000" dirty="0"/>
              <a:t> J, Schmidt J, Schneider E. Effects of case management after brain injury: A systematic review. </a:t>
            </a:r>
            <a:r>
              <a:rPr lang="en-US" sz="2000" i="1" dirty="0" err="1"/>
              <a:t>NeuroRehabilitation</a:t>
            </a:r>
            <a:r>
              <a:rPr lang="en-US" sz="2000" i="1" dirty="0"/>
              <a:t> </a:t>
            </a:r>
            <a:r>
              <a:rPr lang="en-US" sz="2000" dirty="0"/>
              <a:t>2014; 35(4): 635-641.</a:t>
            </a:r>
          </a:p>
          <a:p>
            <a:r>
              <a:rPr lang="en-US" sz="2000" dirty="0"/>
              <a:t>Laver K, </a:t>
            </a:r>
            <a:r>
              <a:rPr lang="en-US" sz="2000" dirty="0" err="1"/>
              <a:t>Lannin</a:t>
            </a:r>
            <a:r>
              <a:rPr lang="en-US" sz="2000" dirty="0"/>
              <a:t> NA, </a:t>
            </a:r>
            <a:r>
              <a:rPr lang="en-US" sz="2000" dirty="0" err="1"/>
              <a:t>Bragge</a:t>
            </a:r>
            <a:r>
              <a:rPr lang="en-US" sz="2000" dirty="0"/>
              <a:t> P, Hunter P, Holland AE, </a:t>
            </a:r>
            <a:r>
              <a:rPr lang="en-US" sz="2000" dirty="0" err="1"/>
              <a:t>Tavender</a:t>
            </a:r>
            <a:r>
              <a:rPr lang="en-US" sz="2000" dirty="0"/>
              <a:t> E, O’Connor D, Khan F, </a:t>
            </a:r>
            <a:r>
              <a:rPr lang="en-US" sz="2000" dirty="0" err="1"/>
              <a:t>Teasell</a:t>
            </a:r>
            <a:r>
              <a:rPr lang="en-US" sz="2000" dirty="0"/>
              <a:t> R, </a:t>
            </a:r>
            <a:r>
              <a:rPr lang="en-US" sz="2000" dirty="0" err="1"/>
              <a:t>Gruen</a:t>
            </a:r>
            <a:r>
              <a:rPr lang="en-US" sz="2000" dirty="0"/>
              <a:t> R. </a:t>
            </a:r>
            <a:r>
              <a:rPr lang="en-US" sz="2000" dirty="0" err="1"/>
              <a:t>Organising</a:t>
            </a:r>
            <a:r>
              <a:rPr lang="en-US" sz="2000" dirty="0"/>
              <a:t> health care services for people with an acquired brain injury: An overview of systematic reviews and </a:t>
            </a:r>
            <a:r>
              <a:rPr lang="en-US" sz="2000" dirty="0" err="1"/>
              <a:t>randomised</a:t>
            </a:r>
            <a:r>
              <a:rPr lang="en-US" sz="2000" dirty="0"/>
              <a:t> controlled trials. </a:t>
            </a:r>
            <a:r>
              <a:rPr lang="en-US" sz="2000" i="1" dirty="0"/>
              <a:t>BMC Health Services Research</a:t>
            </a:r>
            <a:r>
              <a:rPr lang="en-US" sz="2000" dirty="0"/>
              <a:t> 2014; 14(1): 397-314.</a:t>
            </a:r>
          </a:p>
          <a:p>
            <a:r>
              <a:rPr lang="en-US" sz="2000" dirty="0" smtClean="0"/>
              <a:t>Wade </a:t>
            </a:r>
            <a:r>
              <a:rPr lang="en-US" sz="2000" dirty="0"/>
              <a:t>DT, King NS, </a:t>
            </a:r>
            <a:r>
              <a:rPr lang="en-US" sz="2000" dirty="0" err="1"/>
              <a:t>Wenden</a:t>
            </a:r>
            <a:r>
              <a:rPr lang="en-US" sz="2000" dirty="0"/>
              <a:t> FJ, Crawford S, Caldwell FE. Routine follow up after head injury: A second </a:t>
            </a:r>
            <a:r>
              <a:rPr lang="en-US" sz="2000" dirty="0" err="1"/>
              <a:t>randomised</a:t>
            </a:r>
            <a:r>
              <a:rPr lang="en-US" sz="2000" dirty="0"/>
              <a:t> trial. </a:t>
            </a:r>
            <a:r>
              <a:rPr lang="en-US" sz="2000" i="1" dirty="0"/>
              <a:t>Journal of Neurology, Neurosurgery, and Psychiatry</a:t>
            </a:r>
            <a:r>
              <a:rPr lang="en-US" sz="2000" dirty="0"/>
              <a:t> 1998; 65(2): 177-183. </a:t>
            </a:r>
          </a:p>
          <a:p>
            <a:pPr marL="0" indent="0">
              <a:buNone/>
            </a:pPr>
            <a:endParaRPr lang="en-US" sz="2400" dirty="0"/>
          </a:p>
          <a:p>
            <a:pPr marL="0" indent="0">
              <a:buNone/>
            </a:pPr>
            <a:endParaRPr lang="en-US" sz="2800" dirty="0"/>
          </a:p>
        </p:txBody>
      </p:sp>
    </p:spTree>
    <p:extLst>
      <p:ext uri="{BB962C8B-B14F-4D97-AF65-F5344CB8AC3E}">
        <p14:creationId xmlns:p14="http://schemas.microsoft.com/office/powerpoint/2010/main" val="18179259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body" idx="1"/>
          </p:nvPr>
        </p:nvSpPr>
        <p:spPr>
          <a:xfrm>
            <a:off x="190500" y="1663700"/>
            <a:ext cx="8636000" cy="4927599"/>
          </a:xfrm>
          <a:prstGeom prst="rect">
            <a:avLst/>
          </a:prstGeom>
        </p:spPr>
        <p:txBody>
          <a:bodyPr>
            <a:normAutofit/>
          </a:bodyPr>
          <a:lstStyle/>
          <a:p>
            <a:pPr marL="0" indent="0">
              <a:buNone/>
            </a:pPr>
            <a:r>
              <a:rPr lang="en-US" sz="2800" dirty="0"/>
              <a:t>NIH Consensus Statement on Rehabilitation of People with TBI, 1998:</a:t>
            </a:r>
          </a:p>
          <a:p>
            <a:pPr marL="0" indent="0">
              <a:buNone/>
            </a:pPr>
            <a:r>
              <a:rPr lang="en-US" sz="2800" dirty="0"/>
              <a:t>-people with TBI should have access to rehabilitation services through the entire course of their recovery, which may last for many years after the injury</a:t>
            </a:r>
          </a:p>
          <a:p>
            <a:pPr marL="0" indent="0">
              <a:buNone/>
            </a:pPr>
            <a:r>
              <a:rPr lang="en-US" sz="2800" dirty="0"/>
              <a:t>-community-based, nonmedical services should be components of the extended care and rehabilitation available to people with TBI</a:t>
            </a:r>
          </a:p>
          <a:p>
            <a:pPr marL="0" indent="0">
              <a:lnSpc>
                <a:spcPts val="3200"/>
              </a:lnSpc>
              <a:buNone/>
            </a:pPr>
            <a:endParaRPr lang="en-US" sz="2400" dirty="0"/>
          </a:p>
        </p:txBody>
      </p:sp>
      <p:sp>
        <p:nvSpPr>
          <p:cNvPr id="69" name="Shape 69"/>
          <p:cNvSpPr>
            <a:spLocks noGrp="1"/>
          </p:cNvSpPr>
          <p:nvPr>
            <p:ph type="sldNum" sz="quarter" idx="2"/>
          </p:nvPr>
        </p:nvSpPr>
        <p:spPr>
          <a:xfrm>
            <a:off x="8583351" y="6134286"/>
            <a:ext cx="490751" cy="231141"/>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888888"/>
                </a:solidFill>
              </a:rPr>
              <a:t>6</a:t>
            </a:fld>
            <a:endParaRPr sz="1000" dirty="0">
              <a:solidFill>
                <a:srgbClr val="888888"/>
              </a:solidFill>
            </a:endParaRPr>
          </a:p>
        </p:txBody>
      </p:sp>
      <p:sp>
        <p:nvSpPr>
          <p:cNvPr id="70" name="Shape 70"/>
          <p:cNvSpPr>
            <a:spLocks noGrp="1"/>
          </p:cNvSpPr>
          <p:nvPr>
            <p:ph type="title"/>
          </p:nvPr>
        </p:nvSpPr>
        <p:spPr>
          <a:xfrm>
            <a:off x="457200" y="274637"/>
            <a:ext cx="8229600" cy="1291146"/>
          </a:xfrm>
          <a:prstGeom prst="rect">
            <a:avLst/>
          </a:prstGeom>
        </p:spPr>
        <p:txBody>
          <a:bodyPr>
            <a:normAutofit/>
          </a:bodyPr>
          <a:lstStyle/>
          <a:p>
            <a:pPr lvl="0">
              <a:defRPr sz="1800">
                <a:solidFill>
                  <a:srgbClr val="000000"/>
                </a:solidFill>
              </a:defRPr>
            </a:pPr>
            <a:r>
              <a:rPr lang="en-US" sz="4400" dirty="0">
                <a:solidFill>
                  <a:schemeClr val="bg1"/>
                </a:solidFill>
              </a:rPr>
              <a:t>Significance/ background</a:t>
            </a:r>
            <a:endParaRPr sz="4400" dirty="0">
              <a:solidFill>
                <a:schemeClr val="bg1"/>
              </a:solidFill>
              <a:latin typeface="Calibri" panose="020F0502020204030204" pitchFamily="34" charset="0"/>
            </a:endParaRP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body" idx="1"/>
          </p:nvPr>
        </p:nvSpPr>
        <p:spPr>
          <a:xfrm>
            <a:off x="357694" y="3149600"/>
            <a:ext cx="8162191" cy="2525486"/>
          </a:xfrm>
          <a:prstGeom prst="rect">
            <a:avLst/>
          </a:prstGeom>
          <a:ln>
            <a:solidFill>
              <a:schemeClr val="bg1"/>
            </a:solidFill>
          </a:ln>
        </p:spPr>
        <p:txBody>
          <a:bodyPr lIns="0" tIns="0" rIns="0" bIns="0">
            <a:normAutofit/>
          </a:bodyPr>
          <a:lstStyle/>
          <a:p>
            <a:pPr lvl="0" defTabSz="320039">
              <a:spcBef>
                <a:spcPts val="200"/>
              </a:spcBef>
              <a:defRPr sz="1800">
                <a:solidFill>
                  <a:srgbClr val="000000"/>
                </a:solidFill>
              </a:defRPr>
            </a:pPr>
            <a:endParaRPr sz="1120" dirty="0">
              <a:solidFill>
                <a:srgbClr val="FFFFFF"/>
              </a:solidFill>
            </a:endParaRPr>
          </a:p>
          <a:p>
            <a:pPr lvl="0" algn="ctr" defTabSz="320039">
              <a:spcBef>
                <a:spcPts val="600"/>
              </a:spcBef>
              <a:defRPr sz="1800">
                <a:solidFill>
                  <a:srgbClr val="000000"/>
                </a:solidFill>
              </a:defRPr>
            </a:pPr>
            <a:r>
              <a:rPr sz="7200" dirty="0">
                <a:solidFill>
                  <a:srgbClr val="FFFFFF"/>
                </a:solidFill>
              </a:rPr>
              <a:t>Thank You</a:t>
            </a:r>
            <a:r>
              <a:rPr sz="7200" dirty="0" smtClean="0">
                <a:solidFill>
                  <a:srgbClr val="FFFFFF"/>
                </a:solidFill>
              </a:rPr>
              <a:t>!</a:t>
            </a:r>
            <a:endParaRPr lang="en-US" sz="7200" dirty="0" smtClean="0">
              <a:solidFill>
                <a:srgbClr val="FFFFFF"/>
              </a:solidFill>
            </a:endParaRPr>
          </a:p>
          <a:p>
            <a:pPr lvl="0" algn="ctr" defTabSz="320039">
              <a:spcBef>
                <a:spcPts val="600"/>
              </a:spcBef>
              <a:defRPr sz="1800">
                <a:solidFill>
                  <a:srgbClr val="000000"/>
                </a:solidFill>
              </a:defRPr>
            </a:pPr>
            <a:endParaRPr lang="en-US" sz="2800" dirty="0" smtClean="0">
              <a:solidFill>
                <a:schemeClr val="bg1"/>
              </a:solidFill>
            </a:endParaRPr>
          </a:p>
          <a:p>
            <a:pPr lvl="0" algn="ctr" defTabSz="320039">
              <a:spcBef>
                <a:spcPts val="600"/>
              </a:spcBef>
              <a:defRPr sz="1800">
                <a:solidFill>
                  <a:srgbClr val="000000"/>
                </a:solidFill>
              </a:defRPr>
            </a:pPr>
            <a:r>
              <a:rPr lang="en-US" sz="2800" dirty="0" smtClean="0">
                <a:solidFill>
                  <a:schemeClr val="bg1"/>
                </a:solidFill>
              </a:rPr>
              <a:t>diane.mortimer@va.gov</a:t>
            </a:r>
            <a:endParaRPr sz="2800" dirty="0">
              <a:solidFill>
                <a:schemeClr val="bg1"/>
              </a:solidFill>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body" idx="1"/>
          </p:nvPr>
        </p:nvSpPr>
        <p:spPr>
          <a:xfrm>
            <a:off x="190500" y="1663700"/>
            <a:ext cx="8636000" cy="4927599"/>
          </a:xfrm>
          <a:prstGeom prst="rect">
            <a:avLst/>
          </a:prstGeom>
        </p:spPr>
        <p:txBody>
          <a:bodyPr>
            <a:normAutofit/>
          </a:bodyPr>
          <a:lstStyle/>
          <a:p>
            <a:r>
              <a:rPr lang="en-US" sz="2800" dirty="0"/>
              <a:t>Individuals who recover from moderate to severe traumatic brain injuries are at risk for a host of long-term problems. </a:t>
            </a:r>
          </a:p>
          <a:p>
            <a:r>
              <a:rPr lang="en-US" sz="2800" dirty="0"/>
              <a:t>Individuals require management of complex problems</a:t>
            </a:r>
          </a:p>
          <a:p>
            <a:r>
              <a:rPr lang="en-US" sz="2800" dirty="0"/>
              <a:t>Re-injury and re-hospitalization are common, but at least in part, preventable</a:t>
            </a:r>
          </a:p>
          <a:p>
            <a:pPr marL="0" indent="0">
              <a:lnSpc>
                <a:spcPts val="3200"/>
              </a:lnSpc>
              <a:buNone/>
            </a:pPr>
            <a:endParaRPr lang="en-US" sz="2400" dirty="0"/>
          </a:p>
        </p:txBody>
      </p:sp>
      <p:sp>
        <p:nvSpPr>
          <p:cNvPr id="69" name="Shape 69"/>
          <p:cNvSpPr>
            <a:spLocks noGrp="1"/>
          </p:cNvSpPr>
          <p:nvPr>
            <p:ph type="sldNum" sz="quarter" idx="2"/>
          </p:nvPr>
        </p:nvSpPr>
        <p:spPr>
          <a:xfrm>
            <a:off x="8583351" y="6134286"/>
            <a:ext cx="490751" cy="231141"/>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888888"/>
                </a:solidFill>
              </a:rPr>
              <a:t>7</a:t>
            </a:fld>
            <a:endParaRPr sz="1000" dirty="0">
              <a:solidFill>
                <a:srgbClr val="888888"/>
              </a:solidFill>
            </a:endParaRPr>
          </a:p>
        </p:txBody>
      </p:sp>
      <p:sp>
        <p:nvSpPr>
          <p:cNvPr id="70" name="Shape 70"/>
          <p:cNvSpPr>
            <a:spLocks noGrp="1"/>
          </p:cNvSpPr>
          <p:nvPr>
            <p:ph type="title"/>
          </p:nvPr>
        </p:nvSpPr>
        <p:spPr>
          <a:xfrm>
            <a:off x="457200" y="274637"/>
            <a:ext cx="8229600" cy="1291146"/>
          </a:xfrm>
          <a:prstGeom prst="rect">
            <a:avLst/>
          </a:prstGeom>
        </p:spPr>
        <p:txBody>
          <a:bodyPr>
            <a:normAutofit/>
          </a:bodyPr>
          <a:lstStyle/>
          <a:p>
            <a:pPr lvl="0">
              <a:defRPr sz="1800">
                <a:solidFill>
                  <a:srgbClr val="000000"/>
                </a:solidFill>
              </a:defRPr>
            </a:pPr>
            <a:r>
              <a:rPr lang="en-US" sz="4400" dirty="0">
                <a:solidFill>
                  <a:schemeClr val="bg1"/>
                </a:solidFill>
              </a:rPr>
              <a:t>Significance/ background</a:t>
            </a:r>
            <a:endParaRPr sz="4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6002166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body" idx="1"/>
          </p:nvPr>
        </p:nvSpPr>
        <p:spPr>
          <a:xfrm>
            <a:off x="190500" y="1663700"/>
            <a:ext cx="8636000" cy="4927599"/>
          </a:xfrm>
          <a:prstGeom prst="rect">
            <a:avLst/>
          </a:prstGeom>
        </p:spPr>
        <p:txBody>
          <a:bodyPr>
            <a:normAutofit/>
          </a:bodyPr>
          <a:lstStyle/>
          <a:p>
            <a:pPr marL="0" indent="0">
              <a:buNone/>
            </a:pPr>
            <a:r>
              <a:rPr lang="en-US" sz="2800" dirty="0"/>
              <a:t>Aging after a brain injury (even many years later) includes special challenges</a:t>
            </a:r>
          </a:p>
          <a:p>
            <a:pPr lvl="1"/>
            <a:r>
              <a:rPr lang="en-US" sz="2800" dirty="0"/>
              <a:t>Decreased cognitive reserve</a:t>
            </a:r>
          </a:p>
          <a:p>
            <a:pPr lvl="1"/>
            <a:r>
              <a:rPr lang="en-US" sz="2800" dirty="0"/>
              <a:t>Change in mobility</a:t>
            </a:r>
          </a:p>
          <a:p>
            <a:pPr lvl="1"/>
            <a:r>
              <a:rPr lang="en-US" sz="2800" dirty="0"/>
              <a:t>Medical sequelae and new problems</a:t>
            </a:r>
          </a:p>
          <a:p>
            <a:pPr lvl="1"/>
            <a:r>
              <a:rPr lang="en-US" sz="2800" dirty="0"/>
              <a:t>Care coordination issues</a:t>
            </a:r>
          </a:p>
          <a:p>
            <a:pPr marL="0" indent="0">
              <a:lnSpc>
                <a:spcPts val="3200"/>
              </a:lnSpc>
              <a:buNone/>
            </a:pPr>
            <a:endParaRPr lang="en-US" sz="2400" dirty="0"/>
          </a:p>
        </p:txBody>
      </p:sp>
      <p:sp>
        <p:nvSpPr>
          <p:cNvPr id="69" name="Shape 69"/>
          <p:cNvSpPr>
            <a:spLocks noGrp="1"/>
          </p:cNvSpPr>
          <p:nvPr>
            <p:ph type="sldNum" sz="quarter" idx="2"/>
          </p:nvPr>
        </p:nvSpPr>
        <p:spPr>
          <a:xfrm>
            <a:off x="8583351" y="6134286"/>
            <a:ext cx="490751" cy="231141"/>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888888"/>
                </a:solidFill>
              </a:rPr>
              <a:t>8</a:t>
            </a:fld>
            <a:endParaRPr sz="1000" dirty="0">
              <a:solidFill>
                <a:srgbClr val="888888"/>
              </a:solidFill>
            </a:endParaRPr>
          </a:p>
        </p:txBody>
      </p:sp>
      <p:sp>
        <p:nvSpPr>
          <p:cNvPr id="70" name="Shape 70"/>
          <p:cNvSpPr>
            <a:spLocks noGrp="1"/>
          </p:cNvSpPr>
          <p:nvPr>
            <p:ph type="title"/>
          </p:nvPr>
        </p:nvSpPr>
        <p:spPr>
          <a:xfrm>
            <a:off x="457200" y="274637"/>
            <a:ext cx="8229600" cy="1291146"/>
          </a:xfrm>
          <a:prstGeom prst="rect">
            <a:avLst/>
          </a:prstGeom>
        </p:spPr>
        <p:txBody>
          <a:bodyPr>
            <a:normAutofit/>
          </a:bodyPr>
          <a:lstStyle/>
          <a:p>
            <a:pPr lvl="0">
              <a:defRPr sz="1800">
                <a:solidFill>
                  <a:srgbClr val="000000"/>
                </a:solidFill>
              </a:defRPr>
            </a:pPr>
            <a:r>
              <a:rPr lang="en-US" sz="4400" dirty="0">
                <a:solidFill>
                  <a:schemeClr val="bg1"/>
                </a:solidFill>
              </a:rPr>
              <a:t>Significance/ background</a:t>
            </a:r>
            <a:endParaRPr sz="4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73594093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457200" y="274637"/>
            <a:ext cx="8229600" cy="1291146"/>
          </a:xfrm>
          <a:prstGeom prst="rect">
            <a:avLst/>
          </a:prstGeom>
        </p:spPr>
        <p:txBody>
          <a:bodyPr>
            <a:normAutofit/>
          </a:bodyPr>
          <a:lstStyle/>
          <a:p>
            <a:pPr lvl="0">
              <a:defRPr sz="1800">
                <a:solidFill>
                  <a:srgbClr val="000000"/>
                </a:solidFill>
              </a:defRPr>
            </a:pPr>
            <a:r>
              <a:rPr lang="en-US" sz="4400" dirty="0">
                <a:solidFill>
                  <a:schemeClr val="bg1"/>
                </a:solidFill>
              </a:rPr>
              <a:t>Common medical complications</a:t>
            </a:r>
            <a:endParaRPr sz="4400" dirty="0">
              <a:solidFill>
                <a:schemeClr val="bg1"/>
              </a:solidFill>
              <a:latin typeface="Calibri" panose="020F0502020204030204" pitchFamily="34" charset="0"/>
            </a:endParaRPr>
          </a:p>
        </p:txBody>
      </p:sp>
      <p:sp>
        <p:nvSpPr>
          <p:cNvPr id="76" name="Shape 76"/>
          <p:cNvSpPr/>
          <p:nvPr/>
        </p:nvSpPr>
        <p:spPr>
          <a:xfrm>
            <a:off x="266700" y="1565783"/>
            <a:ext cx="8151586" cy="4684075"/>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lIns="0" tIns="0" rIns="0" bIns="0">
            <a:noAutofit/>
          </a:bodyPr>
          <a:lstStyle/>
          <a:p>
            <a:pPr marL="342900" indent="-342900">
              <a:buFont typeface="Arial" panose="020B0604020202020204" pitchFamily="34" charset="0"/>
              <a:buChar char="•"/>
            </a:pPr>
            <a:r>
              <a:rPr lang="en-US" sz="2800" dirty="0"/>
              <a:t>Seizures/ post traumatic epilepsy</a:t>
            </a:r>
          </a:p>
          <a:p>
            <a:pPr marL="342900" indent="-342900">
              <a:buFont typeface="Arial" panose="020B0604020202020204" pitchFamily="34" charset="0"/>
              <a:buChar char="•"/>
            </a:pPr>
            <a:r>
              <a:rPr lang="en-US" sz="2800" dirty="0"/>
              <a:t>Endocrine abnormalities</a:t>
            </a:r>
          </a:p>
          <a:p>
            <a:pPr marL="342900" indent="-342900">
              <a:buFont typeface="Arial" panose="020B0604020202020204" pitchFamily="34" charset="0"/>
              <a:buChar char="•"/>
            </a:pPr>
            <a:r>
              <a:rPr lang="en-US" sz="2800" dirty="0"/>
              <a:t>Metabolic changes/ problems</a:t>
            </a:r>
          </a:p>
          <a:p>
            <a:pPr marL="342900" indent="-342900">
              <a:buFont typeface="Arial" panose="020B0604020202020204" pitchFamily="34" charset="0"/>
              <a:buChar char="•"/>
            </a:pPr>
            <a:r>
              <a:rPr lang="en-US" sz="2800" dirty="0"/>
              <a:t>Wound issues</a:t>
            </a:r>
          </a:p>
          <a:p>
            <a:pPr marL="342900" indent="-342900">
              <a:buFont typeface="Arial" panose="020B0604020202020204" pitchFamily="34" charset="0"/>
              <a:buChar char="•"/>
            </a:pPr>
            <a:r>
              <a:rPr lang="en-US" sz="2800" dirty="0"/>
              <a:t>Headaches</a:t>
            </a:r>
          </a:p>
          <a:p>
            <a:pPr marL="342900" indent="-342900">
              <a:buFont typeface="Arial" panose="020B0604020202020204" pitchFamily="34" charset="0"/>
              <a:buChar char="•"/>
            </a:pPr>
            <a:r>
              <a:rPr lang="en-US" sz="2800" dirty="0"/>
              <a:t>Sleep problems</a:t>
            </a:r>
          </a:p>
          <a:p>
            <a:pPr marL="342900" indent="-342900">
              <a:buFont typeface="Arial" panose="020B0604020202020204" pitchFamily="34" charset="0"/>
              <a:buChar char="•"/>
            </a:pPr>
            <a:r>
              <a:rPr lang="en-US" sz="2800" dirty="0"/>
              <a:t>Nutrition issues</a:t>
            </a:r>
          </a:p>
          <a:p>
            <a:pPr marL="342900" indent="-342900">
              <a:buFont typeface="Arial" panose="020B0604020202020204" pitchFamily="34" charset="0"/>
              <a:buChar char="•"/>
            </a:pPr>
            <a:r>
              <a:rPr lang="en-US" sz="2800" dirty="0" smtClean="0"/>
              <a:t>Hearing,  vision and olfaction/ smell </a:t>
            </a:r>
            <a:r>
              <a:rPr lang="en-US" sz="2800" dirty="0"/>
              <a:t>issues</a:t>
            </a:r>
          </a:p>
          <a:p>
            <a:pPr marL="342900" indent="-342900">
              <a:buFont typeface="Arial" panose="020B0604020202020204" pitchFamily="34" charset="0"/>
              <a:buChar char="•"/>
            </a:pPr>
            <a:r>
              <a:rPr lang="en-US" sz="2800" dirty="0"/>
              <a:t>Balance and dizziness problems</a:t>
            </a:r>
          </a:p>
          <a:p>
            <a:pPr marL="342900" indent="-342900">
              <a:buFont typeface="Arial" panose="020B0604020202020204" pitchFamily="34" charset="0"/>
              <a:buChar char="•"/>
            </a:pPr>
            <a:r>
              <a:rPr lang="en-US" sz="2800" dirty="0" smtClean="0"/>
              <a:t>Pain, Musculoskeletal issues</a:t>
            </a:r>
          </a:p>
          <a:p>
            <a:pPr marL="342900" indent="-342900">
              <a:buFont typeface="Arial" panose="020B0604020202020204" pitchFamily="34" charset="0"/>
              <a:buChar char="•"/>
            </a:pPr>
            <a:r>
              <a:rPr lang="en-US" sz="2800" dirty="0" smtClean="0"/>
              <a:t>Vision and hearing abnormalities</a:t>
            </a:r>
            <a:endParaRPr lang="en-US" sz="2800" dirty="0"/>
          </a:p>
        </p:txBody>
      </p:sp>
      <p:sp>
        <p:nvSpPr>
          <p:cNvPr id="79" name="Shape 79"/>
          <p:cNvSpPr>
            <a:spLocks noGrp="1"/>
          </p:cNvSpPr>
          <p:nvPr>
            <p:ph type="sldNum" sz="quarter" idx="2"/>
          </p:nvPr>
        </p:nvSpPr>
        <p:spPr>
          <a:xfrm>
            <a:off x="8583351" y="6134286"/>
            <a:ext cx="490751" cy="231141"/>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888888"/>
                </a:solidFill>
              </a:rPr>
              <a:t>9</a:t>
            </a:fld>
            <a:endParaRPr sz="1000" dirty="0">
              <a:solidFill>
                <a:srgbClr val="888888"/>
              </a:solidFill>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FF00FF"/>
      </a:folHlink>
    </a:clrScheme>
    <a:fontScheme name="Default">
      <a:majorFont>
        <a:latin typeface="Avenir Book"/>
        <a:ea typeface="Avenir Book"/>
        <a:cs typeface="Avenir Book"/>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83BE"/>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83BE"/>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FF00FF"/>
      </a:folHlink>
    </a:clrScheme>
    <a:fontScheme name="Default">
      <a:majorFont>
        <a:latin typeface="Avenir Book"/>
        <a:ea typeface="Avenir Book"/>
        <a:cs typeface="Avenir Book"/>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83BE"/>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83BE"/>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1084</TotalTime>
  <Words>3461</Words>
  <Application>Microsoft Office PowerPoint</Application>
  <PresentationFormat>On-screen Show (4:3)</PresentationFormat>
  <Paragraphs>390</Paragraphs>
  <Slides>60</Slides>
  <Notes>21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Default</vt:lpstr>
      <vt:lpstr>    Effects of Lifetime Case Management in Survivors of Moderate to Severe Brain Injury: Lessons from the Minneapolis VA Brain Injury Wellness Program</vt:lpstr>
      <vt:lpstr>Objectives</vt:lpstr>
      <vt:lpstr>Part 1</vt:lpstr>
      <vt:lpstr>Significance</vt:lpstr>
      <vt:lpstr>Continuum of TBI Care </vt:lpstr>
      <vt:lpstr>Significance/ background</vt:lpstr>
      <vt:lpstr>Significance/ background</vt:lpstr>
      <vt:lpstr>Significance/ background</vt:lpstr>
      <vt:lpstr>Common medical complications</vt:lpstr>
      <vt:lpstr>Decreased lifespan</vt:lpstr>
      <vt:lpstr>Other sequelae </vt:lpstr>
      <vt:lpstr>Potential late effects </vt:lpstr>
      <vt:lpstr>Risk of subsequent TBI</vt:lpstr>
      <vt:lpstr>Mental health sequelae</vt:lpstr>
      <vt:lpstr>Legal issues</vt:lpstr>
      <vt:lpstr>Community re-entry</vt:lpstr>
      <vt:lpstr>Vocational rehabilitation</vt:lpstr>
      <vt:lpstr>Family and caregiver issues </vt:lpstr>
      <vt:lpstr>Social issues </vt:lpstr>
      <vt:lpstr>Community re-entry/ participation</vt:lpstr>
      <vt:lpstr>  Care Needs Over Time</vt:lpstr>
      <vt:lpstr>TBI Services- on Waiver  (vary by state)</vt:lpstr>
      <vt:lpstr>Part 2</vt:lpstr>
      <vt:lpstr>Brain Injury Wellness Program</vt:lpstr>
      <vt:lpstr>Brain Injury Wellness Program</vt:lpstr>
      <vt:lpstr>Program Rationales</vt:lpstr>
      <vt:lpstr>How does it work?</vt:lpstr>
      <vt:lpstr>How does it work?</vt:lpstr>
      <vt:lpstr>Psychosocial Challenges</vt:lpstr>
      <vt:lpstr>Some Psychosocial Interventions</vt:lpstr>
      <vt:lpstr>Part 3</vt:lpstr>
      <vt:lpstr>Our Team</vt:lpstr>
      <vt:lpstr>Provider’s Role</vt:lpstr>
      <vt:lpstr>Provider, continued</vt:lpstr>
      <vt:lpstr>Nurse Case Manager’s Role</vt:lpstr>
      <vt:lpstr>Nurse Case Manager, continued</vt:lpstr>
      <vt:lpstr>Social Worker’s Role</vt:lpstr>
      <vt:lpstr>Social worker, continued</vt:lpstr>
      <vt:lpstr>Rehab Psychologist’s Role</vt:lpstr>
      <vt:lpstr>Rehab Psychologist, continued</vt:lpstr>
      <vt:lpstr>Vocational Rehabilitation Specialist</vt:lpstr>
      <vt:lpstr>Speech/Language Pathologist</vt:lpstr>
      <vt:lpstr>Occupational Therapist</vt:lpstr>
      <vt:lpstr>Physical Therapist</vt:lpstr>
      <vt:lpstr>Recreational Therapist</vt:lpstr>
      <vt:lpstr>Recreation therapy, continued</vt:lpstr>
      <vt:lpstr>Part 4</vt:lpstr>
      <vt:lpstr>benefits</vt:lpstr>
      <vt:lpstr>drawbacks</vt:lpstr>
      <vt:lpstr>challenges to implementation</vt:lpstr>
      <vt:lpstr>Recreation therapy, continued</vt:lpstr>
      <vt:lpstr>Case Example # 1</vt:lpstr>
      <vt:lpstr>Case Example # 1</vt:lpstr>
      <vt:lpstr>Case Example # 1</vt:lpstr>
      <vt:lpstr>Case Example # 2</vt:lpstr>
      <vt:lpstr>Case Example # 2</vt:lpstr>
      <vt:lpstr>summary</vt:lpstr>
      <vt:lpstr>Selected references</vt:lpstr>
      <vt:lpstr>Selected 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Rehabilitation of the Severely Wounded</dc:title>
  <dc:creator>Salehi, Parisa</dc:creator>
  <cp:lastModifiedBy>Mortimer, Diane J.</cp:lastModifiedBy>
  <cp:revision>81</cp:revision>
  <dcterms:modified xsi:type="dcterms:W3CDTF">2016-03-18T04:14:50Z</dcterms:modified>
</cp:coreProperties>
</file>