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5"/>
  </p:notesMasterIdLst>
  <p:sldIdLst>
    <p:sldId id="337" r:id="rId2"/>
    <p:sldId id="394" r:id="rId3"/>
    <p:sldId id="257" r:id="rId4"/>
    <p:sldId id="343" r:id="rId5"/>
    <p:sldId id="293" r:id="rId6"/>
    <p:sldId id="300" r:id="rId7"/>
    <p:sldId id="261" r:id="rId8"/>
    <p:sldId id="341" r:id="rId9"/>
    <p:sldId id="342" r:id="rId10"/>
    <p:sldId id="370" r:id="rId11"/>
    <p:sldId id="262" r:id="rId12"/>
    <p:sldId id="369" r:id="rId13"/>
    <p:sldId id="367" r:id="rId14"/>
    <p:sldId id="363" r:id="rId15"/>
    <p:sldId id="364" r:id="rId16"/>
    <p:sldId id="368" r:id="rId17"/>
    <p:sldId id="372" r:id="rId18"/>
    <p:sldId id="371" r:id="rId19"/>
    <p:sldId id="301" r:id="rId20"/>
    <p:sldId id="303" r:id="rId21"/>
    <p:sldId id="304" r:id="rId22"/>
    <p:sldId id="373" r:id="rId23"/>
    <p:sldId id="374" r:id="rId24"/>
    <p:sldId id="305" r:id="rId25"/>
    <p:sldId id="306" r:id="rId26"/>
    <p:sldId id="314" r:id="rId27"/>
    <p:sldId id="315" r:id="rId28"/>
    <p:sldId id="375" r:id="rId29"/>
    <p:sldId id="307" r:id="rId30"/>
    <p:sldId id="317" r:id="rId31"/>
    <p:sldId id="310" r:id="rId32"/>
    <p:sldId id="344" r:id="rId33"/>
    <p:sldId id="378" r:id="rId34"/>
    <p:sldId id="383" r:id="rId35"/>
    <p:sldId id="380" r:id="rId36"/>
    <p:sldId id="381" r:id="rId37"/>
    <p:sldId id="377" r:id="rId38"/>
    <p:sldId id="379" r:id="rId39"/>
    <p:sldId id="384" r:id="rId40"/>
    <p:sldId id="387" r:id="rId41"/>
    <p:sldId id="386" r:id="rId42"/>
    <p:sldId id="389" r:id="rId43"/>
    <p:sldId id="409" r:id="rId44"/>
    <p:sldId id="408" r:id="rId45"/>
    <p:sldId id="312" r:id="rId46"/>
    <p:sldId id="395" r:id="rId47"/>
    <p:sldId id="391" r:id="rId48"/>
    <p:sldId id="330" r:id="rId49"/>
    <p:sldId id="392" r:id="rId50"/>
    <p:sldId id="318" r:id="rId51"/>
    <p:sldId id="396" r:id="rId52"/>
    <p:sldId id="334" r:id="rId53"/>
    <p:sldId id="319" r:id="rId54"/>
    <p:sldId id="346" r:id="rId55"/>
    <p:sldId id="335" r:id="rId56"/>
    <p:sldId id="336" r:id="rId57"/>
    <p:sldId id="322" r:id="rId58"/>
    <p:sldId id="323" r:id="rId59"/>
    <p:sldId id="347" r:id="rId60"/>
    <p:sldId id="324" r:id="rId61"/>
    <p:sldId id="325" r:id="rId62"/>
    <p:sldId id="326" r:id="rId63"/>
    <p:sldId id="348" r:id="rId64"/>
    <p:sldId id="327" r:id="rId65"/>
    <p:sldId id="416" r:id="rId66"/>
    <p:sldId id="329" r:id="rId67"/>
    <p:sldId id="414" r:id="rId68"/>
    <p:sldId id="338" r:id="rId69"/>
    <p:sldId id="339" r:id="rId70"/>
    <p:sldId id="417" r:id="rId71"/>
    <p:sldId id="393" r:id="rId72"/>
    <p:sldId id="354" r:id="rId73"/>
    <p:sldId id="398" r:id="rId74"/>
    <p:sldId id="397" r:id="rId75"/>
    <p:sldId id="349" r:id="rId76"/>
    <p:sldId id="350" r:id="rId77"/>
    <p:sldId id="351" r:id="rId78"/>
    <p:sldId id="399" r:id="rId79"/>
    <p:sldId id="400" r:id="rId80"/>
    <p:sldId id="359" r:id="rId81"/>
    <p:sldId id="360" r:id="rId82"/>
    <p:sldId id="362" r:id="rId83"/>
    <p:sldId id="268" r:id="rId84"/>
  </p:sldIdLst>
  <p:sldSz cx="9144000" cy="6858000" type="screen4x3"/>
  <p:notesSz cx="6858000" cy="9144000"/>
  <p:defaultTextStyle>
    <a:lvl1pPr defTabSz="457200">
      <a:defRPr>
        <a:latin typeface="Calibri"/>
        <a:ea typeface="Calibri"/>
        <a:cs typeface="Calibri"/>
        <a:sym typeface="Calibri"/>
      </a:defRPr>
    </a:lvl1pPr>
    <a:lvl2pPr indent="457200" defTabSz="457200">
      <a:defRPr>
        <a:latin typeface="Calibri"/>
        <a:ea typeface="Calibri"/>
        <a:cs typeface="Calibri"/>
        <a:sym typeface="Calibri"/>
      </a:defRPr>
    </a:lvl2pPr>
    <a:lvl3pPr indent="914400" defTabSz="457200">
      <a:defRPr>
        <a:latin typeface="Calibri"/>
        <a:ea typeface="Calibri"/>
        <a:cs typeface="Calibri"/>
        <a:sym typeface="Calibri"/>
      </a:defRPr>
    </a:lvl3pPr>
    <a:lvl4pPr indent="1371600" defTabSz="457200">
      <a:defRPr>
        <a:latin typeface="Calibri"/>
        <a:ea typeface="Calibri"/>
        <a:cs typeface="Calibri"/>
        <a:sym typeface="Calibri"/>
      </a:defRPr>
    </a:lvl4pPr>
    <a:lvl5pPr indent="1828800" defTabSz="457200">
      <a:defRPr>
        <a:latin typeface="Calibri"/>
        <a:ea typeface="Calibri"/>
        <a:cs typeface="Calibri"/>
        <a:sym typeface="Calibri"/>
      </a:defRPr>
    </a:lvl5pPr>
    <a:lvl6pPr indent="2286000" defTabSz="457200">
      <a:defRPr>
        <a:latin typeface="Calibri"/>
        <a:ea typeface="Calibri"/>
        <a:cs typeface="Calibri"/>
        <a:sym typeface="Calibri"/>
      </a:defRPr>
    </a:lvl6pPr>
    <a:lvl7pPr indent="2743200" defTabSz="457200">
      <a:defRPr>
        <a:latin typeface="Calibri"/>
        <a:ea typeface="Calibri"/>
        <a:cs typeface="Calibri"/>
        <a:sym typeface="Calibri"/>
      </a:defRPr>
    </a:lvl7pPr>
    <a:lvl8pPr indent="3200400" defTabSz="457200">
      <a:defRPr>
        <a:latin typeface="Calibri"/>
        <a:ea typeface="Calibri"/>
        <a:cs typeface="Calibri"/>
        <a:sym typeface="Calibri"/>
      </a:defRPr>
    </a:lvl8pPr>
    <a:lvl9pPr indent="3657600" defTabSz="457200">
      <a:defRPr>
        <a:latin typeface="Calibri"/>
        <a:ea typeface="Calibri"/>
        <a:cs typeface="Calibri"/>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8E8"/>
          </a:solidFill>
        </a:fill>
      </a:tcStyle>
    </a:wholeTbl>
    <a:band2H>
      <a:tcTxStyle/>
      <a:tcStyle>
        <a:tcBdr/>
        <a:fill>
          <a:solidFill>
            <a:srgbClr val="E6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83BE"/>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83BE"/>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83BE"/>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ACBCC"/>
          </a:solidFill>
        </a:fill>
      </a:tcStyle>
    </a:wholeTbl>
    <a:band2H>
      <a:tcTxStyle/>
      <a:tcStyle>
        <a:tcBdr/>
        <a:fill>
          <a:solidFill>
            <a:srgbClr val="F5E7E7"/>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4262E"/>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4262E"/>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4262E"/>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E"/>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E"/>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E"/>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83BE"/>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083BE"/>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96" autoAdjust="0"/>
    <p:restoredTop sz="93094" autoAdjust="0"/>
  </p:normalViewPr>
  <p:slideViewPr>
    <p:cSldViewPr snapToGrid="0" snapToObjects="1">
      <p:cViewPr>
        <p:scale>
          <a:sx n="75" d="100"/>
          <a:sy n="75" d="100"/>
        </p:scale>
        <p:origin x="-1704" y="-3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 name="Shape 42"/>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3" name="Shape 43"/>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29724956"/>
      </p:ext>
    </p:extLst>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Book"/>
      </a:defRPr>
    </a:lvl1pPr>
    <a:lvl2pPr indent="228600" defTabSz="457200">
      <a:lnSpc>
        <a:spcPct val="125000"/>
      </a:lnSpc>
      <a:defRPr sz="2400">
        <a:latin typeface="+mj-lt"/>
        <a:ea typeface="+mj-ea"/>
        <a:cs typeface="+mj-cs"/>
        <a:sym typeface="Avenir Book"/>
      </a:defRPr>
    </a:lvl2pPr>
    <a:lvl3pPr indent="457200" defTabSz="457200">
      <a:lnSpc>
        <a:spcPct val="125000"/>
      </a:lnSpc>
      <a:defRPr sz="2400">
        <a:latin typeface="+mj-lt"/>
        <a:ea typeface="+mj-ea"/>
        <a:cs typeface="+mj-cs"/>
        <a:sym typeface="Avenir Book"/>
      </a:defRPr>
    </a:lvl3pPr>
    <a:lvl4pPr indent="685800" defTabSz="457200">
      <a:lnSpc>
        <a:spcPct val="125000"/>
      </a:lnSpc>
      <a:defRPr sz="2400">
        <a:latin typeface="+mj-lt"/>
        <a:ea typeface="+mj-ea"/>
        <a:cs typeface="+mj-cs"/>
        <a:sym typeface="Avenir Book"/>
      </a:defRPr>
    </a:lvl4pPr>
    <a:lvl5pPr indent="914400" defTabSz="457200">
      <a:lnSpc>
        <a:spcPct val="125000"/>
      </a:lnSpc>
      <a:defRPr sz="2400">
        <a:latin typeface="+mj-lt"/>
        <a:ea typeface="+mj-ea"/>
        <a:cs typeface="+mj-cs"/>
        <a:sym typeface="Avenir Book"/>
      </a:defRPr>
    </a:lvl5pPr>
    <a:lvl6pPr indent="1143000" defTabSz="457200">
      <a:lnSpc>
        <a:spcPct val="125000"/>
      </a:lnSpc>
      <a:defRPr sz="2400">
        <a:latin typeface="+mj-lt"/>
        <a:ea typeface="+mj-ea"/>
        <a:cs typeface="+mj-cs"/>
        <a:sym typeface="Avenir Book"/>
      </a:defRPr>
    </a:lvl6pPr>
    <a:lvl7pPr indent="1371600" defTabSz="457200">
      <a:lnSpc>
        <a:spcPct val="125000"/>
      </a:lnSpc>
      <a:defRPr sz="2400">
        <a:latin typeface="+mj-lt"/>
        <a:ea typeface="+mj-ea"/>
        <a:cs typeface="+mj-cs"/>
        <a:sym typeface="Avenir Book"/>
      </a:defRPr>
    </a:lvl7pPr>
    <a:lvl8pPr indent="1600200" defTabSz="457200">
      <a:lnSpc>
        <a:spcPct val="125000"/>
      </a:lnSpc>
      <a:defRPr sz="2400">
        <a:latin typeface="+mj-lt"/>
        <a:ea typeface="+mj-ea"/>
        <a:cs typeface="+mj-cs"/>
        <a:sym typeface="Avenir Book"/>
      </a:defRPr>
    </a:lvl8pPr>
    <a:lvl9pPr indent="1828800" defTabSz="457200">
      <a:lnSpc>
        <a:spcPct val="125000"/>
      </a:lnSpc>
      <a:defRPr sz="2400">
        <a:latin typeface="+mj-lt"/>
        <a:ea typeface="+mj-ea"/>
        <a:cs typeface="+mj-cs"/>
        <a:sym typeface="Avenir Book"/>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54089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54089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F2C4D84E-08D8-47BD-82CD-E8C669509099}" type="slidenum">
              <a:rPr lang="en-US" smtClean="0"/>
              <a:t>55</a:t>
            </a:fld>
            <a:endParaRPr lang="en-US"/>
          </a:p>
        </p:txBody>
      </p:sp>
    </p:spTree>
    <p:extLst>
      <p:ext uri="{BB962C8B-B14F-4D97-AF65-F5344CB8AC3E}">
        <p14:creationId xmlns:p14="http://schemas.microsoft.com/office/powerpoint/2010/main" val="1455454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25000"/>
              </a:lnSpc>
              <a:spcBef>
                <a:spcPts val="0"/>
              </a:spcBef>
              <a:spcAft>
                <a:spcPts val="0"/>
              </a:spcAft>
              <a:buClrTx/>
              <a:buSzTx/>
              <a:buFontTx/>
              <a:buNone/>
              <a:tabLst/>
              <a:defRPr/>
            </a:pPr>
            <a:r>
              <a:rPr lang="en-US" sz="1200" dirty="0" smtClean="0"/>
              <a:t>They’re seen by provider when issues come up (</a:t>
            </a:r>
            <a:r>
              <a:rPr lang="en-US" sz="1200" dirty="0" err="1" smtClean="0"/>
              <a:t>eg</a:t>
            </a:r>
            <a:r>
              <a:rPr lang="en-US" sz="1200" dirty="0" smtClean="0"/>
              <a:t> if acutely ill, having seizures, more pain, worse confusion </a:t>
            </a:r>
            <a:r>
              <a:rPr lang="en-US" sz="1200" dirty="0" err="1" smtClean="0"/>
              <a:t>etc</a:t>
            </a:r>
            <a:r>
              <a:rPr lang="en-US" sz="1200" dirty="0" smtClean="0"/>
              <a:t>). this can be initiated by family, the veteran, an outside source (</a:t>
            </a:r>
            <a:r>
              <a:rPr lang="en-US" sz="1200" dirty="0" err="1" smtClean="0"/>
              <a:t>eg</a:t>
            </a:r>
            <a:r>
              <a:rPr lang="en-US" sz="1200" dirty="0" smtClean="0"/>
              <a:t> nursing home, or group home staff who notice a difference, primary care team too)</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F2C4D84E-08D8-47BD-82CD-E8C669509099}" type="slidenum">
              <a:rPr lang="en-US" smtClean="0"/>
              <a:t>56</a:t>
            </a:fld>
            <a:endParaRPr lang="en-US"/>
          </a:p>
        </p:txBody>
      </p:sp>
    </p:spTree>
    <p:extLst>
      <p:ext uri="{BB962C8B-B14F-4D97-AF65-F5344CB8AC3E}">
        <p14:creationId xmlns:p14="http://schemas.microsoft.com/office/powerpoint/2010/main" val="1283460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25000"/>
              </a:lnSpc>
              <a:spcBef>
                <a:spcPts val="0"/>
              </a:spcBef>
              <a:spcAft>
                <a:spcPts val="0"/>
              </a:spcAft>
              <a:buClrTx/>
              <a:buSzTx/>
              <a:buFontTx/>
              <a:buNone/>
              <a:tabLst/>
              <a:defRPr/>
            </a:pPr>
            <a:r>
              <a:rPr lang="en-US" dirty="0" smtClean="0"/>
              <a:t>We frequently assess our clients’ level of knowledge as it relates to their health status and provide ongoing health education/coaching with a main goal of early prevention and identification of chronic illness. The RN Case Manager assesses the patient holistically and assures that there is adequate continuity of care within our clinic, primary care, and other specialty care clinics.  We help to identify barriers to optimal functioning of our patients (i.e. transportation, housing, financial, equipment needs). The RN Case Manager also assists with triaging medical emergencies, assists with post-acute care discharge planning, assists with novel problem solving, and helps interdisciplinary team/patients establish realistic goals to achieve optimal outcomes. Wellness patients are seen in RN Clinic for early detection and determination of healthcare needs, establishing a plan of care, and monitoring progress and outcomes.</a:t>
            </a:r>
          </a:p>
          <a:p>
            <a:endParaRPr lang="en-US" dirty="0"/>
          </a:p>
        </p:txBody>
      </p:sp>
    </p:spTree>
    <p:extLst>
      <p:ext uri="{BB962C8B-B14F-4D97-AF65-F5344CB8AC3E}">
        <p14:creationId xmlns:p14="http://schemas.microsoft.com/office/powerpoint/2010/main" val="2618309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25000"/>
              </a:lnSpc>
              <a:spcBef>
                <a:spcPts val="0"/>
              </a:spcBef>
              <a:spcAft>
                <a:spcPts val="0"/>
              </a:spcAft>
              <a:buClrTx/>
              <a:buSzTx/>
              <a:buFontTx/>
              <a:buNone/>
              <a:tabLst/>
              <a:defRPr/>
            </a:pPr>
            <a:r>
              <a:rPr lang="en-US" dirty="0" smtClean="0"/>
              <a:t>Lifetime case management in the TBI Wellness Program is designed to support and improve functional living skills and to mitigate crises. This includes acting as the primary case manager for emerging medical, psychosocial, or rehabilitation problems; serving as a key liaison with the interdisciplinary team; communicating patient-centered goals to key stakeholders; managing the continuum of care and providing care coordination; acting as a patient and family advocate; and assessing clinical outcomes and satisfaction. The social work case manager also acts as a consultant and resource for community agencies, military points of contact, other VA medical centers/clinics, and the Department of Defense. In assisting and supporting veterans in living in the least restrictive environment and with the most autonomy as possible, case managers assist veterans with financial problems, transportation issues, housing/homelessness, and VBA benefits and claims. The TBI social worker also tracks veterans listed in the National TBI Registry Database and is responsible for data collection and action plans related to TBI Performance Measures.</a:t>
            </a:r>
          </a:p>
          <a:p>
            <a:endParaRPr lang="en-US" dirty="0"/>
          </a:p>
        </p:txBody>
      </p:sp>
    </p:spTree>
    <p:extLst>
      <p:ext uri="{BB962C8B-B14F-4D97-AF65-F5344CB8AC3E}">
        <p14:creationId xmlns:p14="http://schemas.microsoft.com/office/powerpoint/2010/main" val="74956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25000"/>
              </a:lnSpc>
              <a:spcBef>
                <a:spcPts val="0"/>
              </a:spcBef>
              <a:spcAft>
                <a:spcPts val="0"/>
              </a:spcAft>
              <a:buClrTx/>
              <a:buSzTx/>
              <a:buFontTx/>
              <a:buNone/>
              <a:tabLst/>
              <a:defRPr/>
            </a:pPr>
            <a:r>
              <a:rPr lang="en-US" dirty="0" smtClean="0"/>
              <a:t>Rehabilitation Psychology is an integral part of the Wellness Team. We are fortunate to be able to provide individual, couples, and family treatment to assist in the evolution of adjustment to disability across the life span.  These include issues common to individuals with TBI, as well as issues commonly experienced by veterans (i.e., depression, anxiety, behavioral management, anger management, substance abuse, PTSD, complex pain—and the impact of their interaction within the context of TBI). The rehabilitation psychologists adapt numerous evidenced-based treatments, particularly for PTSD, for individuals with TBI. Rehabilitation Psychology often has long-term therapeutic relationships with Wellness patients and as such is poised for early detection and identification of changes and need for the veteran to re-engage in various services. The life-long Wellness Model allows the rehabilitation psychologists to assist veterans with TBI when faced with the new challenges that life presents: marriage, divorce, birth, death, new medical diagnoses such as cancer and end-of life issues, retirement, job loss, job gain, etc.</a:t>
            </a:r>
          </a:p>
          <a:p>
            <a:endParaRPr lang="en-US" dirty="0"/>
          </a:p>
        </p:txBody>
      </p:sp>
    </p:spTree>
    <p:extLst>
      <p:ext uri="{BB962C8B-B14F-4D97-AF65-F5344CB8AC3E}">
        <p14:creationId xmlns:p14="http://schemas.microsoft.com/office/powerpoint/2010/main" val="1238226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8226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Vocational Rehabilitation Specialist works with the team  to provide vocational services to Veterans interested in working. The VRS assists Veterans in obtaining a job, returning to work, or working towards finding another position. VRS can also work with the Veterans to provide career planning services, educational support and possible accommodations needed on the job. For Veterans that are working or have recently obtained a new job, the VRS staff can provide job coaching as well as long-term job follow up services. </a:t>
            </a:r>
          </a:p>
          <a:p>
            <a:endParaRPr lang="en-US" dirty="0" smtClean="0"/>
          </a:p>
          <a:p>
            <a:r>
              <a:rPr lang="en-US" dirty="0" smtClean="0"/>
              <a:t>The VRS works closely with the team to assist the Veteran in ensuring success on the job. Work with the team to discuss barriers or issues that are affecting the Veteran to develop plans to assist the Veteran. If the Veteran is struggling on the job, work together with the team to ensure they are receiving the appropriate medical services needed to help the Veteran succeed. </a:t>
            </a:r>
          </a:p>
          <a:p>
            <a:endParaRPr lang="en-US" dirty="0" smtClean="0"/>
          </a:p>
          <a:p>
            <a:endParaRPr lang="en-US" dirty="0"/>
          </a:p>
        </p:txBody>
      </p:sp>
    </p:spTree>
    <p:extLst>
      <p:ext uri="{BB962C8B-B14F-4D97-AF65-F5344CB8AC3E}">
        <p14:creationId xmlns:p14="http://schemas.microsoft.com/office/powerpoint/2010/main" val="3854430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25000"/>
              </a:lnSpc>
              <a:spcBef>
                <a:spcPts val="0"/>
              </a:spcBef>
              <a:spcAft>
                <a:spcPts val="0"/>
              </a:spcAft>
              <a:buClrTx/>
              <a:buSzTx/>
              <a:buFontTx/>
              <a:buNone/>
              <a:tabLst/>
              <a:defRPr/>
            </a:pPr>
            <a:r>
              <a:rPr lang="en-US" dirty="0" smtClean="0"/>
              <a:t>we focus on providing veterans with education related to cognitive and communication function. We evaluate current needs of veterans at intake to determine treatment options. Treatment often centers on implementation of compensatory strategies such as using assistive technology devices for cognition. </a:t>
            </a:r>
          </a:p>
          <a:p>
            <a:endParaRPr lang="en-US" dirty="0"/>
          </a:p>
        </p:txBody>
      </p:sp>
    </p:spTree>
    <p:extLst>
      <p:ext uri="{BB962C8B-B14F-4D97-AF65-F5344CB8AC3E}">
        <p14:creationId xmlns:p14="http://schemas.microsoft.com/office/powerpoint/2010/main" val="109361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Occupational Therapy is the art and science of directing one’s participation in daily tasks to restore, reinforce and enhance performance, facilitate learning of skills and functions essential for adaptation and productivity, diminish or correct pathology and promote and maintain health. coping, acceptance and adjustment techniques, educational supports and study tactics, sleep hygiene, e a holistic, functional approach is utilized in treatment, incorporating cognitive, physical, psychosocial/emotional, behavioral, spiritual, vocational and avocational rehabilitative practices to improve the veteran’s daily functions.</a:t>
            </a:r>
          </a:p>
          <a:p>
            <a:r>
              <a:rPr lang="en-US" dirty="0" smtClean="0"/>
              <a:t>Occupational Therapists utilize cognitive compensations, stress/anxiety management strategies, coping, acceptance and adjustment techniques, training in the use of study tactics and educational skills, treatment and compensations to aid the client in addressing life situations  sleep hygiene and pain management methods and visual  treatments and compensations to aid the client in addressing life situations and optimizing function. </a:t>
            </a:r>
          </a:p>
          <a:p>
            <a:endParaRPr lang="en-US" dirty="0" smtClean="0"/>
          </a:p>
          <a:p>
            <a:endParaRPr lang="en-US" dirty="0"/>
          </a:p>
        </p:txBody>
      </p:sp>
    </p:spTree>
    <p:extLst>
      <p:ext uri="{BB962C8B-B14F-4D97-AF65-F5344CB8AC3E}">
        <p14:creationId xmlns:p14="http://schemas.microsoft.com/office/powerpoint/2010/main" val="1665844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54089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Recreation Therapy in our TBI Wellness program offers the opportunity to Veterans to continue developing and enhancing their leisure lifestyle. Veterans consulted to receive Outpatient Recreation Therapy services meet one on one with Recreation Therapy Staff to conduct a formal assessment and develop goals for involvement in Recreation Therapy.</a:t>
            </a:r>
          </a:p>
          <a:p>
            <a:endParaRPr lang="en-US" dirty="0" smtClean="0"/>
          </a:p>
          <a:p>
            <a:r>
              <a:rPr lang="en-US" dirty="0" smtClean="0"/>
              <a:t>Veterans may be seen one on one during clinic or community integration sessions to address areas of leisure education, community resources, recreation participation, social skills and pragmatics, and adaptive equipment trials.</a:t>
            </a:r>
          </a:p>
          <a:p>
            <a:endParaRPr lang="en-US" dirty="0" smtClean="0"/>
          </a:p>
          <a:p>
            <a:r>
              <a:rPr lang="en-US" dirty="0" smtClean="0"/>
              <a:t>Veterans are also able to participate in weekly recreation participation groups such as; bowling, dart league, pool league, disc golf, or golf. There is a weekly Adaptive Yoga and Relaxation class that teach mind-body skills, social support and a regular relaxation practice. Wellness Groups offered weekly and is available to provide education, discussion and practical application of all topics related to health and wellness. Topics explored have included; social skills, conversation skills, volunteering, exercise, community resources, integrative health, and transportation.</a:t>
            </a:r>
          </a:p>
          <a:p>
            <a:endParaRPr lang="en-US" dirty="0" smtClean="0"/>
          </a:p>
          <a:p>
            <a:r>
              <a:rPr lang="en-US" dirty="0" smtClean="0"/>
              <a:t>In addition, Veterans are offered involvement in special events and community programs regularly such as; visiting the Minnesota State Fair, fishing trips, sponsored events at local Veteran Service organization facilities, sporting events, and other special events throughout the local community.  The ultimate goals is providing empowerment through leisure and recreation with support, while integrating back into community programs.</a:t>
            </a:r>
          </a:p>
          <a:p>
            <a:endParaRPr lang="en-US" dirty="0"/>
          </a:p>
        </p:txBody>
      </p:sp>
    </p:spTree>
    <p:extLst>
      <p:ext uri="{BB962C8B-B14F-4D97-AF65-F5344CB8AC3E}">
        <p14:creationId xmlns:p14="http://schemas.microsoft.com/office/powerpoint/2010/main" val="4051366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51366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54089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latin typeface="+mj-lt"/>
                <a:ea typeface="+mj-ea"/>
                <a:cs typeface="+mj-cs"/>
                <a:sym typeface="Avenir Book"/>
              </a:rPr>
              <a:t> </a:t>
            </a:r>
            <a:endParaRPr lang="en-US" dirty="0"/>
          </a:p>
        </p:txBody>
      </p:sp>
    </p:spTree>
    <p:extLst>
      <p:ext uri="{BB962C8B-B14F-4D97-AF65-F5344CB8AC3E}">
        <p14:creationId xmlns:p14="http://schemas.microsoft.com/office/powerpoint/2010/main" val="3949829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latin typeface="+mj-lt"/>
                <a:ea typeface="+mj-ea"/>
                <a:cs typeface="+mj-cs"/>
                <a:sym typeface="Avenir Book"/>
              </a:rPr>
              <a:t> </a:t>
            </a:r>
            <a:endParaRPr lang="en-US" dirty="0"/>
          </a:p>
        </p:txBody>
      </p:sp>
    </p:spTree>
    <p:extLst>
      <p:ext uri="{BB962C8B-B14F-4D97-AF65-F5344CB8AC3E}">
        <p14:creationId xmlns:p14="http://schemas.microsoft.com/office/powerpoint/2010/main" val="3949829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latin typeface="+mj-lt"/>
                <a:ea typeface="+mj-ea"/>
                <a:cs typeface="+mj-cs"/>
                <a:sym typeface="Avenir Book"/>
              </a:rPr>
              <a:t> </a:t>
            </a:r>
            <a:endParaRPr lang="en-US" dirty="0"/>
          </a:p>
        </p:txBody>
      </p:sp>
    </p:spTree>
    <p:extLst>
      <p:ext uri="{BB962C8B-B14F-4D97-AF65-F5344CB8AC3E}">
        <p14:creationId xmlns:p14="http://schemas.microsoft.com/office/powerpoint/2010/main" val="3949829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75974D1-86AD-42DF-983A-04CCC31144F7}" type="slidenum">
              <a:rPr lang="en-US" smtClean="0"/>
              <a:t>26</a:t>
            </a:fld>
            <a:endParaRPr lang="en-US" dirty="0"/>
          </a:p>
        </p:txBody>
      </p:sp>
    </p:spTree>
    <p:extLst>
      <p:ext uri="{BB962C8B-B14F-4D97-AF65-F5344CB8AC3E}">
        <p14:creationId xmlns:p14="http://schemas.microsoft.com/office/powerpoint/2010/main" val="2511596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75974D1-86AD-42DF-983A-04CCC31144F7}" type="slidenum">
              <a:rPr lang="en-US" smtClean="0"/>
              <a:t>31</a:t>
            </a:fld>
            <a:endParaRPr lang="en-US"/>
          </a:p>
        </p:txBody>
      </p:sp>
    </p:spTree>
    <p:extLst>
      <p:ext uri="{BB962C8B-B14F-4D97-AF65-F5344CB8AC3E}">
        <p14:creationId xmlns:p14="http://schemas.microsoft.com/office/powerpoint/2010/main" val="26536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VAMC: VA Medical</a:t>
            </a:r>
            <a:r>
              <a:rPr lang="en-US" baseline="0" dirty="0" smtClean="0"/>
              <a:t> Center </a:t>
            </a:r>
            <a:endParaRPr lang="en-US" dirty="0" smtClean="0"/>
          </a:p>
          <a:p>
            <a:r>
              <a:rPr lang="en-US" dirty="0" smtClean="0"/>
              <a:t>STSG: Split Thickness Skin Graft</a:t>
            </a:r>
            <a:endParaRPr lang="en-US" dirty="0"/>
          </a:p>
        </p:txBody>
      </p:sp>
    </p:spTree>
    <p:extLst>
      <p:ext uri="{BB962C8B-B14F-4D97-AF65-F5344CB8AC3E}">
        <p14:creationId xmlns:p14="http://schemas.microsoft.com/office/powerpoint/2010/main" val="4054089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75974D1-86AD-42DF-983A-04CCC31144F7}" type="slidenum">
              <a:rPr lang="en-US" smtClean="0"/>
              <a:t>47</a:t>
            </a:fld>
            <a:endParaRPr lang="en-US"/>
          </a:p>
        </p:txBody>
      </p:sp>
    </p:spTree>
    <p:extLst>
      <p:ext uri="{BB962C8B-B14F-4D97-AF65-F5344CB8AC3E}">
        <p14:creationId xmlns:p14="http://schemas.microsoft.com/office/powerpoint/2010/main" val="8063849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8" name="image2.jpeg" descr="cover9.jpg"/>
          <p:cNvPicPr/>
          <p:nvPr/>
        </p:nvPicPr>
        <p:blipFill>
          <a:blip r:embed="rId2">
            <a:extLst/>
          </a:blip>
          <a:stretch>
            <a:fillRect/>
          </a:stretch>
        </p:blipFill>
        <p:spPr>
          <a:xfrm>
            <a:off x="0" y="0"/>
            <a:ext cx="9144000" cy="6858000"/>
          </a:xfrm>
          <a:prstGeom prst="rect">
            <a:avLst/>
          </a:prstGeom>
          <a:ln w="12700">
            <a:miter lim="400000"/>
          </a:ln>
        </p:spPr>
      </p:pic>
      <p:sp>
        <p:nvSpPr>
          <p:cNvPr id="9" name="Shape 9"/>
          <p:cNvSpPr>
            <a:spLocks noGrp="1"/>
          </p:cNvSpPr>
          <p:nvPr>
            <p:ph type="title"/>
          </p:nvPr>
        </p:nvSpPr>
        <p:spPr>
          <a:xfrm>
            <a:off x="338879" y="1463662"/>
            <a:ext cx="7772401" cy="2444627"/>
          </a:xfrm>
          <a:prstGeom prst="rect">
            <a:avLst/>
          </a:prstGeom>
        </p:spPr>
        <p:txBody>
          <a:bodyPr/>
          <a:lstStyle>
            <a:lvl1pPr>
              <a:defRPr sz="2000" b="1">
                <a:latin typeface="Calibri"/>
                <a:ea typeface="Calibri"/>
                <a:cs typeface="Calibri"/>
                <a:sym typeface="Calibri"/>
              </a:defRPr>
            </a:lvl1pPr>
          </a:lstStyle>
          <a:p>
            <a:pPr lvl="0">
              <a:defRPr sz="1800" b="0">
                <a:solidFill>
                  <a:srgbClr val="000000"/>
                </a:solidFill>
              </a:defRPr>
            </a:pPr>
            <a:r>
              <a:rPr sz="2000" b="1">
                <a:solidFill>
                  <a:srgbClr val="FFFFFF"/>
                </a:solidFill>
              </a:rPr>
              <a:t>Title Text</a:t>
            </a:r>
          </a:p>
        </p:txBody>
      </p:sp>
      <p:sp>
        <p:nvSpPr>
          <p:cNvPr id="10" name="Shape 10"/>
          <p:cNvSpPr>
            <a:spLocks noGrp="1"/>
          </p:cNvSpPr>
          <p:nvPr>
            <p:ph type="body" idx="1"/>
          </p:nvPr>
        </p:nvSpPr>
        <p:spPr>
          <a:xfrm>
            <a:off x="357695" y="4004454"/>
            <a:ext cx="7753586" cy="2629313"/>
          </a:xfrm>
          <a:prstGeom prst="rect">
            <a:avLst/>
          </a:prstGeom>
        </p:spPr>
        <p:txBody>
          <a:bodyPr>
            <a:noAutofit/>
          </a:bodyPr>
          <a:lstStyle>
            <a:lvl1pPr marL="0" indent="0">
              <a:spcBef>
                <a:spcPts val="300"/>
              </a:spcBef>
              <a:buSzTx/>
              <a:buFontTx/>
              <a:buNone/>
              <a:defRPr sz="1600">
                <a:solidFill>
                  <a:srgbClr val="FFFFFF"/>
                </a:solidFill>
              </a:defRPr>
            </a:lvl1pPr>
            <a:lvl2pPr marL="0" indent="457200">
              <a:spcBef>
                <a:spcPts val="300"/>
              </a:spcBef>
              <a:buSzTx/>
              <a:buFontTx/>
              <a:buNone/>
              <a:defRPr sz="1600">
                <a:solidFill>
                  <a:srgbClr val="FFFFFF"/>
                </a:solidFill>
              </a:defRPr>
            </a:lvl2pPr>
            <a:lvl3pPr marL="0" indent="914400">
              <a:spcBef>
                <a:spcPts val="300"/>
              </a:spcBef>
              <a:buSzTx/>
              <a:buFontTx/>
              <a:buNone/>
              <a:defRPr sz="1600">
                <a:solidFill>
                  <a:srgbClr val="FFFFFF"/>
                </a:solidFill>
              </a:defRPr>
            </a:lvl3pPr>
            <a:lvl4pPr marL="0" indent="1371600">
              <a:spcBef>
                <a:spcPts val="300"/>
              </a:spcBef>
              <a:buSzTx/>
              <a:buFontTx/>
              <a:buNone/>
              <a:defRPr sz="1600">
                <a:solidFill>
                  <a:srgbClr val="FFFFFF"/>
                </a:solidFill>
              </a:defRPr>
            </a:lvl4pPr>
            <a:lvl5pPr marL="0" indent="1828800">
              <a:spcBef>
                <a:spcPts val="300"/>
              </a:spcBef>
              <a:buSzTx/>
              <a:buFontTx/>
              <a:buNone/>
              <a:defRPr sz="1600">
                <a:solidFill>
                  <a:srgbClr val="FFFFFF"/>
                </a:solidFill>
              </a:defRPr>
            </a:lvl5pPr>
          </a:lstStyle>
          <a:p>
            <a:pPr lvl="0">
              <a:defRPr sz="1800">
                <a:solidFill>
                  <a:srgbClr val="000000"/>
                </a:solidFill>
              </a:defRPr>
            </a:pPr>
            <a:r>
              <a:rPr sz="1600">
                <a:solidFill>
                  <a:srgbClr val="FFFFFF"/>
                </a:solidFill>
              </a:rPr>
              <a:t>Body Level One</a:t>
            </a:r>
          </a:p>
          <a:p>
            <a:pPr lvl="1">
              <a:defRPr sz="1800">
                <a:solidFill>
                  <a:srgbClr val="000000"/>
                </a:solidFill>
              </a:defRPr>
            </a:pPr>
            <a:r>
              <a:rPr sz="1600">
                <a:solidFill>
                  <a:srgbClr val="FFFFFF"/>
                </a:solidFill>
              </a:rPr>
              <a:t>Body Level Two</a:t>
            </a:r>
          </a:p>
          <a:p>
            <a:pPr lvl="2">
              <a:defRPr sz="1800">
                <a:solidFill>
                  <a:srgbClr val="000000"/>
                </a:solidFill>
              </a:defRPr>
            </a:pPr>
            <a:r>
              <a:rPr sz="1600">
                <a:solidFill>
                  <a:srgbClr val="FFFFFF"/>
                </a:solidFill>
              </a:rPr>
              <a:t>Body Level Three</a:t>
            </a:r>
          </a:p>
          <a:p>
            <a:pPr lvl="3">
              <a:defRPr sz="1800">
                <a:solidFill>
                  <a:srgbClr val="000000"/>
                </a:solidFill>
              </a:defRPr>
            </a:pPr>
            <a:r>
              <a:rPr sz="1600">
                <a:solidFill>
                  <a:srgbClr val="FFFFFF"/>
                </a:solidFill>
              </a:rPr>
              <a:t>Body Level Four</a:t>
            </a:r>
          </a:p>
          <a:p>
            <a:pPr lvl="4">
              <a:defRPr sz="1800">
                <a:solidFill>
                  <a:srgbClr val="000000"/>
                </a:solidFill>
              </a:defRPr>
            </a:pPr>
            <a:r>
              <a:rPr sz="1600">
                <a:solidFill>
                  <a:srgbClr val="FFFFFF"/>
                </a:solidFill>
              </a:rPr>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2" name="Shape 12"/>
          <p:cNvSpPr>
            <a:spLocks noGrp="1"/>
          </p:cNvSpPr>
          <p:nvPr>
            <p:ph type="title"/>
          </p:nvPr>
        </p:nvSpPr>
        <p:spPr>
          <a:prstGeom prst="rect">
            <a:avLst/>
          </a:prstGeom>
        </p:spPr>
        <p:txBody>
          <a:bodyPr/>
          <a:lstStyle/>
          <a:p>
            <a:pPr lvl="0">
              <a:defRPr sz="1800">
                <a:solidFill>
                  <a:srgbClr val="000000"/>
                </a:solidFill>
              </a:defRPr>
            </a:pPr>
            <a:r>
              <a:rPr sz="2400">
                <a:solidFill>
                  <a:srgbClr val="FFFFFF"/>
                </a:solidFill>
              </a:rPr>
              <a:t>Title Text</a:t>
            </a:r>
          </a:p>
        </p:txBody>
      </p:sp>
      <p:sp>
        <p:nvSpPr>
          <p:cNvPr id="13" name="Shape 13"/>
          <p:cNvSpPr>
            <a:spLocks noGrp="1"/>
          </p:cNvSpPr>
          <p:nvPr>
            <p:ph type="body" idx="1"/>
          </p:nvPr>
        </p:nvSpPr>
        <p:spPr>
          <a:prstGeom prst="rect">
            <a:avLst/>
          </a:prstGeom>
        </p:spPr>
        <p:txBody>
          <a:bodyPr/>
          <a:lstStyle/>
          <a:p>
            <a:pPr lvl="0"/>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9" name="Shape 19"/>
          <p:cNvSpPr>
            <a:spLocks noGrp="1"/>
          </p:cNvSpPr>
          <p:nvPr>
            <p:ph type="title"/>
          </p:nvPr>
        </p:nvSpPr>
        <p:spPr>
          <a:prstGeom prst="rect">
            <a:avLst/>
          </a:prstGeom>
        </p:spPr>
        <p:txBody>
          <a:bodyPr/>
          <a:lstStyle/>
          <a:p>
            <a:pPr lvl="0">
              <a:defRPr sz="1800">
                <a:solidFill>
                  <a:srgbClr val="000000"/>
                </a:solidFill>
              </a:defRPr>
            </a:pPr>
            <a:r>
              <a:rPr sz="2400">
                <a:solidFill>
                  <a:srgbClr val="FFFFFF"/>
                </a:solidFill>
              </a:rPr>
              <a:t>Title Text</a:t>
            </a:r>
          </a:p>
        </p:txBody>
      </p:sp>
      <p:sp>
        <p:nvSpPr>
          <p:cNvPr id="20" name="Shape 20"/>
          <p:cNvSpPr>
            <a:spLocks noGrp="1"/>
          </p:cNvSpPr>
          <p:nvPr>
            <p:ph type="body" idx="1"/>
          </p:nvPr>
        </p:nvSpPr>
        <p:spPr>
          <a:xfrm>
            <a:off x="457200" y="1923321"/>
            <a:ext cx="4038600" cy="4934679"/>
          </a:xfrm>
          <a:prstGeom prst="rect">
            <a:avLst/>
          </a:prstGeom>
        </p:spPr>
        <p:txBody>
          <a:bodyPr/>
          <a:lstStyle>
            <a:lvl1pPr>
              <a:spcBef>
                <a:spcPts val="300"/>
              </a:spcBef>
              <a:defRPr sz="1600"/>
            </a:lvl1pPr>
            <a:lvl2pPr marL="742950" indent="-285750">
              <a:spcBef>
                <a:spcPts val="300"/>
              </a:spcBef>
              <a:defRPr sz="1600"/>
            </a:lvl2pPr>
            <a:lvl3pPr marL="1143000" indent="-228600">
              <a:spcBef>
                <a:spcPts val="300"/>
              </a:spcBef>
              <a:defRPr sz="1600"/>
            </a:lvl3pPr>
            <a:lvl4pPr marL="1600200" indent="-228600">
              <a:spcBef>
                <a:spcPts val="300"/>
              </a:spcBef>
              <a:defRPr sz="1600"/>
            </a:lvl4pPr>
            <a:lvl5pPr marL="2057400" indent="-228600">
              <a:spcBef>
                <a:spcPts val="300"/>
              </a:spcBef>
              <a:defRPr sz="1600"/>
            </a:lvl5pPr>
          </a:lstStyle>
          <a:p>
            <a:pPr lvl="0">
              <a:defRPr sz="1800"/>
            </a:pPr>
            <a:r>
              <a:rPr sz="1600"/>
              <a:t>Body Level One</a:t>
            </a:r>
          </a:p>
          <a:p>
            <a:pPr lvl="1">
              <a:defRPr sz="1800"/>
            </a:pPr>
            <a:r>
              <a:rPr sz="1600"/>
              <a:t>Body Level Two</a:t>
            </a:r>
          </a:p>
          <a:p>
            <a:pPr lvl="2">
              <a:defRPr sz="1800"/>
            </a:pPr>
            <a:r>
              <a:rPr sz="1600"/>
              <a:t>Body Level Three</a:t>
            </a:r>
          </a:p>
          <a:p>
            <a:pPr lvl="3">
              <a:defRPr sz="1800"/>
            </a:pPr>
            <a:r>
              <a:rPr sz="1600"/>
              <a:t>Body Level Four</a:t>
            </a:r>
          </a:p>
          <a:p>
            <a:pPr lvl="4">
              <a:defRPr sz="1800"/>
            </a:pPr>
            <a:r>
              <a:rPr sz="1600"/>
              <a:t>Body Level Five</a:t>
            </a:r>
          </a:p>
        </p:txBody>
      </p:sp>
      <p:sp>
        <p:nvSpPr>
          <p:cNvPr id="21" name="Shape 2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3" name="Shape 23"/>
          <p:cNvSpPr>
            <a:spLocks noGrp="1"/>
          </p:cNvSpPr>
          <p:nvPr>
            <p:ph type="title"/>
          </p:nvPr>
        </p:nvSpPr>
        <p:spPr>
          <a:prstGeom prst="rect">
            <a:avLst/>
          </a:prstGeom>
        </p:spPr>
        <p:txBody>
          <a:bodyPr/>
          <a:lstStyle/>
          <a:p>
            <a:pPr lvl="0">
              <a:defRPr sz="1800">
                <a:solidFill>
                  <a:srgbClr val="000000"/>
                </a:solidFill>
              </a:defRPr>
            </a:pPr>
            <a:r>
              <a:rPr sz="2400">
                <a:solidFill>
                  <a:srgbClr val="FFFFFF"/>
                </a:solidFill>
              </a:rPr>
              <a:t>Title Text</a:t>
            </a:r>
          </a:p>
        </p:txBody>
      </p:sp>
      <p:sp>
        <p:nvSpPr>
          <p:cNvPr id="24" name="Shape 24"/>
          <p:cNvSpPr>
            <a:spLocks noGrp="1"/>
          </p:cNvSpPr>
          <p:nvPr>
            <p:ph type="body" idx="1"/>
          </p:nvPr>
        </p:nvSpPr>
        <p:spPr>
          <a:xfrm>
            <a:off x="457200" y="1565781"/>
            <a:ext cx="4040188" cy="806359"/>
          </a:xfrm>
          <a:prstGeom prst="rect">
            <a:avLst/>
          </a:prstGeom>
        </p:spPr>
        <p:txBody>
          <a:bodyPr anchor="b"/>
          <a:lstStyle>
            <a:lvl1pPr marL="0" indent="0">
              <a:buSzTx/>
              <a:buFontTx/>
              <a:buNone/>
              <a:defRPr b="1"/>
            </a:lvl1pPr>
            <a:lvl2pPr marL="0" indent="457200">
              <a:buSzTx/>
              <a:buFontTx/>
              <a:buNone/>
              <a:defRPr b="1"/>
            </a:lvl2pPr>
            <a:lvl3pPr marL="0" indent="914400">
              <a:buSzTx/>
              <a:buFontTx/>
              <a:buNone/>
              <a:defRPr b="1"/>
            </a:lvl3pPr>
            <a:lvl4pPr marL="0" indent="1371600">
              <a:buSzTx/>
              <a:buFontTx/>
              <a:buNone/>
              <a:defRPr b="1"/>
            </a:lvl4pPr>
            <a:lvl5pPr marL="0" indent="1828800">
              <a:buSzTx/>
              <a:buFontTx/>
              <a:buNone/>
              <a:defRPr b="1"/>
            </a:lvl5pPr>
          </a:lstStyle>
          <a:p>
            <a:pPr lvl="0">
              <a:defRPr b="0"/>
            </a:pPr>
            <a:r>
              <a:rPr b="1"/>
              <a:t>Body Level One</a:t>
            </a:r>
          </a:p>
          <a:p>
            <a:pPr lvl="1">
              <a:defRPr b="0"/>
            </a:pPr>
            <a:r>
              <a:rPr b="1"/>
              <a:t>Body Level Two</a:t>
            </a:r>
          </a:p>
          <a:p>
            <a:pPr lvl="2">
              <a:defRPr b="0"/>
            </a:pPr>
            <a:r>
              <a:rPr b="1"/>
              <a:t>Body Level Three</a:t>
            </a:r>
          </a:p>
          <a:p>
            <a:pPr lvl="3">
              <a:defRPr b="0"/>
            </a:pPr>
            <a:r>
              <a:rPr b="1"/>
              <a:t>Body Level Four</a:t>
            </a:r>
          </a:p>
          <a:p>
            <a:pPr lvl="4">
              <a:defRPr b="0"/>
            </a:pPr>
            <a:r>
              <a:rPr b="1"/>
              <a:t>Body Level Five</a:t>
            </a:r>
          </a:p>
        </p:txBody>
      </p:sp>
      <p:sp>
        <p:nvSpPr>
          <p:cNvPr id="25" name="Shape 2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2" name="Shape 32"/>
          <p:cNvSpPr>
            <a:spLocks noGrp="1"/>
          </p:cNvSpPr>
          <p:nvPr>
            <p:ph type="body" idx="1"/>
          </p:nvPr>
        </p:nvSpPr>
        <p:spPr>
          <a:xfrm>
            <a:off x="3575050" y="1997294"/>
            <a:ext cx="5111750" cy="4860707"/>
          </a:xfrm>
          <a:prstGeom prst="rect">
            <a:avLst/>
          </a:prstGeom>
        </p:spPr>
        <p:txBody>
          <a:bodyPr/>
          <a:lstStyle>
            <a:lvl2pPr marL="742950" indent="-285750"/>
            <a:lvl3pPr marL="1143000" indent="-228600"/>
            <a:lvl4pPr marL="1628775" indent="-257175"/>
            <a:lvl5pPr marL="2085975" indent="-257175"/>
          </a:lstStyle>
          <a:p>
            <a:pPr lvl="0"/>
            <a:r>
              <a:t>Body Level One</a:t>
            </a:r>
          </a:p>
          <a:p>
            <a:pPr lvl="1"/>
            <a:r>
              <a:t>Body Level Two</a:t>
            </a:r>
          </a:p>
          <a:p>
            <a:pPr lvl="2"/>
            <a:r>
              <a:t>Body Level Three</a:t>
            </a:r>
          </a:p>
          <a:p>
            <a:pPr lvl="3"/>
            <a:r>
              <a:t>Body Level Four</a:t>
            </a:r>
          </a:p>
          <a:p>
            <a:pPr lvl="4"/>
            <a:r>
              <a:t>Body Level Five</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34" name="Shape 34"/>
          <p:cNvSpPr>
            <a:spLocks noGrp="1"/>
          </p:cNvSpPr>
          <p:nvPr>
            <p:ph type="title"/>
          </p:nvPr>
        </p:nvSpPr>
        <p:spPr>
          <a:prstGeom prst="rect">
            <a:avLst/>
          </a:prstGeom>
        </p:spPr>
        <p:txBody>
          <a:bodyPr/>
          <a:lstStyle/>
          <a:p>
            <a:pPr lvl="0">
              <a:defRPr sz="1800">
                <a:solidFill>
                  <a:srgbClr val="000000"/>
                </a:solidFill>
              </a:defRPr>
            </a:pPr>
            <a:r>
              <a:rPr sz="2400">
                <a:solidFill>
                  <a:srgbClr val="FFFFFF"/>
                </a:solidFill>
              </a:rPr>
              <a:t>Title Text</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jpeg" descr="background interior.pdf"/>
          <p:cNvPicPr/>
          <p:nvPr/>
        </p:nvPicPr>
        <p:blipFill>
          <a:blip r:embed="rId7">
            <a:extLst/>
          </a:blip>
          <a:stretch>
            <a:fillRect/>
          </a:stretch>
        </p:blipFill>
        <p:spPr>
          <a:xfrm>
            <a:off x="0" y="0"/>
            <a:ext cx="9144000" cy="6858000"/>
          </a:xfrm>
          <a:prstGeom prst="rect">
            <a:avLst/>
          </a:prstGeom>
          <a:ln w="12700">
            <a:miter lim="400000"/>
          </a:ln>
        </p:spPr>
      </p:pic>
      <p:sp>
        <p:nvSpPr>
          <p:cNvPr id="3" name="Shape 3"/>
          <p:cNvSpPr/>
          <p:nvPr/>
        </p:nvSpPr>
        <p:spPr>
          <a:xfrm>
            <a:off x="457200" y="6284493"/>
            <a:ext cx="4311073" cy="269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200" spc="100">
                <a:solidFill>
                  <a:srgbClr val="A6A6A6"/>
                </a:solidFill>
              </a:defRPr>
            </a:lvl1pPr>
          </a:lstStyle>
          <a:p>
            <a:pPr lvl="0">
              <a:defRPr sz="1800" spc="0">
                <a:solidFill>
                  <a:srgbClr val="000000"/>
                </a:solidFill>
              </a:defRPr>
            </a:pPr>
            <a:r>
              <a:rPr sz="1200" spc="100">
                <a:solidFill>
                  <a:srgbClr val="A6A6A6"/>
                </a:solidFill>
              </a:rPr>
              <a:t>VETERANS HEALTH ADMINISTRATION</a:t>
            </a:r>
          </a:p>
        </p:txBody>
      </p:sp>
      <p:sp>
        <p:nvSpPr>
          <p:cNvPr id="4" name="Shape 4"/>
          <p:cNvSpPr>
            <a:spLocks noGrp="1"/>
          </p:cNvSpPr>
          <p:nvPr>
            <p:ph type="title"/>
          </p:nvPr>
        </p:nvSpPr>
        <p:spPr>
          <a:xfrm>
            <a:off x="457200" y="0"/>
            <a:ext cx="8229600" cy="1565782"/>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rmAutofit/>
          </a:bodyPr>
          <a:lstStyle/>
          <a:p>
            <a:pPr lvl="0">
              <a:defRPr sz="1800">
                <a:solidFill>
                  <a:srgbClr val="000000"/>
                </a:solidFill>
              </a:defRPr>
            </a:pPr>
            <a:r>
              <a:rPr sz="2400">
                <a:solidFill>
                  <a:srgbClr val="FFFFFF"/>
                </a:solidFill>
              </a:rPr>
              <a:t>Title Text</a:t>
            </a:r>
          </a:p>
        </p:txBody>
      </p:sp>
      <p:sp>
        <p:nvSpPr>
          <p:cNvPr id="5" name="Shape 5"/>
          <p:cNvSpPr>
            <a:spLocks noGrp="1"/>
          </p:cNvSpPr>
          <p:nvPr>
            <p:ph type="body" idx="1"/>
          </p:nvPr>
        </p:nvSpPr>
        <p:spPr>
          <a:xfrm>
            <a:off x="457200" y="1935650"/>
            <a:ext cx="8229600" cy="492235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lvl="0"/>
            <a:r>
              <a:t>Body Level One</a:t>
            </a:r>
          </a:p>
          <a:p>
            <a:pPr lvl="1"/>
            <a:r>
              <a:t>Body Level Two</a:t>
            </a:r>
          </a:p>
          <a:p>
            <a:pPr lvl="2"/>
            <a:r>
              <a:t>Body Level Three</a:t>
            </a:r>
          </a:p>
          <a:p>
            <a:pPr lvl="3"/>
            <a:r>
              <a:t>Body Level Four</a:t>
            </a:r>
          </a:p>
          <a:p>
            <a:pPr lvl="4"/>
            <a:r>
              <a:t>Body Level Five</a:t>
            </a:r>
          </a:p>
        </p:txBody>
      </p:sp>
      <p:sp>
        <p:nvSpPr>
          <p:cNvPr id="6" name="Shape 6"/>
          <p:cNvSpPr>
            <a:spLocks noGrp="1"/>
          </p:cNvSpPr>
          <p:nvPr>
            <p:ph type="sldNum" sz="quarter" idx="2"/>
          </p:nvPr>
        </p:nvSpPr>
        <p:spPr>
          <a:xfrm>
            <a:off x="8583351" y="6316849"/>
            <a:ext cx="490751" cy="231141"/>
          </a:xfrm>
          <a:prstGeom prst="rect">
            <a:avLst/>
          </a:prstGeom>
          <a:ln w="12700">
            <a:miter lim="400000"/>
          </a:ln>
        </p:spPr>
        <p:txBody>
          <a:bodyPr lIns="45719" rIns="45719" anchor="ctr">
            <a:spAutoFit/>
          </a:bodyPr>
          <a:lstStyle>
            <a:lvl1pPr algn="r">
              <a:defRPr sz="1000">
                <a:solidFill>
                  <a:srgbClr val="888888"/>
                </a:solidFill>
                <a:latin typeface="Georgia"/>
                <a:ea typeface="Georgia"/>
                <a:cs typeface="Georgia"/>
                <a:sym typeface="Georgia"/>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6" r:id="rId5"/>
  </p:sldLayoutIdLst>
  <p:transition spd="med"/>
  <p:txStyles>
    <p:titleStyle>
      <a:lvl1pPr defTabSz="457200">
        <a:defRPr sz="2400">
          <a:solidFill>
            <a:srgbClr val="FFFFFF"/>
          </a:solidFill>
          <a:latin typeface="Georgia"/>
          <a:ea typeface="Georgia"/>
          <a:cs typeface="Georgia"/>
          <a:sym typeface="Georgia"/>
        </a:defRPr>
      </a:lvl1pPr>
      <a:lvl2pPr defTabSz="457200">
        <a:defRPr sz="2400">
          <a:solidFill>
            <a:srgbClr val="FFFFFF"/>
          </a:solidFill>
          <a:latin typeface="Georgia"/>
          <a:ea typeface="Georgia"/>
          <a:cs typeface="Georgia"/>
          <a:sym typeface="Georgia"/>
        </a:defRPr>
      </a:lvl2pPr>
      <a:lvl3pPr defTabSz="457200">
        <a:defRPr sz="2400">
          <a:solidFill>
            <a:srgbClr val="FFFFFF"/>
          </a:solidFill>
          <a:latin typeface="Georgia"/>
          <a:ea typeface="Georgia"/>
          <a:cs typeface="Georgia"/>
          <a:sym typeface="Georgia"/>
        </a:defRPr>
      </a:lvl3pPr>
      <a:lvl4pPr defTabSz="457200">
        <a:defRPr sz="2400">
          <a:solidFill>
            <a:srgbClr val="FFFFFF"/>
          </a:solidFill>
          <a:latin typeface="Georgia"/>
          <a:ea typeface="Georgia"/>
          <a:cs typeface="Georgia"/>
          <a:sym typeface="Georgia"/>
        </a:defRPr>
      </a:lvl4pPr>
      <a:lvl5pPr defTabSz="457200">
        <a:defRPr sz="2400">
          <a:solidFill>
            <a:srgbClr val="FFFFFF"/>
          </a:solidFill>
          <a:latin typeface="Georgia"/>
          <a:ea typeface="Georgia"/>
          <a:cs typeface="Georgia"/>
          <a:sym typeface="Georgia"/>
        </a:defRPr>
      </a:lvl5pPr>
      <a:lvl6pPr defTabSz="457200">
        <a:defRPr sz="2400">
          <a:solidFill>
            <a:srgbClr val="FFFFFF"/>
          </a:solidFill>
          <a:latin typeface="Georgia"/>
          <a:ea typeface="Georgia"/>
          <a:cs typeface="Georgia"/>
          <a:sym typeface="Georgia"/>
        </a:defRPr>
      </a:lvl6pPr>
      <a:lvl7pPr defTabSz="457200">
        <a:defRPr sz="2400">
          <a:solidFill>
            <a:srgbClr val="FFFFFF"/>
          </a:solidFill>
          <a:latin typeface="Georgia"/>
          <a:ea typeface="Georgia"/>
          <a:cs typeface="Georgia"/>
          <a:sym typeface="Georgia"/>
        </a:defRPr>
      </a:lvl7pPr>
      <a:lvl8pPr defTabSz="457200">
        <a:defRPr sz="2400">
          <a:solidFill>
            <a:srgbClr val="FFFFFF"/>
          </a:solidFill>
          <a:latin typeface="Georgia"/>
          <a:ea typeface="Georgia"/>
          <a:cs typeface="Georgia"/>
          <a:sym typeface="Georgia"/>
        </a:defRPr>
      </a:lvl8pPr>
      <a:lvl9pPr defTabSz="457200">
        <a:defRPr sz="2400">
          <a:solidFill>
            <a:srgbClr val="FFFFFF"/>
          </a:solidFill>
          <a:latin typeface="Georgia"/>
          <a:ea typeface="Georgia"/>
          <a:cs typeface="Georgia"/>
          <a:sym typeface="Georgia"/>
        </a:defRPr>
      </a:lvl9pPr>
    </p:titleStyle>
    <p:bodyStyle>
      <a:lvl1pPr marL="342900" indent="-342900" defTabSz="457200">
        <a:spcBef>
          <a:spcPts val="400"/>
        </a:spcBef>
        <a:buSzPct val="100000"/>
        <a:buFont typeface="Arial"/>
        <a:buChar char="•"/>
        <a:defRPr>
          <a:latin typeface="Calibri"/>
          <a:ea typeface="Calibri"/>
          <a:cs typeface="Calibri"/>
          <a:sym typeface="Calibri"/>
        </a:defRPr>
      </a:lvl1pPr>
      <a:lvl2pPr marL="778668" indent="-321468" defTabSz="457200">
        <a:spcBef>
          <a:spcPts val="400"/>
        </a:spcBef>
        <a:buSzPct val="100000"/>
        <a:buFont typeface="Arial"/>
        <a:buChar char="–"/>
        <a:defRPr>
          <a:latin typeface="Calibri"/>
          <a:ea typeface="Calibri"/>
          <a:cs typeface="Calibri"/>
          <a:sym typeface="Calibri"/>
        </a:defRPr>
      </a:lvl2pPr>
      <a:lvl3pPr marL="1208314" indent="-293914" defTabSz="457200">
        <a:spcBef>
          <a:spcPts val="400"/>
        </a:spcBef>
        <a:buSzPct val="100000"/>
        <a:buFont typeface="Arial"/>
        <a:buChar char="•"/>
        <a:defRPr>
          <a:latin typeface="Calibri"/>
          <a:ea typeface="Calibri"/>
          <a:cs typeface="Calibri"/>
          <a:sym typeface="Calibri"/>
        </a:defRPr>
      </a:lvl3pPr>
      <a:lvl4pPr marL="1714500" indent="-342900" defTabSz="457200">
        <a:spcBef>
          <a:spcPts val="400"/>
        </a:spcBef>
        <a:buSzPct val="100000"/>
        <a:buFont typeface="Arial"/>
        <a:buChar char="–"/>
        <a:defRPr>
          <a:latin typeface="Calibri"/>
          <a:ea typeface="Calibri"/>
          <a:cs typeface="Calibri"/>
          <a:sym typeface="Calibri"/>
        </a:defRPr>
      </a:lvl4pPr>
      <a:lvl5pPr marL="2171700" indent="-342900" defTabSz="457200">
        <a:spcBef>
          <a:spcPts val="400"/>
        </a:spcBef>
        <a:buSzPct val="100000"/>
        <a:buFont typeface="Arial"/>
        <a:buChar char="»"/>
        <a:defRPr>
          <a:latin typeface="Calibri"/>
          <a:ea typeface="Calibri"/>
          <a:cs typeface="Calibri"/>
          <a:sym typeface="Calibri"/>
        </a:defRPr>
      </a:lvl5pPr>
      <a:lvl6pPr marL="2491739" indent="-205739" defTabSz="457200">
        <a:spcBef>
          <a:spcPts val="400"/>
        </a:spcBef>
        <a:buSzPct val="100000"/>
        <a:buFont typeface="Arial"/>
        <a:buChar char="•"/>
        <a:defRPr>
          <a:latin typeface="Calibri"/>
          <a:ea typeface="Calibri"/>
          <a:cs typeface="Calibri"/>
          <a:sym typeface="Calibri"/>
        </a:defRPr>
      </a:lvl6pPr>
      <a:lvl7pPr marL="2948939" indent="-205739" defTabSz="457200">
        <a:spcBef>
          <a:spcPts val="400"/>
        </a:spcBef>
        <a:buSzPct val="100000"/>
        <a:buFont typeface="Arial"/>
        <a:buChar char="•"/>
        <a:defRPr>
          <a:latin typeface="Calibri"/>
          <a:ea typeface="Calibri"/>
          <a:cs typeface="Calibri"/>
          <a:sym typeface="Calibri"/>
        </a:defRPr>
      </a:lvl7pPr>
      <a:lvl8pPr marL="3406140" indent="-205740" defTabSz="457200">
        <a:spcBef>
          <a:spcPts val="400"/>
        </a:spcBef>
        <a:buSzPct val="100000"/>
        <a:buFont typeface="Arial"/>
        <a:buChar char="•"/>
        <a:defRPr>
          <a:latin typeface="Calibri"/>
          <a:ea typeface="Calibri"/>
          <a:cs typeface="Calibri"/>
          <a:sym typeface="Calibri"/>
        </a:defRPr>
      </a:lvl8pPr>
      <a:lvl9pPr marL="3863340" indent="-205740" defTabSz="457200">
        <a:spcBef>
          <a:spcPts val="400"/>
        </a:spcBef>
        <a:buSzPct val="100000"/>
        <a:buFont typeface="Arial"/>
        <a:buChar char="•"/>
        <a:defRPr>
          <a:latin typeface="Calibri"/>
          <a:ea typeface="Calibri"/>
          <a:cs typeface="Calibri"/>
          <a:sym typeface="Calibri"/>
        </a:defRPr>
      </a:lvl9pPr>
    </p:bodyStyle>
    <p:otherStyle>
      <a:lvl1pPr algn="r" defTabSz="457200">
        <a:defRPr sz="1000">
          <a:solidFill>
            <a:schemeClr val="tx1"/>
          </a:solidFill>
          <a:latin typeface="+mn-lt"/>
          <a:ea typeface="+mn-ea"/>
          <a:cs typeface="+mn-cs"/>
          <a:sym typeface="Georgia"/>
        </a:defRPr>
      </a:lvl1pPr>
      <a:lvl2pPr indent="457200" algn="r" defTabSz="457200">
        <a:defRPr sz="1000">
          <a:solidFill>
            <a:schemeClr val="tx1"/>
          </a:solidFill>
          <a:latin typeface="+mn-lt"/>
          <a:ea typeface="+mn-ea"/>
          <a:cs typeface="+mn-cs"/>
          <a:sym typeface="Georgia"/>
        </a:defRPr>
      </a:lvl2pPr>
      <a:lvl3pPr indent="914400" algn="r" defTabSz="457200">
        <a:defRPr sz="1000">
          <a:solidFill>
            <a:schemeClr val="tx1"/>
          </a:solidFill>
          <a:latin typeface="+mn-lt"/>
          <a:ea typeface="+mn-ea"/>
          <a:cs typeface="+mn-cs"/>
          <a:sym typeface="Georgia"/>
        </a:defRPr>
      </a:lvl3pPr>
      <a:lvl4pPr indent="1371600" algn="r" defTabSz="457200">
        <a:defRPr sz="1000">
          <a:solidFill>
            <a:schemeClr val="tx1"/>
          </a:solidFill>
          <a:latin typeface="+mn-lt"/>
          <a:ea typeface="+mn-ea"/>
          <a:cs typeface="+mn-cs"/>
          <a:sym typeface="Georgia"/>
        </a:defRPr>
      </a:lvl4pPr>
      <a:lvl5pPr indent="1828800" algn="r" defTabSz="457200">
        <a:defRPr sz="1000">
          <a:solidFill>
            <a:schemeClr val="tx1"/>
          </a:solidFill>
          <a:latin typeface="+mn-lt"/>
          <a:ea typeface="+mn-ea"/>
          <a:cs typeface="+mn-cs"/>
          <a:sym typeface="Georgia"/>
        </a:defRPr>
      </a:lvl5pPr>
      <a:lvl6pPr indent="2286000" algn="r" defTabSz="457200">
        <a:defRPr sz="1000">
          <a:solidFill>
            <a:schemeClr val="tx1"/>
          </a:solidFill>
          <a:latin typeface="+mn-lt"/>
          <a:ea typeface="+mn-ea"/>
          <a:cs typeface="+mn-cs"/>
          <a:sym typeface="Georgia"/>
        </a:defRPr>
      </a:lvl6pPr>
      <a:lvl7pPr indent="2743200" algn="r" defTabSz="457200">
        <a:defRPr sz="1000">
          <a:solidFill>
            <a:schemeClr val="tx1"/>
          </a:solidFill>
          <a:latin typeface="+mn-lt"/>
          <a:ea typeface="+mn-ea"/>
          <a:cs typeface="+mn-cs"/>
          <a:sym typeface="Georgia"/>
        </a:defRPr>
      </a:lvl7pPr>
      <a:lvl8pPr indent="3200400" algn="r" defTabSz="457200">
        <a:defRPr sz="1000">
          <a:solidFill>
            <a:schemeClr val="tx1"/>
          </a:solidFill>
          <a:latin typeface="+mn-lt"/>
          <a:ea typeface="+mn-ea"/>
          <a:cs typeface="+mn-cs"/>
          <a:sym typeface="Georgia"/>
        </a:defRPr>
      </a:lvl8pPr>
      <a:lvl9pPr indent="3657600" algn="r" defTabSz="457200">
        <a:defRPr sz="1000">
          <a:solidFill>
            <a:schemeClr val="tx1"/>
          </a:solidFill>
          <a:latin typeface="+mn-lt"/>
          <a:ea typeface="+mn-ea"/>
          <a:cs typeface="+mn-cs"/>
          <a:sym typeface="Georgi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mailto:diane.mortimer@va.gov" TargetMode="External"/><Relationship Id="rId2" Type="http://schemas.openxmlformats.org/officeDocument/2006/relationships/hyperlink" Target="mailto:Shawn.mclaughlin@va.gov" TargetMode="External"/><Relationship Id="rId1" Type="http://schemas.openxmlformats.org/officeDocument/2006/relationships/slideLayout" Target="../slideLayouts/slideLayout1.xml"/><Relationship Id="rId4" Type="http://schemas.openxmlformats.org/officeDocument/2006/relationships/hyperlink" Target="mailto:Tamara.paulson@va.gov"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a:spLocks noGrp="1"/>
          </p:cNvSpPr>
          <p:nvPr>
            <p:ph type="title"/>
          </p:nvPr>
        </p:nvSpPr>
        <p:spPr>
          <a:xfrm>
            <a:off x="787400" y="1739900"/>
            <a:ext cx="7899400" cy="2336800"/>
          </a:xfrm>
          <a:prstGeom prst="rect">
            <a:avLst/>
          </a:prstGeom>
          <a:solidFill>
            <a:schemeClr val="bg1"/>
          </a:solidFill>
          <a:ln>
            <a:solidFill>
              <a:schemeClr val="bg2"/>
            </a:solidFill>
          </a:ln>
        </p:spPr>
        <p:txBody>
          <a:bodyPr>
            <a:noAutofit/>
          </a:bodyPr>
          <a:lstStyle>
            <a:lvl1pPr>
              <a:defRPr sz="3200"/>
            </a:lvl1pPr>
          </a:lstStyle>
          <a:p>
            <a:pPr lvl="0" algn="ctr">
              <a:defRPr sz="1800" b="0">
                <a:solidFill>
                  <a:srgbClr val="000000"/>
                </a:solidFill>
              </a:defRPr>
            </a:pP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3600" dirty="0" smtClean="0"/>
              <a:t>Effects </a:t>
            </a:r>
            <a:r>
              <a:rPr lang="en-US" sz="3600" dirty="0"/>
              <a:t>of Lifetime Case Management in Survivors of Moderate to Severe Brain Injury: Lessons from the Minneapolis VA Brain Injury Wellness </a:t>
            </a:r>
            <a:r>
              <a:rPr lang="en-US" sz="3600" dirty="0" smtClean="0"/>
              <a:t>Program</a:t>
            </a:r>
            <a:endParaRPr sz="3600" dirty="0">
              <a:solidFill>
                <a:srgbClr val="FFFFFF"/>
              </a:solidFill>
            </a:endParaRPr>
          </a:p>
        </p:txBody>
      </p:sp>
      <p:sp>
        <p:nvSpPr>
          <p:cNvPr id="46" name="Shape 46"/>
          <p:cNvSpPr>
            <a:spLocks noGrp="1"/>
          </p:cNvSpPr>
          <p:nvPr>
            <p:ph type="body" idx="1"/>
          </p:nvPr>
        </p:nvSpPr>
        <p:spPr>
          <a:xfrm>
            <a:off x="2590801" y="4432299"/>
            <a:ext cx="4838700" cy="1295401"/>
          </a:xfrm>
          <a:prstGeom prst="rect">
            <a:avLst/>
          </a:prstGeom>
          <a:solidFill>
            <a:schemeClr val="bg1"/>
          </a:solidFill>
          <a:ln>
            <a:solidFill>
              <a:schemeClr val="tx1"/>
            </a:solidFill>
          </a:ln>
        </p:spPr>
        <p:txBody>
          <a:bodyPr lIns="0" tIns="0" rIns="0" bIns="0">
            <a:normAutofit fontScale="85000" lnSpcReduction="10000"/>
          </a:bodyPr>
          <a:lstStyle>
            <a:lvl1pPr>
              <a:spcBef>
                <a:spcPts val="400"/>
              </a:spcBef>
              <a:defRPr sz="2000"/>
            </a:lvl1pPr>
          </a:lstStyle>
          <a:p>
            <a:r>
              <a:rPr lang="en-US" sz="3200" dirty="0" smtClean="0"/>
              <a:t>     </a:t>
            </a:r>
            <a:r>
              <a:rPr lang="en-US" sz="3200" dirty="0" smtClean="0">
                <a:solidFill>
                  <a:schemeClr val="tx1"/>
                </a:solidFill>
              </a:rPr>
              <a:t>Shawn </a:t>
            </a:r>
            <a:r>
              <a:rPr lang="en-US" sz="3200" dirty="0">
                <a:solidFill>
                  <a:schemeClr val="tx1"/>
                </a:solidFill>
              </a:rPr>
              <a:t>McLaughlin </a:t>
            </a:r>
            <a:r>
              <a:rPr lang="en-US" sz="3200" dirty="0" smtClean="0">
                <a:solidFill>
                  <a:schemeClr val="tx1"/>
                </a:solidFill>
              </a:rPr>
              <a:t>DPT, CKTP</a:t>
            </a:r>
            <a:endParaRPr lang="en-US" sz="3200" dirty="0">
              <a:solidFill>
                <a:schemeClr val="tx1"/>
              </a:solidFill>
            </a:endParaRPr>
          </a:p>
          <a:p>
            <a:r>
              <a:rPr lang="en-US" sz="3200" dirty="0" smtClean="0">
                <a:solidFill>
                  <a:schemeClr val="tx1"/>
                </a:solidFill>
              </a:rPr>
              <a:t>     Diane </a:t>
            </a:r>
            <a:r>
              <a:rPr lang="en-US" sz="3200" dirty="0">
                <a:solidFill>
                  <a:schemeClr val="tx1"/>
                </a:solidFill>
              </a:rPr>
              <a:t>Mortimer MD, MSN</a:t>
            </a:r>
          </a:p>
          <a:p>
            <a:r>
              <a:rPr lang="en-US" sz="3200" dirty="0" smtClean="0">
                <a:solidFill>
                  <a:schemeClr val="tx1"/>
                </a:solidFill>
              </a:rPr>
              <a:t>     Tamara </a:t>
            </a:r>
            <a:r>
              <a:rPr lang="en-US" sz="3200" dirty="0">
                <a:solidFill>
                  <a:schemeClr val="tx1"/>
                </a:solidFill>
              </a:rPr>
              <a:t>Paulson LCSW</a:t>
            </a:r>
          </a:p>
          <a:p>
            <a:pPr lvl="0">
              <a:defRPr sz="1800">
                <a:solidFill>
                  <a:srgbClr val="000000"/>
                </a:solidFill>
              </a:defRPr>
            </a:pPr>
            <a:endParaRPr lang="en-US" sz="3200" dirty="0" smtClean="0">
              <a:solidFill>
                <a:srgbClr val="FFFFFF"/>
              </a:solidFill>
            </a:endParaRPr>
          </a:p>
        </p:txBody>
      </p:sp>
    </p:spTree>
    <p:extLst>
      <p:ext uri="{BB962C8B-B14F-4D97-AF65-F5344CB8AC3E}">
        <p14:creationId xmlns:p14="http://schemas.microsoft.com/office/powerpoint/2010/main" val="3978175352"/>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title"/>
          </p:nvPr>
        </p:nvSpPr>
        <p:spPr>
          <a:xfrm>
            <a:off x="457200" y="274637"/>
            <a:ext cx="8229600" cy="1291146"/>
          </a:xfrm>
          <a:prstGeom prst="rect">
            <a:avLst/>
          </a:prstGeom>
        </p:spPr>
        <p:txBody>
          <a:bodyPr>
            <a:normAutofit/>
          </a:bodyPr>
          <a:lstStyle/>
          <a:p>
            <a:pPr lvl="0">
              <a:defRPr sz="1800">
                <a:solidFill>
                  <a:srgbClr val="000000"/>
                </a:solidFill>
              </a:defRPr>
            </a:pPr>
            <a:r>
              <a:rPr lang="en-US" sz="3600" b="1" dirty="0">
                <a:solidFill>
                  <a:schemeClr val="bg1"/>
                </a:solidFill>
              </a:rPr>
              <a:t>Common medical complications</a:t>
            </a:r>
            <a:endParaRPr sz="3600" b="1" dirty="0">
              <a:solidFill>
                <a:schemeClr val="bg1"/>
              </a:solidFill>
              <a:latin typeface="Calibri" panose="020F0502020204030204" pitchFamily="34" charset="0"/>
            </a:endParaRPr>
          </a:p>
        </p:txBody>
      </p:sp>
      <p:sp>
        <p:nvSpPr>
          <p:cNvPr id="76" name="Shape 76"/>
          <p:cNvSpPr/>
          <p:nvPr/>
        </p:nvSpPr>
        <p:spPr>
          <a:xfrm>
            <a:off x="266700" y="1816100"/>
            <a:ext cx="8151586" cy="4800600"/>
          </a:xfrm>
          <a:prstGeom prst="rect">
            <a:avLst/>
          </a:prstGeom>
          <a:solidFill>
            <a:schemeClr val="bg1"/>
          </a:solidFill>
          <a:ln w="12700">
            <a:solidFill>
              <a:schemeClr val="tx1"/>
            </a:solidFill>
            <a:miter lim="400000"/>
          </a:ln>
          <a:extLst>
            <a:ext uri="{C572A759-6A51-4108-AA02-DFA0A04FC94B}">
              <ma14:wrappingTextBoxFlag xmlns="" xmlns:ma14="http://schemas.microsoft.com/office/mac/drawingml/2011/main" val="1"/>
            </a:ext>
          </a:extLst>
        </p:spPr>
        <p:txBody>
          <a:bodyPr lIns="0" tIns="0" rIns="0" bIns="0">
            <a:noAutofit/>
          </a:bodyPr>
          <a:lstStyle/>
          <a:p>
            <a:pPr marL="342900" indent="-342900">
              <a:buFont typeface="Arial" panose="020B0604020202020204" pitchFamily="34" charset="0"/>
              <a:buChar char="•"/>
            </a:pPr>
            <a:r>
              <a:rPr lang="en-US" sz="2800" dirty="0"/>
              <a:t>Seizures/ post traumatic </a:t>
            </a:r>
            <a:r>
              <a:rPr lang="en-US" sz="2800" dirty="0" smtClean="0"/>
              <a:t>epilepsy</a:t>
            </a:r>
          </a:p>
          <a:p>
            <a:pPr marL="342900" indent="-342900">
              <a:buFont typeface="Arial" panose="020B0604020202020204" pitchFamily="34" charset="0"/>
              <a:buChar char="•"/>
            </a:pPr>
            <a:r>
              <a:rPr lang="en-US" sz="2800" dirty="0"/>
              <a:t>Sleep </a:t>
            </a:r>
            <a:r>
              <a:rPr lang="en-US" sz="2800" dirty="0" smtClean="0"/>
              <a:t>problems</a:t>
            </a:r>
          </a:p>
          <a:p>
            <a:pPr marL="342900" indent="-342900">
              <a:buFont typeface="Arial" panose="020B0604020202020204" pitchFamily="34" charset="0"/>
              <a:buChar char="•"/>
            </a:pPr>
            <a:r>
              <a:rPr lang="en-US" sz="2800" dirty="0"/>
              <a:t>Headaches</a:t>
            </a:r>
          </a:p>
          <a:p>
            <a:pPr marL="342900" indent="-342900">
              <a:buFont typeface="Arial" panose="020B0604020202020204" pitchFamily="34" charset="0"/>
              <a:buChar char="•"/>
            </a:pPr>
            <a:r>
              <a:rPr lang="en-US" sz="2800" dirty="0" smtClean="0"/>
              <a:t>Endocrine </a:t>
            </a:r>
            <a:r>
              <a:rPr lang="en-US" sz="2800" dirty="0"/>
              <a:t>abnormalities</a:t>
            </a:r>
          </a:p>
          <a:p>
            <a:pPr marL="342900" indent="-342900">
              <a:buFont typeface="Arial" panose="020B0604020202020204" pitchFamily="34" charset="0"/>
              <a:buChar char="•"/>
            </a:pPr>
            <a:r>
              <a:rPr lang="en-US" sz="2800" dirty="0"/>
              <a:t>Metabolic changes/ problems</a:t>
            </a:r>
          </a:p>
          <a:p>
            <a:pPr marL="342900" indent="-342900">
              <a:buFont typeface="Arial" panose="020B0604020202020204" pitchFamily="34" charset="0"/>
              <a:buChar char="•"/>
            </a:pPr>
            <a:r>
              <a:rPr lang="en-US" sz="2800" dirty="0" smtClean="0"/>
              <a:t>Nutrition </a:t>
            </a:r>
            <a:r>
              <a:rPr lang="en-US" sz="2800" dirty="0"/>
              <a:t>issues</a:t>
            </a:r>
          </a:p>
          <a:p>
            <a:pPr marL="342900" indent="-342900">
              <a:buFont typeface="Arial" panose="020B0604020202020204" pitchFamily="34" charset="0"/>
              <a:buChar char="•"/>
            </a:pPr>
            <a:r>
              <a:rPr lang="en-US" sz="2800" dirty="0"/>
              <a:t>Wound </a:t>
            </a:r>
            <a:r>
              <a:rPr lang="en-US" sz="2800" dirty="0" smtClean="0"/>
              <a:t>issues</a:t>
            </a:r>
          </a:p>
          <a:p>
            <a:pPr marL="342900" indent="-342900">
              <a:buFont typeface="Arial" panose="020B0604020202020204" pitchFamily="34" charset="0"/>
              <a:buChar char="•"/>
            </a:pPr>
            <a:r>
              <a:rPr lang="en-US" sz="2800" dirty="0"/>
              <a:t>Pain, Musculoskeletal issues</a:t>
            </a:r>
          </a:p>
          <a:p>
            <a:pPr marL="342900" indent="-342900">
              <a:buFont typeface="Arial" panose="020B0604020202020204" pitchFamily="34" charset="0"/>
              <a:buChar char="•"/>
            </a:pPr>
            <a:r>
              <a:rPr lang="en-US" sz="2800" dirty="0" smtClean="0"/>
              <a:t>Hearing,  vision and olfaction/ smell </a:t>
            </a:r>
            <a:r>
              <a:rPr lang="en-US" sz="2800" dirty="0"/>
              <a:t>issues</a:t>
            </a:r>
          </a:p>
          <a:p>
            <a:pPr marL="342900" indent="-342900">
              <a:buFont typeface="Arial" panose="020B0604020202020204" pitchFamily="34" charset="0"/>
              <a:buChar char="•"/>
            </a:pPr>
            <a:r>
              <a:rPr lang="en-US" sz="2800" dirty="0"/>
              <a:t>Balance and dizziness </a:t>
            </a:r>
            <a:r>
              <a:rPr lang="en-US" sz="2800" dirty="0" smtClean="0"/>
              <a:t>problems</a:t>
            </a:r>
            <a:endParaRPr lang="en-US" sz="2800" dirty="0"/>
          </a:p>
        </p:txBody>
      </p:sp>
      <p:sp>
        <p:nvSpPr>
          <p:cNvPr id="79" name="Shape 79"/>
          <p:cNvSpPr>
            <a:spLocks noGrp="1"/>
          </p:cNvSpPr>
          <p:nvPr>
            <p:ph type="sldNum" sz="quarter" idx="2"/>
          </p:nvPr>
        </p:nvSpPr>
        <p:spPr>
          <a:xfrm>
            <a:off x="8583351" y="6134286"/>
            <a:ext cx="490751" cy="231141"/>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000">
                <a:solidFill>
                  <a:srgbClr val="888888"/>
                </a:solidFill>
              </a:rPr>
              <a:t>10</a:t>
            </a:fld>
            <a:endParaRPr sz="1000" dirty="0">
              <a:solidFill>
                <a:srgbClr val="888888"/>
              </a:solidFill>
            </a:endParaRPr>
          </a:p>
        </p:txBody>
      </p:sp>
    </p:spTree>
    <p:extLst>
      <p:ext uri="{BB962C8B-B14F-4D97-AF65-F5344CB8AC3E}">
        <p14:creationId xmlns:p14="http://schemas.microsoft.com/office/powerpoint/2010/main" val="2186245145"/>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title"/>
          </p:nvPr>
        </p:nvSpPr>
        <p:spPr>
          <a:prstGeom prst="rect">
            <a:avLst/>
          </a:prstGeom>
        </p:spPr>
        <p:txBody>
          <a:bodyPr>
            <a:normAutofit/>
          </a:bodyPr>
          <a:lstStyle/>
          <a:p>
            <a:pPr lvl="0">
              <a:defRPr sz="1800">
                <a:solidFill>
                  <a:srgbClr val="000000"/>
                </a:solidFill>
              </a:defRPr>
            </a:pPr>
            <a:r>
              <a:rPr lang="en-US" sz="3600" b="1" dirty="0">
                <a:solidFill>
                  <a:schemeClr val="bg1"/>
                </a:solidFill>
              </a:rPr>
              <a:t>Common medical complications</a:t>
            </a:r>
            <a:endParaRPr sz="3600" b="1" dirty="0">
              <a:solidFill>
                <a:schemeClr val="bg1"/>
              </a:solidFill>
              <a:latin typeface="Calibri" panose="020F0502020204030204" pitchFamily="34" charset="0"/>
            </a:endParaRPr>
          </a:p>
        </p:txBody>
      </p:sp>
      <p:sp>
        <p:nvSpPr>
          <p:cNvPr id="4" name="Text Placeholder 3"/>
          <p:cNvSpPr>
            <a:spLocks noGrp="1"/>
          </p:cNvSpPr>
          <p:nvPr>
            <p:ph type="body" idx="1"/>
          </p:nvPr>
        </p:nvSpPr>
        <p:spPr/>
        <p:txBody>
          <a:bodyPr/>
          <a:lstStyle/>
          <a:p>
            <a:endParaRPr lang="en-US"/>
          </a:p>
        </p:txBody>
      </p:sp>
      <p:sp>
        <p:nvSpPr>
          <p:cNvPr id="79" name="Shape 79"/>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000">
                <a:solidFill>
                  <a:srgbClr val="888888"/>
                </a:solidFill>
              </a:rPr>
              <a:t>11</a:t>
            </a:fld>
            <a:endParaRPr sz="1000" dirty="0">
              <a:solidFill>
                <a:srgbClr val="888888"/>
              </a:solidFill>
            </a:endParaRPr>
          </a:p>
        </p:txBody>
      </p:sp>
      <p:sp>
        <p:nvSpPr>
          <p:cNvPr id="76" name="Shape 76"/>
          <p:cNvSpPr/>
          <p:nvPr/>
        </p:nvSpPr>
        <p:spPr>
          <a:xfrm>
            <a:off x="304800" y="1663700"/>
            <a:ext cx="8597900" cy="4953000"/>
          </a:xfrm>
          <a:prstGeom prst="rect">
            <a:avLst/>
          </a:prstGeom>
          <a:solidFill>
            <a:schemeClr val="bg1"/>
          </a:solidFill>
          <a:ln w="12700">
            <a:solidFill>
              <a:schemeClr val="tx1"/>
            </a:solidFill>
            <a:miter lim="400000"/>
          </a:ln>
          <a:extLst>
            <a:ext uri="{C572A759-6A51-4108-AA02-DFA0A04FC94B}">
              <ma14:wrappingTextBoxFlag xmlns="" xmlns:ma14="http://schemas.microsoft.com/office/mac/drawingml/2011/main" val="1"/>
            </a:ext>
          </a:extLst>
        </p:spPr>
        <p:txBody>
          <a:bodyPr lIns="0" tIns="0" rIns="0" bIns="0">
            <a:noAutofit/>
          </a:bodyPr>
          <a:lstStyle/>
          <a:p>
            <a:r>
              <a:rPr lang="en-US" sz="2800" dirty="0"/>
              <a:t>Seizures/ post traumatic </a:t>
            </a:r>
            <a:r>
              <a:rPr lang="en-US" sz="2800" dirty="0" smtClean="0"/>
              <a:t>epilepsy</a:t>
            </a:r>
          </a:p>
          <a:p>
            <a:pPr marL="342900" indent="-342900">
              <a:buFont typeface="Arial" panose="020B0604020202020204" pitchFamily="34" charset="0"/>
              <a:buChar char="•"/>
            </a:pPr>
            <a:r>
              <a:rPr lang="en-US" sz="2400" dirty="0" smtClean="0"/>
              <a:t>late seizures (occurring more than a week after injury) and post traumatic epilepsy</a:t>
            </a:r>
          </a:p>
          <a:p>
            <a:pPr marL="342900" indent="-342900">
              <a:buFont typeface="Arial" panose="020B0604020202020204" pitchFamily="34" charset="0"/>
              <a:buChar char="•"/>
            </a:pPr>
            <a:r>
              <a:rPr lang="en-US" sz="2400" dirty="0" smtClean="0"/>
              <a:t>can occur in up to 30 % of people with severe TBI</a:t>
            </a:r>
          </a:p>
          <a:p>
            <a:pPr marL="342900" indent="-342900">
              <a:buFont typeface="Arial" panose="020B0604020202020204" pitchFamily="34" charset="0"/>
              <a:buChar char="•"/>
            </a:pPr>
            <a:endParaRPr lang="en-US" sz="2400" dirty="0"/>
          </a:p>
          <a:p>
            <a:r>
              <a:rPr lang="en-US" sz="2400" dirty="0" smtClean="0"/>
              <a:t>What’s needed:</a:t>
            </a:r>
          </a:p>
          <a:p>
            <a:pPr marL="342900" indent="-342900">
              <a:buFont typeface="Arial" panose="020B0604020202020204" pitchFamily="34" charset="0"/>
              <a:buChar char="•"/>
            </a:pPr>
            <a:r>
              <a:rPr lang="en-US" sz="2400" dirty="0" smtClean="0"/>
              <a:t>Medication management</a:t>
            </a:r>
          </a:p>
          <a:p>
            <a:pPr marL="342900" indent="-342900">
              <a:buFont typeface="Arial" panose="020B0604020202020204" pitchFamily="34" charset="0"/>
              <a:buChar char="•"/>
            </a:pPr>
            <a:r>
              <a:rPr lang="en-US" sz="2400" dirty="0" smtClean="0"/>
              <a:t>Laboratory monitoring</a:t>
            </a:r>
          </a:p>
          <a:p>
            <a:pPr marL="342900" indent="-342900">
              <a:buFont typeface="Arial" panose="020B0604020202020204" pitchFamily="34" charset="0"/>
              <a:buChar char="•"/>
            </a:pPr>
            <a:r>
              <a:rPr lang="en-US" sz="2400" dirty="0" smtClean="0"/>
              <a:t>Coordinated care with neurology</a:t>
            </a:r>
          </a:p>
          <a:p>
            <a:pPr marL="342900" indent="-342900">
              <a:buFont typeface="Arial" panose="020B0604020202020204" pitchFamily="34" charset="0"/>
              <a:buChar char="•"/>
            </a:pPr>
            <a:r>
              <a:rPr lang="en-US" sz="2400" dirty="0" smtClean="0"/>
              <a:t>Discussions about driving and overall safety</a:t>
            </a:r>
            <a:endParaRPr lang="en-US" sz="2800" dirty="0"/>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title"/>
          </p:nvPr>
        </p:nvSpPr>
        <p:spPr>
          <a:xfrm>
            <a:off x="457200" y="274637"/>
            <a:ext cx="8229600" cy="1291146"/>
          </a:xfrm>
          <a:prstGeom prst="rect">
            <a:avLst/>
          </a:prstGeom>
        </p:spPr>
        <p:txBody>
          <a:bodyPr>
            <a:normAutofit/>
          </a:bodyPr>
          <a:lstStyle/>
          <a:p>
            <a:pPr lvl="0">
              <a:defRPr sz="1800">
                <a:solidFill>
                  <a:srgbClr val="000000"/>
                </a:solidFill>
              </a:defRPr>
            </a:pPr>
            <a:r>
              <a:rPr lang="en-US" sz="3600" b="1" dirty="0">
                <a:solidFill>
                  <a:schemeClr val="bg1"/>
                </a:solidFill>
              </a:rPr>
              <a:t>Common medical complications</a:t>
            </a:r>
            <a:endParaRPr sz="3600" b="1" dirty="0">
              <a:solidFill>
                <a:schemeClr val="bg1"/>
              </a:solidFill>
              <a:latin typeface="Calibri" panose="020F0502020204030204" pitchFamily="34" charset="0"/>
            </a:endParaRPr>
          </a:p>
        </p:txBody>
      </p:sp>
      <p:sp>
        <p:nvSpPr>
          <p:cNvPr id="76" name="Shape 76"/>
          <p:cNvSpPr/>
          <p:nvPr/>
        </p:nvSpPr>
        <p:spPr>
          <a:xfrm>
            <a:off x="266699" y="1828800"/>
            <a:ext cx="8316651" cy="4787900"/>
          </a:xfrm>
          <a:prstGeom prst="rect">
            <a:avLst/>
          </a:prstGeom>
          <a:solidFill>
            <a:schemeClr val="bg1"/>
          </a:solidFill>
          <a:ln w="12700">
            <a:solidFill>
              <a:schemeClr val="tx1"/>
            </a:solidFill>
            <a:miter lim="400000"/>
          </a:ln>
          <a:extLst>
            <a:ext uri="{C572A759-6A51-4108-AA02-DFA0A04FC94B}">
              <ma14:wrappingTextBoxFlag xmlns="" xmlns:ma14="http://schemas.microsoft.com/office/mac/drawingml/2011/main" val="1"/>
            </a:ext>
          </a:extLst>
        </p:spPr>
        <p:txBody>
          <a:bodyPr lIns="0" tIns="0" rIns="0" bIns="0">
            <a:noAutofit/>
          </a:bodyPr>
          <a:lstStyle/>
          <a:p>
            <a:r>
              <a:rPr lang="en-US" sz="2800" dirty="0" smtClean="0"/>
              <a:t>Sleep problems:</a:t>
            </a:r>
          </a:p>
          <a:p>
            <a:pPr marL="342900" indent="-342900">
              <a:buFont typeface="Arial" panose="020B0604020202020204" pitchFamily="34" charset="0"/>
              <a:buChar char="•"/>
            </a:pPr>
            <a:r>
              <a:rPr lang="en-US" sz="2400" dirty="0" smtClean="0"/>
              <a:t>Occur in more than 35% of patients after TBI</a:t>
            </a:r>
          </a:p>
          <a:p>
            <a:pPr marL="342900" indent="-342900">
              <a:buFont typeface="Arial" panose="020B0604020202020204" pitchFamily="34" charset="0"/>
              <a:buChar char="•"/>
            </a:pPr>
            <a:r>
              <a:rPr lang="en-US" sz="2400" dirty="0" smtClean="0"/>
              <a:t>Have complex bidirectional relationship with TBI, neuro-psychiatric disturbances and fatigue</a:t>
            </a:r>
          </a:p>
          <a:p>
            <a:pPr marL="342900" indent="-342900">
              <a:buFont typeface="Arial" panose="020B0604020202020204" pitchFamily="34" charset="0"/>
              <a:buChar char="•"/>
            </a:pPr>
            <a:r>
              <a:rPr lang="en-US" sz="2400" dirty="0" smtClean="0"/>
              <a:t>Sleep apnea may be a comorbidity</a:t>
            </a:r>
          </a:p>
          <a:p>
            <a:pPr marL="342900" indent="-342900">
              <a:buFont typeface="Arial" panose="020B0604020202020204" pitchFamily="34" charset="0"/>
              <a:buChar char="•"/>
            </a:pPr>
            <a:r>
              <a:rPr lang="en-US" sz="2400" dirty="0" smtClean="0"/>
              <a:t>Medications can also contribute</a:t>
            </a:r>
          </a:p>
          <a:p>
            <a:endParaRPr lang="en-US" sz="2800" dirty="0" smtClean="0"/>
          </a:p>
          <a:p>
            <a:r>
              <a:rPr lang="en-US" sz="2800" dirty="0" smtClean="0"/>
              <a:t>What’s needed:</a:t>
            </a:r>
          </a:p>
          <a:p>
            <a:pPr marL="342900" indent="-342900">
              <a:buFont typeface="Arial" panose="020B0604020202020204" pitchFamily="34" charset="0"/>
              <a:buChar char="•"/>
            </a:pPr>
            <a:r>
              <a:rPr lang="en-US" sz="2400" dirty="0" smtClean="0"/>
              <a:t>Collaboration with sleep medicine experts</a:t>
            </a:r>
          </a:p>
          <a:p>
            <a:pPr marL="342900" indent="-342900">
              <a:buFont typeface="Arial" panose="020B0604020202020204" pitchFamily="34" charset="0"/>
              <a:buChar char="•"/>
            </a:pPr>
            <a:r>
              <a:rPr lang="en-US" sz="2400" dirty="0" smtClean="0"/>
              <a:t>Appropriate medication management</a:t>
            </a:r>
            <a:endParaRPr lang="en-US" sz="2400" dirty="0"/>
          </a:p>
        </p:txBody>
      </p:sp>
      <p:sp>
        <p:nvSpPr>
          <p:cNvPr id="79" name="Shape 79"/>
          <p:cNvSpPr>
            <a:spLocks noGrp="1"/>
          </p:cNvSpPr>
          <p:nvPr>
            <p:ph type="sldNum" sz="quarter" idx="2"/>
          </p:nvPr>
        </p:nvSpPr>
        <p:spPr>
          <a:xfrm>
            <a:off x="8583351" y="6134286"/>
            <a:ext cx="490751" cy="231141"/>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000">
                <a:solidFill>
                  <a:srgbClr val="888888"/>
                </a:solidFill>
              </a:rPr>
              <a:t>12</a:t>
            </a:fld>
            <a:endParaRPr sz="1000" dirty="0">
              <a:solidFill>
                <a:srgbClr val="888888"/>
              </a:solidFill>
            </a:endParaRPr>
          </a:p>
        </p:txBody>
      </p:sp>
    </p:spTree>
    <p:extLst>
      <p:ext uri="{BB962C8B-B14F-4D97-AF65-F5344CB8AC3E}">
        <p14:creationId xmlns:p14="http://schemas.microsoft.com/office/powerpoint/2010/main" val="221611413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title"/>
          </p:nvPr>
        </p:nvSpPr>
        <p:spPr>
          <a:xfrm>
            <a:off x="457200" y="274637"/>
            <a:ext cx="8229600" cy="1291146"/>
          </a:xfrm>
          <a:prstGeom prst="rect">
            <a:avLst/>
          </a:prstGeom>
        </p:spPr>
        <p:txBody>
          <a:bodyPr>
            <a:normAutofit/>
          </a:bodyPr>
          <a:lstStyle/>
          <a:p>
            <a:pPr lvl="0">
              <a:defRPr sz="1800">
                <a:solidFill>
                  <a:srgbClr val="000000"/>
                </a:solidFill>
              </a:defRPr>
            </a:pPr>
            <a:r>
              <a:rPr lang="en-US" sz="3600" b="1" dirty="0">
                <a:solidFill>
                  <a:schemeClr val="bg1"/>
                </a:solidFill>
              </a:rPr>
              <a:t>Common medical complications</a:t>
            </a:r>
            <a:endParaRPr sz="3600" b="1" dirty="0">
              <a:solidFill>
                <a:schemeClr val="bg1"/>
              </a:solidFill>
              <a:latin typeface="Calibri" panose="020F0502020204030204" pitchFamily="34" charset="0"/>
            </a:endParaRPr>
          </a:p>
        </p:txBody>
      </p:sp>
      <p:sp>
        <p:nvSpPr>
          <p:cNvPr id="76" name="Shape 76"/>
          <p:cNvSpPr/>
          <p:nvPr/>
        </p:nvSpPr>
        <p:spPr>
          <a:xfrm>
            <a:off x="266700" y="1892300"/>
            <a:ext cx="8089900" cy="4724400"/>
          </a:xfrm>
          <a:prstGeom prst="rect">
            <a:avLst/>
          </a:prstGeom>
          <a:solidFill>
            <a:schemeClr val="bg1"/>
          </a:solidFill>
          <a:ln w="12700">
            <a:solidFill>
              <a:schemeClr val="tx1"/>
            </a:solidFill>
            <a:miter lim="400000"/>
          </a:ln>
          <a:extLst>
            <a:ext uri="{C572A759-6A51-4108-AA02-DFA0A04FC94B}">
              <ma14:wrappingTextBoxFlag xmlns="" xmlns:ma14="http://schemas.microsoft.com/office/mac/drawingml/2011/main" val="1"/>
            </a:ext>
          </a:extLst>
        </p:spPr>
        <p:txBody>
          <a:bodyPr lIns="0" tIns="0" rIns="0" bIns="0">
            <a:noAutofit/>
          </a:bodyPr>
          <a:lstStyle/>
          <a:p>
            <a:r>
              <a:rPr lang="en-US" sz="2800" dirty="0" smtClean="0"/>
              <a:t>Post traumatic headaches:</a:t>
            </a:r>
          </a:p>
          <a:p>
            <a:pPr marL="342900" indent="-342900">
              <a:buFont typeface="Arial" panose="020B0604020202020204" pitchFamily="34" charset="0"/>
              <a:buChar char="•"/>
            </a:pPr>
            <a:r>
              <a:rPr lang="en-US" sz="2400" dirty="0" smtClean="0"/>
              <a:t>Tend to have contributions from migraine, tension and </a:t>
            </a:r>
            <a:r>
              <a:rPr lang="en-US" sz="2400" dirty="0" err="1" smtClean="0"/>
              <a:t>cervicogenic</a:t>
            </a:r>
            <a:endParaRPr lang="en-US" sz="2400" dirty="0" smtClean="0"/>
          </a:p>
          <a:p>
            <a:pPr marL="342900" indent="-342900">
              <a:buFont typeface="Arial" panose="020B0604020202020204" pitchFamily="34" charset="0"/>
              <a:buChar char="•"/>
            </a:pPr>
            <a:r>
              <a:rPr lang="en-US" sz="2400" dirty="0" smtClean="0"/>
              <a:t>Analgesic/ Withdrawal headaches also occur</a:t>
            </a:r>
          </a:p>
          <a:p>
            <a:pPr marL="342900" indent="-342900">
              <a:buFont typeface="Arial" panose="020B0604020202020204" pitchFamily="34" charset="0"/>
              <a:buChar char="•"/>
            </a:pPr>
            <a:r>
              <a:rPr lang="en-US" sz="2400" dirty="0"/>
              <a:t>C</a:t>
            </a:r>
            <a:r>
              <a:rPr lang="en-US" sz="2400" dirty="0" smtClean="0"/>
              <a:t>an occur in more than 50% of patients with TBI</a:t>
            </a:r>
          </a:p>
          <a:p>
            <a:endParaRPr lang="en-US" sz="2400" dirty="0"/>
          </a:p>
          <a:p>
            <a:r>
              <a:rPr lang="en-US" sz="2800" dirty="0" smtClean="0"/>
              <a:t>What’s needed:</a:t>
            </a:r>
          </a:p>
          <a:p>
            <a:pPr marL="342900" indent="-342900">
              <a:buFont typeface="Arial" panose="020B0604020202020204" pitchFamily="34" charset="0"/>
              <a:buChar char="•"/>
            </a:pPr>
            <a:r>
              <a:rPr lang="en-US" sz="2400" dirty="0" smtClean="0"/>
              <a:t>Effective medication management</a:t>
            </a:r>
          </a:p>
          <a:p>
            <a:pPr marL="342900" indent="-342900">
              <a:buFont typeface="Arial" panose="020B0604020202020204" pitchFamily="34" charset="0"/>
              <a:buChar char="•"/>
            </a:pPr>
            <a:r>
              <a:rPr lang="en-US" sz="2400" dirty="0" smtClean="0"/>
              <a:t>Activity and physical therapy programs</a:t>
            </a:r>
          </a:p>
          <a:p>
            <a:pPr marL="342900" indent="-342900">
              <a:buFont typeface="Arial" panose="020B0604020202020204" pitchFamily="34" charset="0"/>
              <a:buChar char="•"/>
            </a:pPr>
            <a:r>
              <a:rPr lang="en-US" sz="2400" dirty="0" smtClean="0"/>
              <a:t>Education</a:t>
            </a:r>
          </a:p>
          <a:p>
            <a:endParaRPr lang="en-US" sz="2800" dirty="0" smtClean="0"/>
          </a:p>
          <a:p>
            <a:endParaRPr lang="en-US" sz="2400" dirty="0"/>
          </a:p>
          <a:p>
            <a:endParaRPr lang="en-US" sz="2400" dirty="0"/>
          </a:p>
        </p:txBody>
      </p:sp>
      <p:sp>
        <p:nvSpPr>
          <p:cNvPr id="79" name="Shape 79"/>
          <p:cNvSpPr>
            <a:spLocks noGrp="1"/>
          </p:cNvSpPr>
          <p:nvPr>
            <p:ph type="sldNum" sz="quarter" idx="2"/>
          </p:nvPr>
        </p:nvSpPr>
        <p:spPr>
          <a:xfrm>
            <a:off x="8583351" y="6134286"/>
            <a:ext cx="490751" cy="231141"/>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000">
                <a:solidFill>
                  <a:srgbClr val="888888"/>
                </a:solidFill>
              </a:rPr>
              <a:t>13</a:t>
            </a:fld>
            <a:endParaRPr sz="1000" dirty="0">
              <a:solidFill>
                <a:srgbClr val="888888"/>
              </a:solidFill>
            </a:endParaRPr>
          </a:p>
        </p:txBody>
      </p:sp>
    </p:spTree>
    <p:extLst>
      <p:ext uri="{BB962C8B-B14F-4D97-AF65-F5344CB8AC3E}">
        <p14:creationId xmlns:p14="http://schemas.microsoft.com/office/powerpoint/2010/main" val="3578469016"/>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title"/>
          </p:nvPr>
        </p:nvSpPr>
        <p:spPr>
          <a:xfrm>
            <a:off x="457200" y="274637"/>
            <a:ext cx="8229600" cy="1291146"/>
          </a:xfrm>
          <a:prstGeom prst="rect">
            <a:avLst/>
          </a:prstGeom>
        </p:spPr>
        <p:txBody>
          <a:bodyPr>
            <a:normAutofit/>
          </a:bodyPr>
          <a:lstStyle/>
          <a:p>
            <a:pPr lvl="0">
              <a:defRPr sz="1800">
                <a:solidFill>
                  <a:srgbClr val="000000"/>
                </a:solidFill>
              </a:defRPr>
            </a:pPr>
            <a:r>
              <a:rPr lang="en-US" sz="3600" b="1" dirty="0">
                <a:solidFill>
                  <a:schemeClr val="bg1"/>
                </a:solidFill>
              </a:rPr>
              <a:t>Common medical complications</a:t>
            </a:r>
            <a:endParaRPr sz="3600" b="1" dirty="0">
              <a:solidFill>
                <a:schemeClr val="bg1"/>
              </a:solidFill>
              <a:latin typeface="Calibri" panose="020F0502020204030204" pitchFamily="34" charset="0"/>
            </a:endParaRPr>
          </a:p>
        </p:txBody>
      </p:sp>
      <p:sp>
        <p:nvSpPr>
          <p:cNvPr id="76" name="Shape 76"/>
          <p:cNvSpPr/>
          <p:nvPr/>
        </p:nvSpPr>
        <p:spPr>
          <a:xfrm>
            <a:off x="266699" y="1803400"/>
            <a:ext cx="8316651" cy="4813300"/>
          </a:xfrm>
          <a:prstGeom prst="rect">
            <a:avLst/>
          </a:prstGeom>
          <a:solidFill>
            <a:schemeClr val="bg1"/>
          </a:solidFill>
          <a:ln w="12700">
            <a:solidFill>
              <a:schemeClr val="tx1"/>
            </a:solidFill>
            <a:miter lim="400000"/>
          </a:ln>
          <a:extLst>
            <a:ext uri="{C572A759-6A51-4108-AA02-DFA0A04FC94B}">
              <ma14:wrappingTextBoxFlag xmlns="" xmlns:ma14="http://schemas.microsoft.com/office/mac/drawingml/2011/main" val="1"/>
            </a:ext>
          </a:extLst>
        </p:spPr>
        <p:txBody>
          <a:bodyPr lIns="0" tIns="0" rIns="0" bIns="0">
            <a:noAutofit/>
          </a:bodyPr>
          <a:lstStyle/>
          <a:p>
            <a:pPr marL="457200" indent="-457200">
              <a:buFont typeface="Arial" panose="020B0604020202020204" pitchFamily="34" charset="0"/>
              <a:buChar char="•"/>
            </a:pPr>
            <a:r>
              <a:rPr lang="en-US" sz="2800" dirty="0" smtClean="0"/>
              <a:t>Endocrine abnormalities</a:t>
            </a:r>
            <a:endParaRPr lang="en-US" sz="2800" dirty="0"/>
          </a:p>
          <a:p>
            <a:pPr marL="457200" indent="-457200">
              <a:buFont typeface="Arial" panose="020B0604020202020204" pitchFamily="34" charset="0"/>
              <a:buChar char="•"/>
            </a:pPr>
            <a:r>
              <a:rPr lang="en-US" sz="2800" dirty="0"/>
              <a:t>Metabolic changes/ </a:t>
            </a:r>
            <a:r>
              <a:rPr lang="en-US" sz="2800" dirty="0" smtClean="0"/>
              <a:t>problems</a:t>
            </a:r>
          </a:p>
          <a:p>
            <a:pPr marL="457200" indent="-457200">
              <a:buFont typeface="Arial" panose="020B0604020202020204" pitchFamily="34" charset="0"/>
              <a:buChar char="•"/>
            </a:pPr>
            <a:r>
              <a:rPr lang="en-US" sz="2800" dirty="0" smtClean="0"/>
              <a:t>Fertility issues or Sexual dysfunction</a:t>
            </a:r>
          </a:p>
          <a:p>
            <a:pPr marL="457200" indent="-457200">
              <a:buFont typeface="Arial" panose="020B0604020202020204" pitchFamily="34" charset="0"/>
              <a:buChar char="•"/>
            </a:pPr>
            <a:r>
              <a:rPr lang="en-US" sz="2800" dirty="0" smtClean="0"/>
              <a:t>Nutrition changes</a:t>
            </a:r>
          </a:p>
          <a:p>
            <a:endParaRPr lang="en-US" sz="2800" dirty="0"/>
          </a:p>
          <a:p>
            <a:pPr algn="l"/>
            <a:r>
              <a:rPr lang="en-US" sz="2800" dirty="0" smtClean="0"/>
              <a:t>What’s needed: </a:t>
            </a:r>
          </a:p>
          <a:p>
            <a:pPr marL="342900" indent="-342900">
              <a:buFont typeface="Arial" panose="020B0604020202020204" pitchFamily="34" charset="0"/>
              <a:buChar char="•"/>
            </a:pPr>
            <a:r>
              <a:rPr lang="en-US" sz="2400" dirty="0" smtClean="0"/>
              <a:t>Laboratory monitoring</a:t>
            </a:r>
          </a:p>
          <a:p>
            <a:pPr marL="342900" indent="-342900">
              <a:buFont typeface="Arial" panose="020B0604020202020204" pitchFamily="34" charset="0"/>
              <a:buChar char="•"/>
            </a:pPr>
            <a:r>
              <a:rPr lang="en-US" sz="2400" dirty="0" smtClean="0"/>
              <a:t>Medication management</a:t>
            </a:r>
          </a:p>
          <a:p>
            <a:pPr marL="342900" indent="-342900">
              <a:buFont typeface="Arial" panose="020B0604020202020204" pitchFamily="34" charset="0"/>
              <a:buChar char="•"/>
            </a:pPr>
            <a:r>
              <a:rPr lang="en-US" sz="2400" dirty="0" smtClean="0"/>
              <a:t>Dietary/ nutrition advice</a:t>
            </a:r>
          </a:p>
          <a:p>
            <a:pPr marL="342900" indent="-342900">
              <a:buFont typeface="Arial" panose="020B0604020202020204" pitchFamily="34" charset="0"/>
              <a:buChar char="•"/>
            </a:pPr>
            <a:r>
              <a:rPr lang="en-US" sz="2400" dirty="0" smtClean="0"/>
              <a:t>Collaboration with endocrinology team </a:t>
            </a:r>
            <a:endParaRPr lang="en-US" sz="2400" dirty="0"/>
          </a:p>
          <a:p>
            <a:pPr marL="342900" indent="-342900">
              <a:buFont typeface="Arial" panose="020B0604020202020204" pitchFamily="34" charset="0"/>
              <a:buChar char="•"/>
            </a:pPr>
            <a:endParaRPr lang="en-US" sz="2800" dirty="0" smtClean="0"/>
          </a:p>
          <a:p>
            <a:endParaRPr lang="en-US" sz="2800" dirty="0"/>
          </a:p>
        </p:txBody>
      </p:sp>
      <p:sp>
        <p:nvSpPr>
          <p:cNvPr id="79" name="Shape 79"/>
          <p:cNvSpPr>
            <a:spLocks noGrp="1"/>
          </p:cNvSpPr>
          <p:nvPr>
            <p:ph type="sldNum" sz="quarter" idx="2"/>
          </p:nvPr>
        </p:nvSpPr>
        <p:spPr>
          <a:xfrm>
            <a:off x="8583351" y="6134286"/>
            <a:ext cx="490751" cy="231141"/>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000">
                <a:solidFill>
                  <a:srgbClr val="888888"/>
                </a:solidFill>
              </a:rPr>
              <a:t>14</a:t>
            </a:fld>
            <a:endParaRPr sz="1000" dirty="0">
              <a:solidFill>
                <a:srgbClr val="888888"/>
              </a:solidFill>
            </a:endParaRPr>
          </a:p>
        </p:txBody>
      </p:sp>
    </p:spTree>
    <p:extLst>
      <p:ext uri="{BB962C8B-B14F-4D97-AF65-F5344CB8AC3E}">
        <p14:creationId xmlns:p14="http://schemas.microsoft.com/office/powerpoint/2010/main" val="1907994081"/>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title"/>
          </p:nvPr>
        </p:nvSpPr>
        <p:spPr>
          <a:xfrm>
            <a:off x="457200" y="274637"/>
            <a:ext cx="8229600" cy="1291146"/>
          </a:xfrm>
          <a:prstGeom prst="rect">
            <a:avLst/>
          </a:prstGeom>
        </p:spPr>
        <p:txBody>
          <a:bodyPr>
            <a:normAutofit/>
          </a:bodyPr>
          <a:lstStyle/>
          <a:p>
            <a:pPr lvl="0">
              <a:defRPr sz="1800">
                <a:solidFill>
                  <a:srgbClr val="000000"/>
                </a:solidFill>
              </a:defRPr>
            </a:pPr>
            <a:r>
              <a:rPr lang="en-US" sz="3600" b="1" dirty="0">
                <a:solidFill>
                  <a:schemeClr val="bg1"/>
                </a:solidFill>
              </a:rPr>
              <a:t>Common medical complications</a:t>
            </a:r>
            <a:endParaRPr sz="3600" b="1" dirty="0">
              <a:solidFill>
                <a:schemeClr val="bg1"/>
              </a:solidFill>
              <a:latin typeface="Calibri" panose="020F0502020204030204" pitchFamily="34" charset="0"/>
            </a:endParaRPr>
          </a:p>
        </p:txBody>
      </p:sp>
      <p:sp>
        <p:nvSpPr>
          <p:cNvPr id="76" name="Shape 76"/>
          <p:cNvSpPr/>
          <p:nvPr/>
        </p:nvSpPr>
        <p:spPr>
          <a:xfrm>
            <a:off x="266700" y="1676400"/>
            <a:ext cx="8089900" cy="4940300"/>
          </a:xfrm>
          <a:prstGeom prst="rect">
            <a:avLst/>
          </a:prstGeom>
          <a:solidFill>
            <a:schemeClr val="bg1"/>
          </a:solidFill>
          <a:ln w="12700">
            <a:solidFill>
              <a:schemeClr val="tx1"/>
            </a:solidFill>
            <a:miter lim="400000"/>
          </a:ln>
          <a:extLst>
            <a:ext uri="{C572A759-6A51-4108-AA02-DFA0A04FC94B}">
              <ma14:wrappingTextBoxFlag xmlns="" xmlns:ma14="http://schemas.microsoft.com/office/mac/drawingml/2011/main" val="1"/>
            </a:ext>
          </a:extLst>
        </p:spPr>
        <p:txBody>
          <a:bodyPr lIns="0" tIns="0" rIns="0" bIns="0">
            <a:noAutofit/>
          </a:bodyPr>
          <a:lstStyle/>
          <a:p>
            <a:pPr marL="457200" indent="-457200">
              <a:buFont typeface="Arial" panose="020B0604020202020204" pitchFamily="34" charset="0"/>
              <a:buChar char="•"/>
            </a:pPr>
            <a:r>
              <a:rPr lang="en-US" sz="2800" dirty="0" smtClean="0"/>
              <a:t>Wound issues</a:t>
            </a:r>
          </a:p>
          <a:p>
            <a:pPr marL="457200" indent="-457200">
              <a:buFont typeface="Arial" panose="020B0604020202020204" pitchFamily="34" charset="0"/>
              <a:buChar char="•"/>
            </a:pPr>
            <a:r>
              <a:rPr lang="en-US" sz="2800" dirty="0" smtClean="0"/>
              <a:t>Pain</a:t>
            </a:r>
          </a:p>
          <a:p>
            <a:pPr marL="457200" indent="-457200">
              <a:buFont typeface="Arial" panose="020B0604020202020204" pitchFamily="34" charset="0"/>
              <a:buChar char="•"/>
            </a:pPr>
            <a:r>
              <a:rPr lang="en-US" sz="2800" dirty="0" smtClean="0"/>
              <a:t>Musculoskeletal issues</a:t>
            </a:r>
          </a:p>
          <a:p>
            <a:endParaRPr lang="en-US" sz="2800" dirty="0" smtClean="0"/>
          </a:p>
          <a:p>
            <a:r>
              <a:rPr lang="en-US" sz="2800" dirty="0" smtClean="0"/>
              <a:t>What’s needed:</a:t>
            </a:r>
          </a:p>
          <a:p>
            <a:pPr marL="457200" indent="-457200">
              <a:buFont typeface="Arial" panose="020B0604020202020204" pitchFamily="34" charset="0"/>
              <a:buChar char="•"/>
            </a:pPr>
            <a:r>
              <a:rPr lang="en-US" sz="2400" dirty="0"/>
              <a:t>Expert nursing and wound care</a:t>
            </a:r>
          </a:p>
          <a:p>
            <a:pPr marL="457200" indent="-457200">
              <a:buFont typeface="Arial" panose="020B0604020202020204" pitchFamily="34" charset="0"/>
              <a:buChar char="•"/>
            </a:pPr>
            <a:r>
              <a:rPr lang="en-US" sz="2400" dirty="0" smtClean="0"/>
              <a:t>Appropriate medication and activity programs</a:t>
            </a:r>
          </a:p>
          <a:p>
            <a:pPr marL="457200" indent="-457200">
              <a:buFont typeface="Arial" panose="020B0604020202020204" pitchFamily="34" charset="0"/>
              <a:buChar char="•"/>
            </a:pPr>
            <a:r>
              <a:rPr lang="en-US" sz="2400" dirty="0" smtClean="0"/>
              <a:t>Coordinated care with other providers</a:t>
            </a:r>
            <a:endParaRPr lang="en-US" sz="2400" dirty="0"/>
          </a:p>
          <a:p>
            <a:endParaRPr lang="en-US" sz="2800" dirty="0"/>
          </a:p>
          <a:p>
            <a:endParaRPr lang="en-US" sz="2800" dirty="0"/>
          </a:p>
        </p:txBody>
      </p:sp>
      <p:sp>
        <p:nvSpPr>
          <p:cNvPr id="79" name="Shape 79"/>
          <p:cNvSpPr>
            <a:spLocks noGrp="1"/>
          </p:cNvSpPr>
          <p:nvPr>
            <p:ph type="sldNum" sz="quarter" idx="2"/>
          </p:nvPr>
        </p:nvSpPr>
        <p:spPr>
          <a:xfrm>
            <a:off x="8583351" y="6134286"/>
            <a:ext cx="490751" cy="231141"/>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000">
                <a:solidFill>
                  <a:srgbClr val="888888"/>
                </a:solidFill>
              </a:rPr>
              <a:t>15</a:t>
            </a:fld>
            <a:endParaRPr sz="1000" dirty="0">
              <a:solidFill>
                <a:srgbClr val="888888"/>
              </a:solidFill>
            </a:endParaRPr>
          </a:p>
        </p:txBody>
      </p:sp>
    </p:spTree>
    <p:extLst>
      <p:ext uri="{BB962C8B-B14F-4D97-AF65-F5344CB8AC3E}">
        <p14:creationId xmlns:p14="http://schemas.microsoft.com/office/powerpoint/2010/main" val="1907994081"/>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title"/>
          </p:nvPr>
        </p:nvSpPr>
        <p:spPr>
          <a:xfrm>
            <a:off x="457200" y="274637"/>
            <a:ext cx="8229600" cy="1291146"/>
          </a:xfrm>
          <a:prstGeom prst="rect">
            <a:avLst/>
          </a:prstGeom>
        </p:spPr>
        <p:txBody>
          <a:bodyPr>
            <a:normAutofit/>
          </a:bodyPr>
          <a:lstStyle/>
          <a:p>
            <a:pPr lvl="0">
              <a:defRPr sz="1800">
                <a:solidFill>
                  <a:srgbClr val="000000"/>
                </a:solidFill>
              </a:defRPr>
            </a:pPr>
            <a:r>
              <a:rPr lang="en-US" sz="3600" b="1" dirty="0">
                <a:solidFill>
                  <a:schemeClr val="bg1"/>
                </a:solidFill>
              </a:rPr>
              <a:t>Common medical complications</a:t>
            </a:r>
            <a:endParaRPr sz="3600" b="1" dirty="0">
              <a:solidFill>
                <a:schemeClr val="bg1"/>
              </a:solidFill>
              <a:latin typeface="Calibri" panose="020F0502020204030204" pitchFamily="34" charset="0"/>
            </a:endParaRPr>
          </a:p>
        </p:txBody>
      </p:sp>
      <p:sp>
        <p:nvSpPr>
          <p:cNvPr id="76" name="Shape 76"/>
          <p:cNvSpPr/>
          <p:nvPr/>
        </p:nvSpPr>
        <p:spPr>
          <a:xfrm>
            <a:off x="266700" y="1676400"/>
            <a:ext cx="7848600" cy="4940300"/>
          </a:xfrm>
          <a:prstGeom prst="rect">
            <a:avLst/>
          </a:prstGeom>
          <a:solidFill>
            <a:schemeClr val="bg1"/>
          </a:solidFill>
          <a:ln w="12700">
            <a:solidFill>
              <a:schemeClr val="tx1"/>
            </a:solidFill>
            <a:miter lim="400000"/>
          </a:ln>
          <a:extLst>
            <a:ext uri="{C572A759-6A51-4108-AA02-DFA0A04FC94B}">
              <ma14:wrappingTextBoxFlag xmlns="" xmlns:ma14="http://schemas.microsoft.com/office/mac/drawingml/2011/main" val="1"/>
            </a:ext>
          </a:extLst>
        </p:spPr>
        <p:txBody>
          <a:bodyPr lIns="0" tIns="0" rIns="0" bIns="0">
            <a:noAutofit/>
          </a:bodyPr>
          <a:lstStyle/>
          <a:p>
            <a:pPr marL="457200" indent="-457200">
              <a:buFont typeface="Arial" panose="020B0604020202020204" pitchFamily="34" charset="0"/>
              <a:buChar char="•"/>
            </a:pPr>
            <a:r>
              <a:rPr lang="en-US" sz="2800" dirty="0" smtClean="0"/>
              <a:t>Visual acuity changes</a:t>
            </a:r>
          </a:p>
          <a:p>
            <a:pPr marL="457200" indent="-457200">
              <a:buFont typeface="Arial" panose="020B0604020202020204" pitchFamily="34" charset="0"/>
              <a:buChar char="•"/>
            </a:pPr>
            <a:r>
              <a:rPr lang="en-US" sz="2800" dirty="0" err="1" smtClean="0"/>
              <a:t>Visuomotor</a:t>
            </a:r>
            <a:r>
              <a:rPr lang="en-US" sz="2800" dirty="0" smtClean="0"/>
              <a:t> abnormalities</a:t>
            </a:r>
          </a:p>
          <a:p>
            <a:pPr marL="457200" indent="-457200">
              <a:buFont typeface="Arial" panose="020B0604020202020204" pitchFamily="34" charset="0"/>
              <a:buChar char="•"/>
            </a:pPr>
            <a:r>
              <a:rPr lang="en-US" sz="2800" dirty="0" smtClean="0"/>
              <a:t>Olfaction/ smell disorders</a:t>
            </a:r>
          </a:p>
          <a:p>
            <a:pPr marL="457200" indent="-457200">
              <a:buFont typeface="Arial" panose="020B0604020202020204" pitchFamily="34" charset="0"/>
              <a:buChar char="•"/>
            </a:pPr>
            <a:r>
              <a:rPr lang="en-US" sz="2800" dirty="0" smtClean="0"/>
              <a:t>Issues with balance </a:t>
            </a:r>
            <a:r>
              <a:rPr lang="en-US" sz="2800" dirty="0"/>
              <a:t>and </a:t>
            </a:r>
            <a:r>
              <a:rPr lang="en-US" sz="2800" dirty="0" smtClean="0"/>
              <a:t>dizziness</a:t>
            </a:r>
          </a:p>
          <a:p>
            <a:pPr marL="457200" indent="-457200">
              <a:buFont typeface="Arial" panose="020B0604020202020204" pitchFamily="34" charset="0"/>
              <a:buChar char="•"/>
            </a:pPr>
            <a:r>
              <a:rPr lang="en-US" sz="2800" dirty="0" smtClean="0"/>
              <a:t>Hearing </a:t>
            </a:r>
            <a:r>
              <a:rPr lang="en-US" sz="2800" dirty="0"/>
              <a:t>problems</a:t>
            </a:r>
          </a:p>
          <a:p>
            <a:pPr marL="457200" indent="-457200">
              <a:buFont typeface="Arial" panose="020B0604020202020204" pitchFamily="34" charset="0"/>
              <a:buChar char="•"/>
            </a:pPr>
            <a:endParaRPr lang="en-US" sz="2800" dirty="0" smtClean="0"/>
          </a:p>
          <a:p>
            <a:endParaRPr lang="en-US" sz="2800" dirty="0"/>
          </a:p>
          <a:p>
            <a:r>
              <a:rPr lang="en-US" sz="2800" dirty="0" smtClean="0"/>
              <a:t>What’s needed:</a:t>
            </a:r>
          </a:p>
          <a:p>
            <a:pPr marL="342900" indent="-342900">
              <a:buFont typeface="Arial" panose="020B0604020202020204" pitchFamily="34" charset="0"/>
              <a:buChar char="•"/>
            </a:pPr>
            <a:r>
              <a:rPr lang="en-US" sz="2400" dirty="0" smtClean="0"/>
              <a:t>Multi-specialty evaluation and treatment</a:t>
            </a:r>
          </a:p>
          <a:p>
            <a:pPr marL="342900" indent="-342900">
              <a:buFont typeface="Arial" panose="020B0604020202020204" pitchFamily="34" charset="0"/>
              <a:buChar char="•"/>
            </a:pPr>
            <a:r>
              <a:rPr lang="en-US" sz="2400" dirty="0" smtClean="0"/>
              <a:t>Medication management</a:t>
            </a:r>
          </a:p>
          <a:p>
            <a:pPr marL="342900" indent="-342900">
              <a:buFont typeface="Arial" panose="020B0604020202020204" pitchFamily="34" charset="0"/>
              <a:buChar char="•"/>
            </a:pPr>
            <a:r>
              <a:rPr lang="en-US" sz="2400" dirty="0"/>
              <a:t>Coordinated therapy approaches</a:t>
            </a:r>
          </a:p>
          <a:p>
            <a:endParaRPr lang="en-US" sz="2800" dirty="0"/>
          </a:p>
        </p:txBody>
      </p:sp>
      <p:sp>
        <p:nvSpPr>
          <p:cNvPr id="79" name="Shape 79"/>
          <p:cNvSpPr>
            <a:spLocks noGrp="1"/>
          </p:cNvSpPr>
          <p:nvPr>
            <p:ph type="sldNum" sz="quarter" idx="2"/>
          </p:nvPr>
        </p:nvSpPr>
        <p:spPr>
          <a:xfrm>
            <a:off x="8583351" y="6134286"/>
            <a:ext cx="490751" cy="231141"/>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000">
                <a:solidFill>
                  <a:srgbClr val="888888"/>
                </a:solidFill>
              </a:rPr>
              <a:t>16</a:t>
            </a:fld>
            <a:endParaRPr sz="1000" dirty="0">
              <a:solidFill>
                <a:srgbClr val="888888"/>
              </a:solidFill>
            </a:endParaRPr>
          </a:p>
        </p:txBody>
      </p:sp>
    </p:spTree>
    <p:extLst>
      <p:ext uri="{BB962C8B-B14F-4D97-AF65-F5344CB8AC3E}">
        <p14:creationId xmlns:p14="http://schemas.microsoft.com/office/powerpoint/2010/main" val="3780921578"/>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Other sequelae </a:t>
            </a:r>
            <a:endParaRPr lang="en-US" sz="3600" b="1" dirty="0">
              <a:latin typeface="Calibri" panose="020F0502020204030204" pitchFamily="34" charset="0"/>
            </a:endParaRPr>
          </a:p>
        </p:txBody>
      </p:sp>
      <p:sp>
        <p:nvSpPr>
          <p:cNvPr id="3" name="Text Placeholder 2"/>
          <p:cNvSpPr>
            <a:spLocks noGrp="1"/>
          </p:cNvSpPr>
          <p:nvPr>
            <p:ph type="body" idx="1"/>
          </p:nvPr>
        </p:nvSpPr>
        <p:spPr>
          <a:xfrm>
            <a:off x="457200" y="1935650"/>
            <a:ext cx="8229600" cy="4579450"/>
          </a:xfrm>
          <a:solidFill>
            <a:schemeClr val="bg1"/>
          </a:solidFill>
          <a:ln>
            <a:solidFill>
              <a:schemeClr val="tx1"/>
            </a:solidFill>
          </a:ln>
        </p:spPr>
        <p:txBody>
          <a:bodyPr/>
          <a:lstStyle/>
          <a:p>
            <a:r>
              <a:rPr lang="en-US" sz="2800" dirty="0"/>
              <a:t>I</a:t>
            </a:r>
            <a:r>
              <a:rPr lang="en-US" sz="2800" dirty="0" smtClean="0"/>
              <a:t>mpaired </a:t>
            </a:r>
            <a:r>
              <a:rPr lang="en-US" sz="2800" dirty="0"/>
              <a:t>mobility</a:t>
            </a:r>
          </a:p>
          <a:p>
            <a:r>
              <a:rPr lang="en-US" sz="2800" dirty="0"/>
              <a:t>A</a:t>
            </a:r>
            <a:r>
              <a:rPr lang="en-US" sz="2800" dirty="0" smtClean="0"/>
              <a:t>bnormal </a:t>
            </a:r>
            <a:r>
              <a:rPr lang="en-US" sz="2800" dirty="0"/>
              <a:t>cognition</a:t>
            </a:r>
          </a:p>
          <a:p>
            <a:r>
              <a:rPr lang="en-US" sz="2800" dirty="0"/>
              <a:t>A</a:t>
            </a:r>
            <a:r>
              <a:rPr lang="en-US" sz="2800" dirty="0" smtClean="0"/>
              <a:t>ltered </a:t>
            </a:r>
            <a:r>
              <a:rPr lang="en-US" sz="2800" dirty="0"/>
              <a:t>executive </a:t>
            </a:r>
            <a:r>
              <a:rPr lang="en-US" sz="2800" dirty="0" smtClean="0"/>
              <a:t>function</a:t>
            </a:r>
          </a:p>
          <a:p>
            <a:r>
              <a:rPr lang="en-US" sz="2800" dirty="0"/>
              <a:t>N</a:t>
            </a:r>
            <a:r>
              <a:rPr lang="en-US" sz="2800" dirty="0" smtClean="0"/>
              <a:t>europsychiatric/ behavioral symptoms</a:t>
            </a:r>
            <a:endParaRPr lang="en-US" sz="2800" dirty="0"/>
          </a:p>
          <a:p>
            <a:r>
              <a:rPr lang="en-US" sz="2800" dirty="0"/>
              <a:t>S</a:t>
            </a:r>
            <a:r>
              <a:rPr lang="en-US" sz="2800" dirty="0" smtClean="0"/>
              <a:t>peech </a:t>
            </a:r>
            <a:r>
              <a:rPr lang="en-US" sz="2800" dirty="0"/>
              <a:t>and language problems</a:t>
            </a:r>
          </a:p>
          <a:p>
            <a:pPr marL="0" indent="0">
              <a:buNone/>
            </a:pPr>
            <a:endParaRPr lang="en-US" dirty="0"/>
          </a:p>
        </p:txBody>
      </p:sp>
    </p:spTree>
    <p:extLst>
      <p:ext uri="{BB962C8B-B14F-4D97-AF65-F5344CB8AC3E}">
        <p14:creationId xmlns:p14="http://schemas.microsoft.com/office/powerpoint/2010/main" val="1453395216"/>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TBI is not static</a:t>
            </a:r>
            <a:endParaRPr lang="en-US" sz="3600" b="1" dirty="0">
              <a:latin typeface="Calibri" panose="020F0502020204030204" pitchFamily="34" charset="0"/>
            </a:endParaRPr>
          </a:p>
        </p:txBody>
      </p:sp>
      <p:sp>
        <p:nvSpPr>
          <p:cNvPr id="3" name="Text Placeholder 2"/>
          <p:cNvSpPr>
            <a:spLocks noGrp="1"/>
          </p:cNvSpPr>
          <p:nvPr>
            <p:ph type="body" idx="1"/>
          </p:nvPr>
        </p:nvSpPr>
        <p:spPr>
          <a:xfrm>
            <a:off x="457200" y="1935650"/>
            <a:ext cx="8229600" cy="4604850"/>
          </a:xfrm>
          <a:solidFill>
            <a:schemeClr val="bg1"/>
          </a:solidFill>
          <a:ln>
            <a:solidFill>
              <a:schemeClr val="tx1"/>
            </a:solidFill>
          </a:ln>
        </p:spPr>
        <p:txBody>
          <a:bodyPr/>
          <a:lstStyle/>
          <a:p>
            <a:pPr marL="0" indent="0">
              <a:buNone/>
            </a:pPr>
            <a:r>
              <a:rPr lang="en-US" sz="2800" dirty="0" smtClean="0"/>
              <a:t>These issues are likely to change over time:</a:t>
            </a:r>
          </a:p>
          <a:p>
            <a:r>
              <a:rPr lang="en-US" sz="2400" dirty="0" smtClean="0"/>
              <a:t>As patients age</a:t>
            </a:r>
          </a:p>
          <a:p>
            <a:r>
              <a:rPr lang="en-US" sz="2400" dirty="0" smtClean="0"/>
              <a:t>As new health problems develop</a:t>
            </a:r>
          </a:p>
          <a:p>
            <a:r>
              <a:rPr lang="en-US" sz="2400" dirty="0" smtClean="0"/>
              <a:t>As new medications are started</a:t>
            </a:r>
          </a:p>
          <a:p>
            <a:pPr marL="0" indent="0">
              <a:buNone/>
            </a:pPr>
            <a:endParaRPr lang="en-US" sz="2400" dirty="0"/>
          </a:p>
          <a:p>
            <a:pPr marL="0" indent="0">
              <a:buNone/>
            </a:pPr>
            <a:r>
              <a:rPr lang="en-US" sz="2800" dirty="0" smtClean="0"/>
              <a:t>TBI is appropriately classified as a chronic, ongoing problem</a:t>
            </a:r>
            <a:endParaRPr lang="en-US" sz="2800" dirty="0"/>
          </a:p>
          <a:p>
            <a:pPr marL="0" indent="0">
              <a:buNone/>
            </a:pPr>
            <a:endParaRPr lang="en-US" dirty="0"/>
          </a:p>
        </p:txBody>
      </p:sp>
    </p:spTree>
    <p:extLst>
      <p:ext uri="{BB962C8B-B14F-4D97-AF65-F5344CB8AC3E}">
        <p14:creationId xmlns:p14="http://schemas.microsoft.com/office/powerpoint/2010/main" val="668587297"/>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Decreased lifespan</a:t>
            </a:r>
            <a:endParaRPr lang="en-US" sz="3600" b="1" dirty="0">
              <a:latin typeface="Calibri" panose="020F0502020204030204" pitchFamily="34" charset="0"/>
            </a:endParaRPr>
          </a:p>
        </p:txBody>
      </p:sp>
      <p:sp>
        <p:nvSpPr>
          <p:cNvPr id="3" name="Text Placeholder 2"/>
          <p:cNvSpPr>
            <a:spLocks noGrp="1"/>
          </p:cNvSpPr>
          <p:nvPr>
            <p:ph type="body" idx="1"/>
          </p:nvPr>
        </p:nvSpPr>
        <p:spPr>
          <a:xfrm>
            <a:off x="145143" y="1741714"/>
            <a:ext cx="8897257" cy="4062186"/>
          </a:xfrm>
          <a:ln>
            <a:solidFill>
              <a:schemeClr val="tx1"/>
            </a:solidFill>
          </a:ln>
        </p:spPr>
        <p:txBody>
          <a:bodyPr>
            <a:normAutofit/>
          </a:bodyPr>
          <a:lstStyle/>
          <a:p>
            <a:pPr marL="0" indent="0">
              <a:buNone/>
            </a:pPr>
            <a:r>
              <a:rPr lang="en-US" sz="2800" dirty="0"/>
              <a:t>Following moderate to severe TBI, life expectancy can decrease by nearly a </a:t>
            </a:r>
            <a:r>
              <a:rPr lang="en-US" sz="2800" dirty="0" smtClean="0"/>
              <a:t>decade</a:t>
            </a:r>
          </a:p>
          <a:p>
            <a:pPr marL="0" indent="0">
              <a:buNone/>
            </a:pPr>
            <a:endParaRPr lang="en-US" sz="2800" dirty="0"/>
          </a:p>
          <a:p>
            <a:pPr marL="0" indent="0">
              <a:buNone/>
            </a:pPr>
            <a:r>
              <a:rPr lang="en-US" sz="2800" dirty="0" smtClean="0"/>
              <a:t>What’s needed:</a:t>
            </a:r>
          </a:p>
          <a:p>
            <a:r>
              <a:rPr lang="en-US" sz="2400" dirty="0" smtClean="0"/>
              <a:t>Vigilant care</a:t>
            </a:r>
            <a:endParaRPr lang="en-US" sz="2400" dirty="0"/>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271914006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Disclosures</a:t>
            </a:r>
            <a:endParaRPr lang="en-US" sz="3600" b="1" dirty="0"/>
          </a:p>
        </p:txBody>
      </p:sp>
      <p:sp>
        <p:nvSpPr>
          <p:cNvPr id="3" name="Text Placeholder 2"/>
          <p:cNvSpPr>
            <a:spLocks noGrp="1"/>
          </p:cNvSpPr>
          <p:nvPr>
            <p:ph type="body" idx="1"/>
          </p:nvPr>
        </p:nvSpPr>
        <p:spPr>
          <a:xfrm>
            <a:off x="266700" y="2400300"/>
            <a:ext cx="8420100" cy="2413000"/>
          </a:xfrm>
        </p:spPr>
        <p:txBody>
          <a:bodyPr>
            <a:normAutofit/>
          </a:bodyPr>
          <a:lstStyle/>
          <a:p>
            <a:pPr marL="0" indent="0" algn="ctr">
              <a:buNone/>
            </a:pPr>
            <a:r>
              <a:rPr lang="en-US" sz="2800" b="1" dirty="0" smtClean="0"/>
              <a:t>We have no financial or commercial relationships to disclose</a:t>
            </a:r>
            <a:endParaRPr lang="en-US" sz="2800" b="1" dirty="0"/>
          </a:p>
        </p:txBody>
      </p:sp>
    </p:spTree>
    <p:extLst>
      <p:ext uri="{BB962C8B-B14F-4D97-AF65-F5344CB8AC3E}">
        <p14:creationId xmlns:p14="http://schemas.microsoft.com/office/powerpoint/2010/main" val="324522683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Potential late effects </a:t>
            </a:r>
            <a:r>
              <a:rPr lang="en-US" sz="3600" b="1" dirty="0" smtClean="0"/>
              <a:t>of TBI</a:t>
            </a:r>
            <a:endParaRPr lang="en-US" sz="3600" b="1" dirty="0">
              <a:latin typeface="Calibri" panose="020F0502020204030204" pitchFamily="34" charset="0"/>
            </a:endParaRPr>
          </a:p>
        </p:txBody>
      </p:sp>
      <p:sp>
        <p:nvSpPr>
          <p:cNvPr id="3" name="Text Placeholder 2"/>
          <p:cNvSpPr>
            <a:spLocks noGrp="1"/>
          </p:cNvSpPr>
          <p:nvPr>
            <p:ph type="body" idx="1"/>
          </p:nvPr>
        </p:nvSpPr>
        <p:spPr>
          <a:xfrm>
            <a:off x="355600" y="1935650"/>
            <a:ext cx="7937500" cy="4592150"/>
          </a:xfrm>
          <a:solidFill>
            <a:schemeClr val="bg1"/>
          </a:solidFill>
          <a:ln>
            <a:solidFill>
              <a:schemeClr val="tx1"/>
            </a:solidFill>
          </a:ln>
        </p:spPr>
        <p:txBody>
          <a:bodyPr>
            <a:normAutofit/>
          </a:bodyPr>
          <a:lstStyle/>
          <a:p>
            <a:r>
              <a:rPr lang="en-US" sz="2800" dirty="0"/>
              <a:t>Cognitive impairments</a:t>
            </a:r>
          </a:p>
          <a:p>
            <a:r>
              <a:rPr lang="en-US" sz="2800" dirty="0" smtClean="0"/>
              <a:t>Movement disorders</a:t>
            </a:r>
          </a:p>
          <a:p>
            <a:pPr marL="0" indent="0">
              <a:buNone/>
            </a:pPr>
            <a:endParaRPr lang="en-US" sz="2800" dirty="0"/>
          </a:p>
          <a:p>
            <a:pPr marL="0" indent="0">
              <a:buNone/>
            </a:pPr>
            <a:endParaRPr lang="en-US" sz="2800" dirty="0" smtClean="0"/>
          </a:p>
          <a:p>
            <a:pPr marL="0" indent="0">
              <a:buNone/>
            </a:pPr>
            <a:r>
              <a:rPr lang="en-US" sz="2800" dirty="0" smtClean="0"/>
              <a:t>What’s needed:</a:t>
            </a:r>
          </a:p>
          <a:p>
            <a:r>
              <a:rPr lang="en-US" sz="2400" dirty="0" smtClean="0"/>
              <a:t>Vigilance, monitoring</a:t>
            </a:r>
          </a:p>
          <a:p>
            <a:r>
              <a:rPr lang="en-US" sz="2400" dirty="0" smtClean="0"/>
              <a:t>Collaborative, coordinated care</a:t>
            </a:r>
            <a:endParaRPr lang="en-US" sz="2400" dirty="0"/>
          </a:p>
          <a:p>
            <a:pPr marL="0" indent="0">
              <a:buNone/>
            </a:pPr>
            <a:endParaRPr lang="en-US" sz="2400" dirty="0"/>
          </a:p>
        </p:txBody>
      </p:sp>
    </p:spTree>
    <p:extLst>
      <p:ext uri="{BB962C8B-B14F-4D97-AF65-F5344CB8AC3E}">
        <p14:creationId xmlns:p14="http://schemas.microsoft.com/office/powerpoint/2010/main" val="4050768599"/>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Risk of subsequent TBI</a:t>
            </a:r>
            <a:endParaRPr lang="en-US" sz="3600" b="1" dirty="0">
              <a:latin typeface="Calibri" panose="020F0502020204030204" pitchFamily="34" charset="0"/>
            </a:endParaRPr>
          </a:p>
        </p:txBody>
      </p:sp>
      <p:sp>
        <p:nvSpPr>
          <p:cNvPr id="3" name="Text Placeholder 2"/>
          <p:cNvSpPr>
            <a:spLocks noGrp="1"/>
          </p:cNvSpPr>
          <p:nvPr>
            <p:ph type="body" idx="1"/>
          </p:nvPr>
        </p:nvSpPr>
        <p:spPr>
          <a:xfrm>
            <a:off x="457200" y="1917700"/>
            <a:ext cx="7785100" cy="4660900"/>
          </a:xfrm>
          <a:solidFill>
            <a:schemeClr val="bg1"/>
          </a:solidFill>
          <a:ln>
            <a:solidFill>
              <a:schemeClr val="tx1"/>
            </a:solidFill>
          </a:ln>
        </p:spPr>
        <p:txBody>
          <a:bodyPr/>
          <a:lstStyle/>
          <a:p>
            <a:pPr marL="0" indent="0">
              <a:buNone/>
            </a:pPr>
            <a:r>
              <a:rPr lang="en-US" sz="2800" dirty="0" smtClean="0"/>
              <a:t>Following </a:t>
            </a:r>
            <a:r>
              <a:rPr lang="en-US" sz="2800" dirty="0"/>
              <a:t>mild to moderate TBI, the risk of subsequent TBI increases by over 50</a:t>
            </a:r>
            <a:r>
              <a:rPr lang="en-US" sz="2800" dirty="0" smtClean="0"/>
              <a:t>%</a:t>
            </a:r>
          </a:p>
          <a:p>
            <a:pPr marL="0" indent="0">
              <a:buNone/>
            </a:pPr>
            <a:endParaRPr lang="en-US" sz="2800" dirty="0"/>
          </a:p>
          <a:p>
            <a:pPr marL="0" indent="0">
              <a:buNone/>
            </a:pPr>
            <a:r>
              <a:rPr lang="en-US" sz="2800" dirty="0" smtClean="0"/>
              <a:t>What’s needed:</a:t>
            </a:r>
          </a:p>
          <a:p>
            <a:r>
              <a:rPr lang="en-US" sz="2400" dirty="0" smtClean="0"/>
              <a:t>Prevention efforts</a:t>
            </a:r>
          </a:p>
          <a:p>
            <a:r>
              <a:rPr lang="en-US" sz="2400" dirty="0" smtClean="0"/>
              <a:t>Education</a:t>
            </a:r>
            <a:endParaRPr lang="en-US" sz="2400" dirty="0"/>
          </a:p>
          <a:p>
            <a:endParaRPr lang="en-US" dirty="0"/>
          </a:p>
        </p:txBody>
      </p:sp>
    </p:spTree>
    <p:extLst>
      <p:ext uri="{BB962C8B-B14F-4D97-AF65-F5344CB8AC3E}">
        <p14:creationId xmlns:p14="http://schemas.microsoft.com/office/powerpoint/2010/main" val="705934634"/>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880" y="321515"/>
            <a:ext cx="6965245" cy="1202485"/>
          </a:xfrm>
        </p:spPr>
        <p:txBody>
          <a:bodyPr>
            <a:normAutofit/>
          </a:bodyPr>
          <a:lstStyle/>
          <a:p>
            <a:r>
              <a:rPr lang="en-US" sz="3600" b="1" dirty="0"/>
              <a:t>Mental health sequelae</a:t>
            </a:r>
            <a:endParaRPr lang="en-US" sz="3600" b="1" dirty="0">
              <a:latin typeface="Calibri" panose="020F0502020204030204" pitchFamily="34" charset="0"/>
            </a:endParaRPr>
          </a:p>
        </p:txBody>
      </p:sp>
      <p:sp>
        <p:nvSpPr>
          <p:cNvPr id="3" name="Content Placeholder 2"/>
          <p:cNvSpPr>
            <a:spLocks noGrp="1"/>
          </p:cNvSpPr>
          <p:nvPr>
            <p:ph idx="1"/>
          </p:nvPr>
        </p:nvSpPr>
        <p:spPr>
          <a:xfrm>
            <a:off x="359236" y="1698167"/>
            <a:ext cx="8668649" cy="4644575"/>
          </a:xfrm>
          <a:ln>
            <a:solidFill>
              <a:schemeClr val="tx1"/>
            </a:solidFill>
          </a:ln>
        </p:spPr>
        <p:txBody>
          <a:bodyPr>
            <a:noAutofit/>
          </a:bodyPr>
          <a:lstStyle/>
          <a:p>
            <a:pPr marL="0" indent="0">
              <a:buNone/>
            </a:pPr>
            <a:r>
              <a:rPr lang="en-US" sz="2800" dirty="0" smtClean="0"/>
              <a:t>Substance </a:t>
            </a:r>
            <a:r>
              <a:rPr lang="en-US" sz="2800" dirty="0"/>
              <a:t>abuse</a:t>
            </a:r>
          </a:p>
          <a:p>
            <a:pPr>
              <a:buFont typeface="Arial" panose="020B0604020202020204" pitchFamily="34" charset="0"/>
              <a:buChar char="•"/>
            </a:pPr>
            <a:r>
              <a:rPr lang="en-US" sz="2400" dirty="0" smtClean="0"/>
              <a:t>30-50 % of patients hospitalized for TBI test positive for alcohol</a:t>
            </a:r>
          </a:p>
          <a:p>
            <a:pPr>
              <a:buFont typeface="Arial" panose="020B0604020202020204" pitchFamily="34" charset="0"/>
              <a:buChar char="•"/>
            </a:pPr>
            <a:r>
              <a:rPr lang="en-US" sz="2400" dirty="0" smtClean="0"/>
              <a:t>Individuals who suffer an alcohol-related TBI are at higher risk for subsequent alcohol-related TBI</a:t>
            </a:r>
          </a:p>
          <a:p>
            <a:pPr>
              <a:buFont typeface="Arial" panose="020B0604020202020204" pitchFamily="34" charset="0"/>
              <a:buChar char="•"/>
            </a:pPr>
            <a:r>
              <a:rPr lang="en-US" sz="2400" dirty="0" smtClean="0"/>
              <a:t>Other substances, drug addiction likely play a role in TBI</a:t>
            </a:r>
          </a:p>
          <a:p>
            <a:pPr marL="0" indent="0">
              <a:buNone/>
            </a:pPr>
            <a:endParaRPr lang="en-US" sz="2800" dirty="0"/>
          </a:p>
          <a:p>
            <a:pPr marL="0" indent="0">
              <a:buNone/>
            </a:pPr>
            <a:r>
              <a:rPr lang="en-US" sz="2800" dirty="0" smtClean="0"/>
              <a:t>What’s needed:</a:t>
            </a:r>
          </a:p>
          <a:p>
            <a:r>
              <a:rPr lang="en-US" sz="2400" dirty="0" smtClean="0"/>
              <a:t>Concerted assessment/ prevention efforts</a:t>
            </a:r>
          </a:p>
          <a:p>
            <a:pPr marL="0" indent="0">
              <a:buNone/>
            </a:pPr>
            <a:endParaRPr lang="en-US" sz="2800" dirty="0"/>
          </a:p>
          <a:p>
            <a:pPr marL="0" indent="0">
              <a:buNone/>
            </a:pPr>
            <a:endParaRPr lang="en-US" sz="1900" dirty="0"/>
          </a:p>
        </p:txBody>
      </p:sp>
    </p:spTree>
    <p:extLst>
      <p:ext uri="{BB962C8B-B14F-4D97-AF65-F5344CB8AC3E}">
        <p14:creationId xmlns:p14="http://schemas.microsoft.com/office/powerpoint/2010/main" val="3262875700"/>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880" y="321515"/>
            <a:ext cx="6965245" cy="1202485"/>
          </a:xfrm>
        </p:spPr>
        <p:txBody>
          <a:bodyPr>
            <a:normAutofit/>
          </a:bodyPr>
          <a:lstStyle/>
          <a:p>
            <a:r>
              <a:rPr lang="en-US" sz="3600" b="1" dirty="0"/>
              <a:t>Mental health sequelae</a:t>
            </a:r>
            <a:endParaRPr lang="en-US" sz="3600" b="1" dirty="0">
              <a:latin typeface="Calibri" panose="020F0502020204030204" pitchFamily="34" charset="0"/>
            </a:endParaRPr>
          </a:p>
        </p:txBody>
      </p:sp>
      <p:sp>
        <p:nvSpPr>
          <p:cNvPr id="3" name="Content Placeholder 2"/>
          <p:cNvSpPr>
            <a:spLocks noGrp="1"/>
          </p:cNvSpPr>
          <p:nvPr>
            <p:ph idx="1"/>
          </p:nvPr>
        </p:nvSpPr>
        <p:spPr>
          <a:xfrm>
            <a:off x="359236" y="1698167"/>
            <a:ext cx="8556164" cy="4956633"/>
          </a:xfrm>
          <a:solidFill>
            <a:schemeClr val="bg1"/>
          </a:solidFill>
          <a:ln>
            <a:solidFill>
              <a:schemeClr val="tx1"/>
            </a:solidFill>
          </a:ln>
        </p:spPr>
        <p:txBody>
          <a:bodyPr>
            <a:noAutofit/>
          </a:bodyPr>
          <a:lstStyle/>
          <a:p>
            <a:pPr marL="0" indent="0">
              <a:buNone/>
            </a:pPr>
            <a:r>
              <a:rPr lang="en-US" sz="2800" dirty="0"/>
              <a:t>D</a:t>
            </a:r>
            <a:r>
              <a:rPr lang="en-US" sz="2800" dirty="0" smtClean="0"/>
              <a:t>epression </a:t>
            </a:r>
            <a:r>
              <a:rPr lang="en-US" sz="2800" dirty="0"/>
              <a:t>and </a:t>
            </a:r>
            <a:r>
              <a:rPr lang="en-US" sz="2800" dirty="0" smtClean="0"/>
              <a:t>Anxiety</a:t>
            </a:r>
            <a:endParaRPr lang="en-US" sz="2800" dirty="0"/>
          </a:p>
          <a:p>
            <a:r>
              <a:rPr lang="en-US" sz="2400" dirty="0" smtClean="0"/>
              <a:t>Estimated to occur in approximately 35% of patients with mild TBI and nearly 50% of patients with severe TBI</a:t>
            </a:r>
          </a:p>
          <a:p>
            <a:r>
              <a:rPr lang="en-US" sz="2400" dirty="0" smtClean="0"/>
              <a:t>Associated with increased </a:t>
            </a:r>
            <a:r>
              <a:rPr lang="en-US" sz="2400" dirty="0"/>
              <a:t>risk for </a:t>
            </a:r>
            <a:r>
              <a:rPr lang="en-US" sz="2400" dirty="0" smtClean="0"/>
              <a:t>suicide compared with people without TBI</a:t>
            </a:r>
          </a:p>
          <a:p>
            <a:endParaRPr lang="en-US" sz="2800" dirty="0"/>
          </a:p>
          <a:p>
            <a:pPr marL="0" indent="0">
              <a:buNone/>
            </a:pPr>
            <a:r>
              <a:rPr lang="en-US" sz="2800" dirty="0" smtClean="0"/>
              <a:t>What’s needed:</a:t>
            </a:r>
          </a:p>
          <a:p>
            <a:r>
              <a:rPr lang="en-US" sz="2400" dirty="0" smtClean="0"/>
              <a:t>Coordinated assessments and treatment plan</a:t>
            </a:r>
          </a:p>
          <a:p>
            <a:pPr marL="0" indent="0">
              <a:buNone/>
            </a:pPr>
            <a:endParaRPr lang="en-US" sz="2800" dirty="0"/>
          </a:p>
          <a:p>
            <a:pPr marL="0" indent="0">
              <a:buNone/>
            </a:pPr>
            <a:endParaRPr lang="en-US" sz="1900" dirty="0"/>
          </a:p>
        </p:txBody>
      </p:sp>
    </p:spTree>
    <p:extLst>
      <p:ext uri="{BB962C8B-B14F-4D97-AF65-F5344CB8AC3E}">
        <p14:creationId xmlns:p14="http://schemas.microsoft.com/office/powerpoint/2010/main" val="3414231481"/>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880" y="321515"/>
            <a:ext cx="6965245" cy="1202485"/>
          </a:xfrm>
        </p:spPr>
        <p:txBody>
          <a:bodyPr>
            <a:normAutofit/>
          </a:bodyPr>
          <a:lstStyle/>
          <a:p>
            <a:r>
              <a:rPr lang="en-US" sz="3600" b="1" dirty="0"/>
              <a:t>Mental health sequelae</a:t>
            </a:r>
            <a:endParaRPr lang="en-US" sz="3600" b="1" dirty="0">
              <a:latin typeface="Calibri" panose="020F0502020204030204" pitchFamily="34" charset="0"/>
            </a:endParaRPr>
          </a:p>
        </p:txBody>
      </p:sp>
      <p:sp>
        <p:nvSpPr>
          <p:cNvPr id="3" name="Content Placeholder 2"/>
          <p:cNvSpPr>
            <a:spLocks noGrp="1"/>
          </p:cNvSpPr>
          <p:nvPr>
            <p:ph idx="1"/>
          </p:nvPr>
        </p:nvSpPr>
        <p:spPr>
          <a:xfrm>
            <a:off x="359236" y="1698167"/>
            <a:ext cx="8668649" cy="4644575"/>
          </a:xfrm>
          <a:ln>
            <a:solidFill>
              <a:schemeClr val="tx1"/>
            </a:solidFill>
          </a:ln>
        </p:spPr>
        <p:txBody>
          <a:bodyPr>
            <a:noAutofit/>
          </a:bodyPr>
          <a:lstStyle/>
          <a:p>
            <a:pPr marL="0" indent="0">
              <a:buNone/>
            </a:pPr>
            <a:r>
              <a:rPr lang="en-US" sz="2800" dirty="0"/>
              <a:t>I</a:t>
            </a:r>
            <a:r>
              <a:rPr lang="en-US" sz="2800" dirty="0" smtClean="0"/>
              <a:t>mpaired </a:t>
            </a:r>
            <a:r>
              <a:rPr lang="en-US" sz="2800" dirty="0"/>
              <a:t>community </a:t>
            </a:r>
            <a:r>
              <a:rPr lang="en-US" sz="2800" dirty="0" smtClean="0"/>
              <a:t>reintegration:</a:t>
            </a:r>
          </a:p>
          <a:p>
            <a:r>
              <a:rPr lang="en-US" sz="2400" dirty="0" smtClean="0"/>
              <a:t>Participation in pre-injury activities also affected</a:t>
            </a:r>
          </a:p>
          <a:p>
            <a:r>
              <a:rPr lang="en-US" sz="2400" dirty="0" smtClean="0"/>
              <a:t>Can both contribute to and result from other mental health issues</a:t>
            </a:r>
          </a:p>
          <a:p>
            <a:r>
              <a:rPr lang="en-US" sz="2400" dirty="0" smtClean="0"/>
              <a:t>Can interfere with optimal functioning of the individual and family post-injury</a:t>
            </a:r>
            <a:endParaRPr lang="en-US" sz="2400" dirty="0"/>
          </a:p>
          <a:p>
            <a:pPr marL="0" indent="0">
              <a:buNone/>
            </a:pPr>
            <a:endParaRPr lang="en-US" sz="2800" dirty="0"/>
          </a:p>
          <a:p>
            <a:pPr marL="0" indent="0">
              <a:buNone/>
            </a:pPr>
            <a:r>
              <a:rPr lang="en-US" sz="2800" dirty="0" smtClean="0"/>
              <a:t>What’s needed:</a:t>
            </a:r>
          </a:p>
          <a:p>
            <a:r>
              <a:rPr lang="en-US" sz="2400" dirty="0" smtClean="0"/>
              <a:t>Mental health services</a:t>
            </a:r>
          </a:p>
          <a:p>
            <a:r>
              <a:rPr lang="en-US" sz="2400" dirty="0" smtClean="0"/>
              <a:t>Recreation therapy and other therapies may assist</a:t>
            </a:r>
          </a:p>
          <a:p>
            <a:pPr marL="0" indent="0">
              <a:buNone/>
            </a:pPr>
            <a:endParaRPr lang="en-US" sz="2800" dirty="0"/>
          </a:p>
          <a:p>
            <a:pPr marL="0" indent="0">
              <a:buNone/>
            </a:pPr>
            <a:endParaRPr lang="en-US" sz="1900" dirty="0"/>
          </a:p>
        </p:txBody>
      </p:sp>
    </p:spTree>
    <p:extLst>
      <p:ext uri="{BB962C8B-B14F-4D97-AF65-F5344CB8AC3E}">
        <p14:creationId xmlns:p14="http://schemas.microsoft.com/office/powerpoint/2010/main" val="1061378230"/>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794" y="357801"/>
            <a:ext cx="6965245" cy="1202485"/>
          </a:xfrm>
        </p:spPr>
        <p:txBody>
          <a:bodyPr>
            <a:normAutofit/>
          </a:bodyPr>
          <a:lstStyle/>
          <a:p>
            <a:r>
              <a:rPr lang="en-US" sz="3600" b="1" dirty="0"/>
              <a:t>Legal issues</a:t>
            </a:r>
            <a:endParaRPr lang="en-US" sz="3600" b="1" dirty="0">
              <a:latin typeface="Calibri" panose="020F0502020204030204" pitchFamily="34" charset="0"/>
            </a:endParaRPr>
          </a:p>
        </p:txBody>
      </p:sp>
      <p:sp>
        <p:nvSpPr>
          <p:cNvPr id="3" name="Content Placeholder 2"/>
          <p:cNvSpPr>
            <a:spLocks noGrp="1"/>
          </p:cNvSpPr>
          <p:nvPr>
            <p:ph idx="1"/>
          </p:nvPr>
        </p:nvSpPr>
        <p:spPr>
          <a:xfrm>
            <a:off x="228600" y="1665514"/>
            <a:ext cx="8369300" cy="4976586"/>
          </a:xfrm>
          <a:solidFill>
            <a:schemeClr val="bg1"/>
          </a:solidFill>
          <a:ln>
            <a:solidFill>
              <a:schemeClr val="tx1"/>
            </a:solidFill>
          </a:ln>
        </p:spPr>
        <p:txBody>
          <a:bodyPr>
            <a:noAutofit/>
          </a:bodyPr>
          <a:lstStyle/>
          <a:p>
            <a:pPr marL="0" indent="0">
              <a:buNone/>
            </a:pPr>
            <a:r>
              <a:rPr lang="en-US" sz="2800" dirty="0"/>
              <a:t>Potential for high risk, including </a:t>
            </a:r>
            <a:r>
              <a:rPr lang="en-US" sz="2800" dirty="0" smtClean="0"/>
              <a:t>criminal behavior:</a:t>
            </a:r>
          </a:p>
          <a:p>
            <a:r>
              <a:rPr lang="en-US" sz="2400" dirty="0"/>
              <a:t>H</a:t>
            </a:r>
            <a:r>
              <a:rPr lang="en-US" sz="2400" dirty="0" smtClean="0"/>
              <a:t>istory of TBI is common among incarcerated individuals</a:t>
            </a:r>
          </a:p>
          <a:p>
            <a:r>
              <a:rPr lang="en-US" sz="2400" dirty="0" smtClean="0"/>
              <a:t>Estimates of inmates with a history of TBI ranges from 10% to more than 25%</a:t>
            </a:r>
          </a:p>
          <a:p>
            <a:pPr marL="0" indent="0">
              <a:buNone/>
            </a:pPr>
            <a:endParaRPr lang="en-US" sz="2800" dirty="0"/>
          </a:p>
          <a:p>
            <a:pPr marL="0" indent="0">
              <a:buNone/>
            </a:pPr>
            <a:r>
              <a:rPr lang="en-US" sz="2800" dirty="0" smtClean="0"/>
              <a:t>What’s needed:</a:t>
            </a:r>
          </a:p>
          <a:p>
            <a:r>
              <a:rPr lang="en-US" sz="2400" dirty="0" smtClean="0"/>
              <a:t>Appropriate treatment of legal and ethical issues</a:t>
            </a:r>
          </a:p>
          <a:p>
            <a:r>
              <a:rPr lang="en-US" sz="2400" dirty="0" smtClean="0"/>
              <a:t>Some individuals require advocacy efforts</a:t>
            </a:r>
            <a:endParaRPr lang="en-US" sz="2400" dirty="0"/>
          </a:p>
          <a:p>
            <a:pPr marL="0" indent="0">
              <a:buNone/>
            </a:pPr>
            <a:endParaRPr lang="en-US" sz="1500" dirty="0"/>
          </a:p>
        </p:txBody>
      </p:sp>
    </p:spTree>
    <p:extLst>
      <p:ext uri="{BB962C8B-B14F-4D97-AF65-F5344CB8AC3E}">
        <p14:creationId xmlns:p14="http://schemas.microsoft.com/office/powerpoint/2010/main" val="2744891834"/>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780" y="362858"/>
            <a:ext cx="8289220" cy="1202485"/>
          </a:xfrm>
        </p:spPr>
        <p:txBody>
          <a:bodyPr>
            <a:noAutofit/>
          </a:bodyPr>
          <a:lstStyle/>
          <a:p>
            <a:r>
              <a:rPr lang="en-US" sz="3600" b="1" dirty="0"/>
              <a:t>Community re-entry</a:t>
            </a:r>
            <a:endParaRPr lang="en-US" sz="3600" b="1" dirty="0">
              <a:latin typeface="Calibri" panose="020F0502020204030204" pitchFamily="34" charset="0"/>
            </a:endParaRPr>
          </a:p>
        </p:txBody>
      </p:sp>
      <p:sp>
        <p:nvSpPr>
          <p:cNvPr id="8" name="Text Placeholder 7"/>
          <p:cNvSpPr>
            <a:spLocks noGrp="1"/>
          </p:cNvSpPr>
          <p:nvPr>
            <p:ph type="body" idx="1"/>
          </p:nvPr>
        </p:nvSpPr>
        <p:spPr>
          <a:xfrm>
            <a:off x="230665" y="1688907"/>
            <a:ext cx="8681105" cy="4922350"/>
          </a:xfrm>
          <a:solidFill>
            <a:schemeClr val="bg1"/>
          </a:solidFill>
          <a:ln>
            <a:solidFill>
              <a:schemeClr val="tx1"/>
            </a:solidFill>
          </a:ln>
        </p:spPr>
        <p:txBody>
          <a:bodyPr/>
          <a:lstStyle/>
          <a:p>
            <a:pPr marL="0" indent="0">
              <a:buNone/>
            </a:pPr>
            <a:r>
              <a:rPr lang="en-US" sz="2800" dirty="0" smtClean="0"/>
              <a:t>Individuals may </a:t>
            </a:r>
            <a:r>
              <a:rPr lang="en-US" sz="2800" dirty="0"/>
              <a:t>need assistance returning to work or </a:t>
            </a:r>
            <a:r>
              <a:rPr lang="en-US" sz="2800" dirty="0" smtClean="0"/>
              <a:t>school. </a:t>
            </a:r>
          </a:p>
          <a:p>
            <a:pPr marL="0" indent="0">
              <a:buNone/>
            </a:pPr>
            <a:endParaRPr lang="en-US" sz="2800" dirty="0"/>
          </a:p>
          <a:p>
            <a:pPr marL="0" indent="0">
              <a:buNone/>
            </a:pPr>
            <a:r>
              <a:rPr lang="en-US" sz="2800" dirty="0" smtClean="0"/>
              <a:t>What’s needed: </a:t>
            </a:r>
          </a:p>
          <a:p>
            <a:r>
              <a:rPr lang="en-US" sz="2400" dirty="0" smtClean="0"/>
              <a:t>Assistance with vocational rehabilitation, community participation</a:t>
            </a:r>
            <a:endParaRPr lang="en-US" sz="2400" dirty="0"/>
          </a:p>
          <a:p>
            <a:pPr marL="0" indent="0">
              <a:buNone/>
            </a:pPr>
            <a:endParaRPr lang="en-US" dirty="0"/>
          </a:p>
        </p:txBody>
      </p:sp>
    </p:spTree>
    <p:extLst>
      <p:ext uri="{BB962C8B-B14F-4D97-AF65-F5344CB8AC3E}">
        <p14:creationId xmlns:p14="http://schemas.microsoft.com/office/powerpoint/2010/main" val="1194593760"/>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766" y="344714"/>
            <a:ext cx="6965245" cy="1202485"/>
          </a:xfrm>
        </p:spPr>
        <p:txBody>
          <a:bodyPr>
            <a:normAutofit/>
          </a:bodyPr>
          <a:lstStyle/>
          <a:p>
            <a:r>
              <a:rPr lang="en-US" sz="3600" b="1" dirty="0"/>
              <a:t>Vocational rehabilitation</a:t>
            </a:r>
            <a:endParaRPr lang="en-US" sz="3600" b="1" dirty="0">
              <a:latin typeface="Calibri" panose="020F0502020204030204" pitchFamily="34" charset="0"/>
            </a:endParaRPr>
          </a:p>
        </p:txBody>
      </p:sp>
      <p:sp>
        <p:nvSpPr>
          <p:cNvPr id="3" name="Text Placeholder 2"/>
          <p:cNvSpPr>
            <a:spLocks noGrp="1"/>
          </p:cNvSpPr>
          <p:nvPr>
            <p:ph type="body" idx="1"/>
          </p:nvPr>
        </p:nvSpPr>
        <p:spPr>
          <a:xfrm>
            <a:off x="325766" y="1727200"/>
            <a:ext cx="8673091" cy="4688114"/>
          </a:xfrm>
          <a:solidFill>
            <a:schemeClr val="bg1"/>
          </a:solidFill>
          <a:ln>
            <a:solidFill>
              <a:schemeClr val="tx1"/>
            </a:solidFill>
          </a:ln>
        </p:spPr>
        <p:txBody>
          <a:bodyPr>
            <a:normAutofit fontScale="25000" lnSpcReduction="20000"/>
          </a:bodyPr>
          <a:lstStyle/>
          <a:p>
            <a:pPr marL="0" indent="0">
              <a:buNone/>
            </a:pPr>
            <a:r>
              <a:rPr lang="en-US" sz="11200" dirty="0" smtClean="0"/>
              <a:t>Vocational rehabilitation </a:t>
            </a:r>
            <a:r>
              <a:rPr lang="en-US" sz="11200" dirty="0"/>
              <a:t>programs allow TBI survivors to return to work or productive </a:t>
            </a:r>
            <a:r>
              <a:rPr lang="en-US" sz="11200" dirty="0" smtClean="0"/>
              <a:t>activities </a:t>
            </a:r>
            <a:r>
              <a:rPr lang="en-US" sz="11200" dirty="0"/>
              <a:t>earlier than without intervention</a:t>
            </a:r>
          </a:p>
          <a:p>
            <a:pPr lvl="1"/>
            <a:r>
              <a:rPr lang="en-US" sz="9600" dirty="0"/>
              <a:t>Less unemployment, less dependence, less mental health issues</a:t>
            </a:r>
          </a:p>
          <a:p>
            <a:endParaRPr lang="en-US" sz="11200" dirty="0"/>
          </a:p>
          <a:p>
            <a:pPr marL="0" indent="0">
              <a:buNone/>
            </a:pPr>
            <a:r>
              <a:rPr lang="en-US" sz="11200" dirty="0"/>
              <a:t>Supported </a:t>
            </a:r>
            <a:r>
              <a:rPr lang="en-US" sz="11200" dirty="0" smtClean="0"/>
              <a:t>employment:  </a:t>
            </a:r>
            <a:r>
              <a:rPr lang="en-US" sz="11200" dirty="0"/>
              <a:t>employment specialist provides training, counseling and support at a job site </a:t>
            </a:r>
          </a:p>
          <a:p>
            <a:pPr lvl="1"/>
            <a:r>
              <a:rPr lang="en-US" sz="9600" dirty="0"/>
              <a:t>Can lead to subsequent skills generation and increased productivity</a:t>
            </a:r>
          </a:p>
          <a:p>
            <a:pPr marL="0" indent="0">
              <a:buNone/>
            </a:pPr>
            <a:endParaRPr lang="en-US" dirty="0"/>
          </a:p>
        </p:txBody>
      </p:sp>
    </p:spTree>
    <p:extLst>
      <p:ext uri="{BB962C8B-B14F-4D97-AF65-F5344CB8AC3E}">
        <p14:creationId xmlns:p14="http://schemas.microsoft.com/office/powerpoint/2010/main" val="648117735"/>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Community re-entry/ participation</a:t>
            </a:r>
            <a:endParaRPr lang="en-US" sz="3600" b="1" dirty="0">
              <a:latin typeface="Calibri" panose="020F0502020204030204" pitchFamily="34" charset="0"/>
            </a:endParaRPr>
          </a:p>
        </p:txBody>
      </p:sp>
      <p:sp>
        <p:nvSpPr>
          <p:cNvPr id="3" name="Content Placeholder 2"/>
          <p:cNvSpPr>
            <a:spLocks noGrp="1"/>
          </p:cNvSpPr>
          <p:nvPr>
            <p:ph idx="1"/>
          </p:nvPr>
        </p:nvSpPr>
        <p:spPr>
          <a:xfrm>
            <a:off x="308427" y="1803400"/>
            <a:ext cx="8187873" cy="4394200"/>
          </a:xfrm>
          <a:solidFill>
            <a:schemeClr val="bg1"/>
          </a:solidFill>
          <a:ln>
            <a:solidFill>
              <a:schemeClr val="tx1"/>
            </a:solidFill>
          </a:ln>
        </p:spPr>
        <p:txBody>
          <a:bodyPr>
            <a:normAutofit/>
          </a:bodyPr>
          <a:lstStyle/>
          <a:p>
            <a:r>
              <a:rPr lang="en-US" sz="2800" dirty="0"/>
              <a:t>Return to driving</a:t>
            </a:r>
          </a:p>
          <a:p>
            <a:r>
              <a:rPr lang="en-US" sz="2800" dirty="0"/>
              <a:t>Return to </a:t>
            </a:r>
            <a:r>
              <a:rPr lang="en-US" sz="2800" dirty="0" smtClean="0"/>
              <a:t>family roles</a:t>
            </a:r>
          </a:p>
          <a:p>
            <a:r>
              <a:rPr lang="en-US" sz="2800" dirty="0" smtClean="0"/>
              <a:t>Return to community activities</a:t>
            </a:r>
          </a:p>
          <a:p>
            <a:pPr marL="0" indent="0">
              <a:buNone/>
            </a:pPr>
            <a:endParaRPr lang="en-US" sz="2800" dirty="0"/>
          </a:p>
          <a:p>
            <a:pPr marL="0" indent="0">
              <a:buNone/>
            </a:pPr>
            <a:r>
              <a:rPr lang="en-US" sz="2800" dirty="0" smtClean="0"/>
              <a:t>Possible interventions:</a:t>
            </a:r>
          </a:p>
          <a:p>
            <a:pPr>
              <a:buFont typeface="Arial" panose="020B0604020202020204" pitchFamily="34" charset="0"/>
              <a:buChar char="•"/>
            </a:pPr>
            <a:r>
              <a:rPr lang="en-US" sz="2400" dirty="0" smtClean="0"/>
              <a:t>Drivers rehabilitation</a:t>
            </a:r>
          </a:p>
          <a:p>
            <a:r>
              <a:rPr lang="en-US" sz="2400" dirty="0" smtClean="0"/>
              <a:t>Assistance with re-aligning family or community roles</a:t>
            </a:r>
          </a:p>
          <a:p>
            <a:r>
              <a:rPr lang="en-US" sz="2400" dirty="0" smtClean="0"/>
              <a:t>Recreation therapy activities</a:t>
            </a:r>
            <a:endParaRPr lang="en-US" sz="2400" dirty="0"/>
          </a:p>
          <a:p>
            <a:pPr marL="0" indent="0">
              <a:buNone/>
            </a:pPr>
            <a:endParaRPr lang="en-US" dirty="0"/>
          </a:p>
        </p:txBody>
      </p:sp>
    </p:spTree>
    <p:extLst>
      <p:ext uri="{BB962C8B-B14F-4D97-AF65-F5344CB8AC3E}">
        <p14:creationId xmlns:p14="http://schemas.microsoft.com/office/powerpoint/2010/main" val="378226297"/>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Family and caregiver issues</a:t>
            </a:r>
            <a:r>
              <a:rPr lang="en-US" sz="3600" b="1" dirty="0" smtClean="0">
                <a:latin typeface="Calibri" panose="020F0502020204030204" pitchFamily="34" charset="0"/>
              </a:rPr>
              <a:t> </a:t>
            </a:r>
            <a:endParaRPr lang="en-US" sz="3600" b="1" dirty="0">
              <a:latin typeface="Calibri" panose="020F0502020204030204" pitchFamily="34" charset="0"/>
            </a:endParaRPr>
          </a:p>
        </p:txBody>
      </p:sp>
      <p:sp>
        <p:nvSpPr>
          <p:cNvPr id="3" name="Text Placeholder 2"/>
          <p:cNvSpPr>
            <a:spLocks noGrp="1"/>
          </p:cNvSpPr>
          <p:nvPr>
            <p:ph type="body" idx="1"/>
          </p:nvPr>
        </p:nvSpPr>
        <p:spPr>
          <a:xfrm>
            <a:off x="457200" y="1866900"/>
            <a:ext cx="8229600" cy="4621232"/>
          </a:xfrm>
          <a:solidFill>
            <a:schemeClr val="bg1"/>
          </a:solidFill>
          <a:ln>
            <a:solidFill>
              <a:schemeClr val="tx1"/>
            </a:solidFill>
          </a:ln>
        </p:spPr>
        <p:txBody>
          <a:bodyPr/>
          <a:lstStyle/>
          <a:p>
            <a:r>
              <a:rPr lang="en-US" sz="3200" dirty="0"/>
              <a:t>Caregivers often experience emotional </a:t>
            </a:r>
            <a:r>
              <a:rPr lang="en-US" sz="3200" dirty="0" smtClean="0"/>
              <a:t>stress</a:t>
            </a:r>
            <a:endParaRPr lang="en-US" sz="3200" dirty="0"/>
          </a:p>
          <a:p>
            <a:r>
              <a:rPr lang="en-US" sz="3200" dirty="0"/>
              <a:t>They may also deal with physical </a:t>
            </a:r>
            <a:r>
              <a:rPr lang="en-US" sz="3200" dirty="0" smtClean="0"/>
              <a:t>challenges</a:t>
            </a:r>
            <a:endParaRPr lang="en-US" sz="3200" dirty="0"/>
          </a:p>
          <a:p>
            <a:r>
              <a:rPr lang="en-US" sz="3200" dirty="0"/>
              <a:t>Family roles may be </a:t>
            </a:r>
            <a:r>
              <a:rPr lang="en-US" sz="3200" dirty="0" smtClean="0"/>
              <a:t>rearranged</a:t>
            </a:r>
            <a:endParaRPr lang="en-US" sz="3200" dirty="0"/>
          </a:p>
          <a:p>
            <a:pPr lvl="1"/>
            <a:r>
              <a:rPr lang="en-US" sz="3200" dirty="0" smtClean="0"/>
              <a:t>These roles may have to change again over time </a:t>
            </a:r>
            <a:endParaRPr lang="en-US" sz="3200" dirty="0"/>
          </a:p>
        </p:txBody>
      </p:sp>
    </p:spTree>
    <p:extLst>
      <p:ext uri="{BB962C8B-B14F-4D97-AF65-F5344CB8AC3E}">
        <p14:creationId xmlns:p14="http://schemas.microsoft.com/office/powerpoint/2010/main" val="36187241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p:cNvSpPr>
          <p:nvPr>
            <p:ph type="title"/>
          </p:nvPr>
        </p:nvSpPr>
        <p:spPr>
          <a:xfrm>
            <a:off x="457200" y="274637"/>
            <a:ext cx="8229600" cy="1291146"/>
          </a:xfrm>
          <a:prstGeom prst="rect">
            <a:avLst/>
          </a:prstGeom>
        </p:spPr>
        <p:txBody>
          <a:bodyPr>
            <a:normAutofit/>
          </a:bodyPr>
          <a:lstStyle/>
          <a:p>
            <a:pPr lvl="0">
              <a:defRPr sz="1800">
                <a:solidFill>
                  <a:srgbClr val="000000"/>
                </a:solidFill>
              </a:defRPr>
            </a:pPr>
            <a:r>
              <a:rPr lang="en-US" sz="3600" b="1" dirty="0">
                <a:solidFill>
                  <a:schemeClr val="bg1"/>
                </a:solidFill>
              </a:rPr>
              <a:t>Objectives</a:t>
            </a:r>
            <a:endParaRPr sz="3600" b="1" dirty="0">
              <a:solidFill>
                <a:schemeClr val="bg1"/>
              </a:solidFill>
              <a:latin typeface="Calibri" panose="020F0502020204030204" pitchFamily="34" charset="0"/>
            </a:endParaRPr>
          </a:p>
        </p:txBody>
      </p:sp>
      <p:sp>
        <p:nvSpPr>
          <p:cNvPr id="50" name="Shape 50"/>
          <p:cNvSpPr>
            <a:spLocks noGrp="1"/>
          </p:cNvSpPr>
          <p:nvPr>
            <p:ph type="body" idx="1"/>
          </p:nvPr>
        </p:nvSpPr>
        <p:spPr>
          <a:xfrm>
            <a:off x="261257" y="1805022"/>
            <a:ext cx="8812845" cy="4726407"/>
          </a:xfrm>
          <a:prstGeom prst="rect">
            <a:avLst/>
          </a:prstGeom>
          <a:solidFill>
            <a:schemeClr val="bg1"/>
          </a:solidFill>
        </p:spPr>
        <p:txBody>
          <a:bodyPr>
            <a:normAutofit/>
          </a:bodyPr>
          <a:lstStyle/>
          <a:p>
            <a:pPr marL="0" indent="0">
              <a:buNone/>
            </a:pPr>
            <a:r>
              <a:rPr lang="en-US" sz="2800" dirty="0" smtClean="0"/>
              <a:t>1) Discuss </a:t>
            </a:r>
            <a:r>
              <a:rPr lang="en-US" sz="2800" dirty="0"/>
              <a:t>biopsychosocial complications of moderate to severe brain </a:t>
            </a:r>
            <a:r>
              <a:rPr lang="en-US" sz="2800" dirty="0" smtClean="0"/>
              <a:t>injury</a:t>
            </a:r>
          </a:p>
          <a:p>
            <a:pPr marL="514350" indent="-514350">
              <a:buAutoNum type="arabicParenR"/>
            </a:pPr>
            <a:endParaRPr lang="en-US" sz="2800" dirty="0"/>
          </a:p>
          <a:p>
            <a:pPr marL="0" indent="0">
              <a:buNone/>
            </a:pPr>
            <a:r>
              <a:rPr lang="en-US" sz="2800" dirty="0"/>
              <a:t>2) Describe the Lifetime Case Management model </a:t>
            </a:r>
          </a:p>
          <a:p>
            <a:pPr marL="0" indent="0">
              <a:buNone/>
            </a:pPr>
            <a:endParaRPr lang="en-US" sz="2800" dirty="0" smtClean="0"/>
          </a:p>
          <a:p>
            <a:pPr marL="0" indent="0">
              <a:buNone/>
            </a:pPr>
            <a:r>
              <a:rPr lang="en-US" sz="2800" dirty="0" smtClean="0"/>
              <a:t>3) </a:t>
            </a:r>
            <a:r>
              <a:rPr lang="en-US" sz="2800" dirty="0"/>
              <a:t>Describe an interdisciplinary rehabilitation team to manage chronic brain </a:t>
            </a:r>
            <a:r>
              <a:rPr lang="en-US" sz="2800" dirty="0" smtClean="0"/>
              <a:t>injury</a:t>
            </a:r>
            <a:endParaRPr lang="en-US" sz="2800" dirty="0"/>
          </a:p>
          <a:p>
            <a:pPr marL="0" indent="0">
              <a:buNone/>
            </a:pPr>
            <a:endParaRPr lang="en-US" sz="2800" dirty="0" smtClean="0"/>
          </a:p>
          <a:p>
            <a:pPr marL="0" indent="0">
              <a:buNone/>
            </a:pPr>
            <a:r>
              <a:rPr lang="en-US" sz="2800" dirty="0" smtClean="0"/>
              <a:t>4</a:t>
            </a:r>
            <a:r>
              <a:rPr lang="en-US" sz="2800" dirty="0"/>
              <a:t>) Discuss potential drawbacks and benefits of this model of care in both veterans and civilians with brain </a:t>
            </a:r>
            <a:r>
              <a:rPr lang="en-US" sz="2800" dirty="0" smtClean="0"/>
              <a:t>injuries</a:t>
            </a:r>
            <a:endParaRPr lang="en-US" sz="2800" dirty="0"/>
          </a:p>
          <a:p>
            <a:pPr marL="0" indent="0">
              <a:buNone/>
            </a:pPr>
            <a:endParaRPr lang="en-US" sz="2800" dirty="0"/>
          </a:p>
          <a:p>
            <a:pPr marL="0" lvl="0" indent="0">
              <a:spcBef>
                <a:spcPts val="600"/>
              </a:spcBef>
              <a:buNone/>
            </a:pPr>
            <a:endParaRPr lang="en-US" sz="2800" dirty="0" smtClean="0"/>
          </a:p>
        </p:txBody>
      </p:sp>
      <p:sp>
        <p:nvSpPr>
          <p:cNvPr id="51" name="Shape 51"/>
          <p:cNvSpPr>
            <a:spLocks noGrp="1"/>
          </p:cNvSpPr>
          <p:nvPr>
            <p:ph type="sldNum" sz="quarter" idx="2"/>
          </p:nvPr>
        </p:nvSpPr>
        <p:spPr>
          <a:xfrm>
            <a:off x="8583351" y="6134286"/>
            <a:ext cx="490751" cy="231141"/>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000">
                <a:solidFill>
                  <a:srgbClr val="888888"/>
                </a:solidFill>
              </a:rPr>
              <a:t>3</a:t>
            </a:fld>
            <a:endParaRPr sz="1000" dirty="0">
              <a:solidFill>
                <a:srgbClr val="888888"/>
              </a:solidFill>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Social issues</a:t>
            </a:r>
            <a:r>
              <a:rPr lang="en-US" sz="3600" b="1" dirty="0" smtClean="0"/>
              <a:t> </a:t>
            </a:r>
            <a:endParaRPr lang="en-US" sz="3600" b="1" dirty="0"/>
          </a:p>
        </p:txBody>
      </p:sp>
      <p:sp>
        <p:nvSpPr>
          <p:cNvPr id="3" name="Text Placeholder 2"/>
          <p:cNvSpPr>
            <a:spLocks noGrp="1"/>
          </p:cNvSpPr>
          <p:nvPr>
            <p:ph type="body" idx="1"/>
          </p:nvPr>
        </p:nvSpPr>
        <p:spPr>
          <a:xfrm>
            <a:off x="290286" y="1814286"/>
            <a:ext cx="8142514" cy="4802414"/>
          </a:xfrm>
          <a:solidFill>
            <a:schemeClr val="bg1"/>
          </a:solidFill>
          <a:ln>
            <a:solidFill>
              <a:schemeClr val="tx1"/>
            </a:solidFill>
          </a:ln>
        </p:spPr>
        <p:txBody>
          <a:bodyPr/>
          <a:lstStyle/>
          <a:p>
            <a:pPr marL="0" indent="0">
              <a:buNone/>
            </a:pPr>
            <a:r>
              <a:rPr lang="en-US" sz="2800" dirty="0" smtClean="0"/>
              <a:t>High risk </a:t>
            </a:r>
            <a:r>
              <a:rPr lang="en-US" sz="2800" dirty="0"/>
              <a:t>for unstable housing and </a:t>
            </a:r>
            <a:r>
              <a:rPr lang="en-US" sz="2800" dirty="0" smtClean="0"/>
              <a:t>homelessness:</a:t>
            </a:r>
          </a:p>
          <a:p>
            <a:r>
              <a:rPr lang="en-US" sz="2400" dirty="0" smtClean="0"/>
              <a:t>More than 40% of homeless adults in the US are estimated to have had a TBI involving loss of consciousness</a:t>
            </a:r>
          </a:p>
          <a:p>
            <a:pPr marL="0" indent="0">
              <a:buNone/>
            </a:pPr>
            <a:endParaRPr lang="en-US" sz="2400" dirty="0"/>
          </a:p>
          <a:p>
            <a:pPr marL="0" indent="0">
              <a:buNone/>
            </a:pPr>
            <a:r>
              <a:rPr lang="en-US" sz="2800" dirty="0" smtClean="0"/>
              <a:t>What’s needed:</a:t>
            </a:r>
          </a:p>
          <a:p>
            <a:r>
              <a:rPr lang="en-US" sz="2400" dirty="0" smtClean="0"/>
              <a:t>Coordinated efforts</a:t>
            </a:r>
          </a:p>
          <a:p>
            <a:pPr marL="0" indent="0">
              <a:buNone/>
            </a:pPr>
            <a:endParaRPr lang="en-US" sz="2800" dirty="0" smtClean="0"/>
          </a:p>
          <a:p>
            <a:pPr marL="0" indent="0">
              <a:buNone/>
            </a:pPr>
            <a:endParaRPr lang="en-US" sz="2800" dirty="0"/>
          </a:p>
          <a:p>
            <a:pPr marL="0" indent="0">
              <a:buNone/>
            </a:pPr>
            <a:endParaRPr lang="en-US" sz="2800" dirty="0"/>
          </a:p>
          <a:p>
            <a:pPr marL="0" indent="0">
              <a:buNone/>
            </a:pPr>
            <a:endParaRPr lang="en-US" dirty="0"/>
          </a:p>
        </p:txBody>
      </p:sp>
    </p:spTree>
    <p:extLst>
      <p:ext uri="{BB962C8B-B14F-4D97-AF65-F5344CB8AC3E}">
        <p14:creationId xmlns:p14="http://schemas.microsoft.com/office/powerpoint/2010/main" val="1836727497"/>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57300"/>
          </a:xfrm>
        </p:spPr>
        <p:txBody>
          <a:bodyPr>
            <a:normAutofit fontScale="90000"/>
          </a:bodyPr>
          <a:lstStyle/>
          <a:p>
            <a:r>
              <a:rPr lang="en-US" dirty="0" smtClean="0"/>
              <a:t/>
            </a:r>
            <a:br>
              <a:rPr lang="en-US" dirty="0" smtClean="0"/>
            </a:br>
            <a:r>
              <a:rPr lang="en-US" dirty="0"/>
              <a:t/>
            </a:r>
            <a:br>
              <a:rPr lang="en-US" dirty="0"/>
            </a:br>
            <a:r>
              <a:rPr lang="en-US" sz="4000" b="1" dirty="0"/>
              <a:t>Care </a:t>
            </a:r>
            <a:r>
              <a:rPr lang="en-US" sz="4000" b="1" dirty="0" smtClean="0"/>
              <a:t>needs </a:t>
            </a:r>
            <a:r>
              <a:rPr lang="en-US" sz="4000" b="1" dirty="0"/>
              <a:t>o</a:t>
            </a:r>
            <a:r>
              <a:rPr lang="en-US" sz="4000" b="1" dirty="0" smtClean="0"/>
              <a:t>ver </a:t>
            </a:r>
            <a:r>
              <a:rPr lang="en-US" sz="4000" b="1" dirty="0"/>
              <a:t>t</a:t>
            </a:r>
            <a:r>
              <a:rPr lang="en-US" sz="4000" b="1" dirty="0" smtClean="0"/>
              <a:t>ime</a:t>
            </a:r>
            <a:endParaRPr lang="en-US" sz="4000" b="1" dirty="0">
              <a:latin typeface="Calibri" panose="020F050202020403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16200000">
            <a:off x="2053241" y="-15929"/>
            <a:ext cx="4979329" cy="8567188"/>
          </a:xfrm>
          <a:ln>
            <a:solidFill>
              <a:schemeClr val="tx1"/>
            </a:solidFill>
          </a:ln>
        </p:spPr>
      </p:pic>
    </p:spTree>
    <p:extLst>
      <p:ext uri="{BB962C8B-B14F-4D97-AF65-F5344CB8AC3E}">
        <p14:creationId xmlns:p14="http://schemas.microsoft.com/office/powerpoint/2010/main" val="2633280758"/>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100" y="319314"/>
            <a:ext cx="8229600" cy="1246468"/>
          </a:xfrm>
        </p:spPr>
        <p:txBody>
          <a:bodyPr>
            <a:normAutofit/>
          </a:bodyPr>
          <a:lstStyle/>
          <a:p>
            <a:r>
              <a:rPr lang="en-US" sz="4400" b="1" dirty="0" smtClean="0"/>
              <a:t>							Part 2</a:t>
            </a:r>
            <a:endParaRPr lang="en-US" sz="4400" b="1" dirty="0">
              <a:solidFill>
                <a:schemeClr val="bg1"/>
              </a:solidFill>
              <a:latin typeface="Calibri" panose="020F0502020204030204" pitchFamily="34" charset="0"/>
            </a:endParaRPr>
          </a:p>
        </p:txBody>
      </p:sp>
      <p:sp>
        <p:nvSpPr>
          <p:cNvPr id="3" name="Text Placeholder 2"/>
          <p:cNvSpPr>
            <a:spLocks noGrp="1"/>
          </p:cNvSpPr>
          <p:nvPr>
            <p:ph type="body" idx="1"/>
          </p:nvPr>
        </p:nvSpPr>
        <p:spPr>
          <a:xfrm>
            <a:off x="290286" y="1770743"/>
            <a:ext cx="8396514" cy="4884057"/>
          </a:xfrm>
          <a:solidFill>
            <a:schemeClr val="bg1"/>
          </a:solidFill>
        </p:spPr>
        <p:txBody>
          <a:bodyPr>
            <a:normAutofit/>
          </a:bodyPr>
          <a:lstStyle/>
          <a:p>
            <a:pPr marL="0" lvl="1" indent="0" algn="ctr">
              <a:buNone/>
            </a:pPr>
            <a:r>
              <a:rPr lang="en-US" sz="2800" b="1" dirty="0"/>
              <a:t>Describe the Lifetime Case Management model and its implementation by the Minneapolis VA Brain Injury Wellness Program’s interdisciplinary rehabilitation </a:t>
            </a:r>
            <a:r>
              <a:rPr lang="en-US" sz="2800" b="1" dirty="0" smtClean="0"/>
              <a:t>team</a:t>
            </a:r>
            <a:endParaRPr lang="en-US" sz="2800" b="1" dirty="0"/>
          </a:p>
          <a:p>
            <a:pPr marL="0" lvl="1" indent="0">
              <a:buNone/>
            </a:pPr>
            <a:r>
              <a:rPr lang="en-US" sz="2000" dirty="0" smtClean="0"/>
              <a:t> </a:t>
            </a:r>
            <a:endParaRPr lang="en-US" sz="2000" dirty="0"/>
          </a:p>
          <a:p>
            <a:pPr marL="0" lvl="1" indent="0">
              <a:buNone/>
            </a:pPr>
            <a:r>
              <a:rPr lang="en-US" sz="2000" dirty="0" smtClean="0"/>
              <a:t>										</a:t>
            </a:r>
            <a:endParaRPr lang="en-US" dirty="0"/>
          </a:p>
        </p:txBody>
      </p:sp>
    </p:spTree>
    <p:extLst>
      <p:ext uri="{BB962C8B-B14F-4D97-AF65-F5344CB8AC3E}">
        <p14:creationId xmlns:p14="http://schemas.microsoft.com/office/powerpoint/2010/main" val="2792965729"/>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Case management</a:t>
            </a:r>
            <a:endParaRPr lang="en-US" sz="3600" b="1" dirty="0"/>
          </a:p>
        </p:txBody>
      </p:sp>
      <p:sp>
        <p:nvSpPr>
          <p:cNvPr id="3" name="Text Placeholder 2"/>
          <p:cNvSpPr>
            <a:spLocks noGrp="1"/>
          </p:cNvSpPr>
          <p:nvPr>
            <p:ph type="body" idx="1"/>
          </p:nvPr>
        </p:nvSpPr>
        <p:spPr>
          <a:xfrm>
            <a:off x="292100" y="1694350"/>
            <a:ext cx="8394700" cy="4503250"/>
          </a:xfrm>
          <a:solidFill>
            <a:schemeClr val="bg1"/>
          </a:solidFill>
          <a:ln>
            <a:solidFill>
              <a:schemeClr val="tx1"/>
            </a:solidFill>
          </a:ln>
        </p:spPr>
        <p:txBody>
          <a:bodyPr>
            <a:normAutofit/>
          </a:bodyPr>
          <a:lstStyle/>
          <a:p>
            <a:pPr marL="0" indent="0">
              <a:buNone/>
            </a:pPr>
            <a:r>
              <a:rPr lang="en-US" sz="2800" dirty="0" smtClean="0"/>
              <a:t>Case management can involve: </a:t>
            </a:r>
          </a:p>
          <a:p>
            <a:r>
              <a:rPr lang="en-US" sz="2400" dirty="0"/>
              <a:t>P</a:t>
            </a:r>
            <a:r>
              <a:rPr lang="en-US" sz="2400" dirty="0" smtClean="0"/>
              <a:t>roviding </a:t>
            </a:r>
            <a:r>
              <a:rPr lang="en-US" sz="2400" dirty="0"/>
              <a:t>coordination of care </a:t>
            </a:r>
            <a:r>
              <a:rPr lang="en-US" sz="2400" dirty="0" smtClean="0"/>
              <a:t>among </a:t>
            </a:r>
            <a:r>
              <a:rPr lang="en-US" sz="2400" dirty="0"/>
              <a:t>multiple </a:t>
            </a:r>
            <a:r>
              <a:rPr lang="en-US" sz="2400" dirty="0" smtClean="0"/>
              <a:t>providers</a:t>
            </a:r>
          </a:p>
          <a:p>
            <a:r>
              <a:rPr lang="en-US" sz="2400" dirty="0"/>
              <a:t>H</a:t>
            </a:r>
            <a:r>
              <a:rPr lang="en-US" sz="2400" dirty="0" smtClean="0"/>
              <a:t>aving in-house </a:t>
            </a:r>
            <a:r>
              <a:rPr lang="en-US" sz="2400" dirty="0"/>
              <a:t>services to prevent </a:t>
            </a:r>
            <a:r>
              <a:rPr lang="en-US" sz="2400" dirty="0" smtClean="0"/>
              <a:t>or address crisis situations</a:t>
            </a:r>
          </a:p>
          <a:p>
            <a:r>
              <a:rPr lang="en-US" sz="2400" dirty="0"/>
              <a:t>M</a:t>
            </a:r>
            <a:r>
              <a:rPr lang="en-US" sz="2400" dirty="0" smtClean="0"/>
              <a:t>aking referrals </a:t>
            </a:r>
            <a:r>
              <a:rPr lang="en-US" sz="2400" dirty="0"/>
              <a:t>or consults for medical </a:t>
            </a:r>
            <a:r>
              <a:rPr lang="en-US" sz="2400" dirty="0" smtClean="0"/>
              <a:t>situations</a:t>
            </a:r>
          </a:p>
          <a:p>
            <a:endParaRPr lang="en-US" sz="2400" dirty="0"/>
          </a:p>
          <a:p>
            <a:pPr marL="0" indent="0">
              <a:buNone/>
            </a:pPr>
            <a:endParaRPr lang="en-US" sz="2400" dirty="0" smtClean="0"/>
          </a:p>
          <a:p>
            <a:pPr marL="0" indent="0">
              <a:buNone/>
            </a:pPr>
            <a:endParaRPr lang="en-US" sz="2400" dirty="0" smtClean="0"/>
          </a:p>
          <a:p>
            <a:pPr marL="0" indent="0">
              <a:buNone/>
            </a:pPr>
            <a:endParaRPr lang="en-US" sz="2400" dirty="0" smtClean="0"/>
          </a:p>
        </p:txBody>
      </p:sp>
    </p:spTree>
    <p:extLst>
      <p:ext uri="{BB962C8B-B14F-4D97-AF65-F5344CB8AC3E}">
        <p14:creationId xmlns:p14="http://schemas.microsoft.com/office/powerpoint/2010/main" val="1323355278"/>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Case management</a:t>
            </a:r>
            <a:endParaRPr lang="en-US" sz="3600" b="1" dirty="0"/>
          </a:p>
        </p:txBody>
      </p:sp>
      <p:sp>
        <p:nvSpPr>
          <p:cNvPr id="3" name="Text Placeholder 2"/>
          <p:cNvSpPr>
            <a:spLocks noGrp="1"/>
          </p:cNvSpPr>
          <p:nvPr>
            <p:ph type="body" idx="1"/>
          </p:nvPr>
        </p:nvSpPr>
        <p:spPr>
          <a:xfrm>
            <a:off x="292100" y="1694350"/>
            <a:ext cx="8394700" cy="4503250"/>
          </a:xfrm>
          <a:solidFill>
            <a:schemeClr val="bg1"/>
          </a:solidFill>
          <a:ln>
            <a:solidFill>
              <a:schemeClr val="tx1"/>
            </a:solidFill>
          </a:ln>
        </p:spPr>
        <p:txBody>
          <a:bodyPr>
            <a:normAutofit/>
          </a:bodyPr>
          <a:lstStyle/>
          <a:p>
            <a:pPr marL="0" indent="0">
              <a:buNone/>
            </a:pPr>
            <a:r>
              <a:rPr lang="en-US" sz="2800" dirty="0" smtClean="0"/>
              <a:t>Case management </a:t>
            </a:r>
            <a:r>
              <a:rPr lang="en-US" sz="2800" dirty="0"/>
              <a:t>seems especially </a:t>
            </a:r>
            <a:r>
              <a:rPr lang="en-US" sz="2800" dirty="0" smtClean="0"/>
              <a:t>beneficial: </a:t>
            </a:r>
            <a:endParaRPr lang="en-US" sz="2800" dirty="0"/>
          </a:p>
          <a:p>
            <a:r>
              <a:rPr lang="en-US" sz="2400" dirty="0" smtClean="0"/>
              <a:t>For individuals </a:t>
            </a:r>
            <a:r>
              <a:rPr lang="en-US" sz="2400" dirty="0"/>
              <a:t>who have difficulty initiating or accessing care or services on their </a:t>
            </a:r>
            <a:r>
              <a:rPr lang="en-US" sz="2400" dirty="0" smtClean="0"/>
              <a:t>own</a:t>
            </a:r>
          </a:p>
          <a:p>
            <a:r>
              <a:rPr lang="en-US" sz="2400" dirty="0" smtClean="0"/>
              <a:t>In situations where there are multiple medical needs, services, and providers</a:t>
            </a:r>
          </a:p>
          <a:p>
            <a:r>
              <a:rPr lang="en-US" sz="2400" dirty="0" smtClean="0"/>
              <a:t>In chronic and potentially progressive diseases </a:t>
            </a:r>
            <a:endParaRPr lang="en-US" sz="2400" dirty="0"/>
          </a:p>
          <a:p>
            <a:pPr marL="0" indent="0">
              <a:buNone/>
            </a:pPr>
            <a:endParaRPr lang="en-US" sz="2400" dirty="0" smtClean="0"/>
          </a:p>
          <a:p>
            <a:pPr marL="0" indent="0">
              <a:buNone/>
            </a:pPr>
            <a:endParaRPr lang="en-US" sz="2400" dirty="0" smtClean="0"/>
          </a:p>
          <a:p>
            <a:pPr marL="0" indent="0">
              <a:buNone/>
            </a:pPr>
            <a:endParaRPr lang="en-US" sz="2400" dirty="0" smtClean="0"/>
          </a:p>
        </p:txBody>
      </p:sp>
    </p:spTree>
    <p:extLst>
      <p:ext uri="{BB962C8B-B14F-4D97-AF65-F5344CB8AC3E}">
        <p14:creationId xmlns:p14="http://schemas.microsoft.com/office/powerpoint/2010/main" val="3887723079"/>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Case management</a:t>
            </a:r>
            <a:endParaRPr lang="en-US" sz="3600" b="1" dirty="0"/>
          </a:p>
        </p:txBody>
      </p:sp>
      <p:sp>
        <p:nvSpPr>
          <p:cNvPr id="3" name="Text Placeholder 2"/>
          <p:cNvSpPr>
            <a:spLocks noGrp="1"/>
          </p:cNvSpPr>
          <p:nvPr>
            <p:ph type="body" idx="1"/>
          </p:nvPr>
        </p:nvSpPr>
        <p:spPr>
          <a:xfrm>
            <a:off x="266700" y="1676400"/>
            <a:ext cx="8420100" cy="4495800"/>
          </a:xfrm>
          <a:solidFill>
            <a:schemeClr val="bg1"/>
          </a:solidFill>
          <a:ln>
            <a:solidFill>
              <a:schemeClr val="tx1"/>
            </a:solidFill>
          </a:ln>
        </p:spPr>
        <p:txBody>
          <a:bodyPr/>
          <a:lstStyle/>
          <a:p>
            <a:pPr marL="0" indent="0">
              <a:buNone/>
            </a:pPr>
            <a:r>
              <a:rPr lang="en-US" sz="2800" dirty="0" smtClean="0"/>
              <a:t>Programs where case management has been helpful:  </a:t>
            </a:r>
          </a:p>
          <a:p>
            <a:r>
              <a:rPr lang="en-US" sz="2400" dirty="0"/>
              <a:t>C</a:t>
            </a:r>
            <a:r>
              <a:rPr lang="en-US" sz="2400" dirty="0" smtClean="0"/>
              <a:t>hronically </a:t>
            </a:r>
            <a:r>
              <a:rPr lang="en-US" sz="2400" dirty="0"/>
              <a:t>ill homeless </a:t>
            </a:r>
            <a:r>
              <a:rPr lang="en-US" sz="2400" dirty="0" smtClean="0"/>
              <a:t>adults:  </a:t>
            </a:r>
          </a:p>
          <a:p>
            <a:pPr lvl="1"/>
            <a:r>
              <a:rPr lang="en-US" sz="2400" dirty="0" smtClean="0"/>
              <a:t>case management reduced </a:t>
            </a:r>
            <a:r>
              <a:rPr lang="en-US" sz="2400" dirty="0"/>
              <a:t>hospitalizations and emergency department </a:t>
            </a:r>
            <a:r>
              <a:rPr lang="en-US" sz="2400" dirty="0" smtClean="0"/>
              <a:t>visits</a:t>
            </a:r>
          </a:p>
          <a:p>
            <a:r>
              <a:rPr lang="en-US" sz="2400" dirty="0"/>
              <a:t>I</a:t>
            </a:r>
            <a:r>
              <a:rPr lang="en-US" sz="2400" dirty="0" smtClean="0"/>
              <a:t>ntensive </a:t>
            </a:r>
            <a:r>
              <a:rPr lang="en-US" sz="2400" dirty="0"/>
              <a:t>case management </a:t>
            </a:r>
            <a:r>
              <a:rPr lang="en-US" sz="2400" dirty="0" smtClean="0"/>
              <a:t>program for older </a:t>
            </a:r>
            <a:r>
              <a:rPr lang="en-US" sz="2400" dirty="0"/>
              <a:t>adults (Evercare Program of United Health</a:t>
            </a:r>
            <a:r>
              <a:rPr lang="en-US" sz="2400" dirty="0" smtClean="0"/>
              <a:t>): </a:t>
            </a:r>
          </a:p>
          <a:p>
            <a:pPr lvl="1"/>
            <a:r>
              <a:rPr lang="en-US" sz="2400" dirty="0"/>
              <a:t>C</a:t>
            </a:r>
            <a:r>
              <a:rPr lang="en-US" sz="2400" dirty="0" smtClean="0"/>
              <a:t>ase management reduced numbers of hospitalizations and re-hospitalizations</a:t>
            </a:r>
          </a:p>
          <a:p>
            <a:r>
              <a:rPr lang="en-US" sz="2400" dirty="0" smtClean="0"/>
              <a:t>Individuals who require vocational training: </a:t>
            </a:r>
          </a:p>
          <a:p>
            <a:pPr lvl="1"/>
            <a:r>
              <a:rPr lang="en-US" sz="2400" dirty="0"/>
              <a:t>I</a:t>
            </a:r>
            <a:r>
              <a:rPr lang="en-US" sz="2400" dirty="0" smtClean="0"/>
              <a:t>ncreased numbers of individuals successfully returned to work</a:t>
            </a:r>
          </a:p>
          <a:p>
            <a:pPr marL="0" indent="0">
              <a:buNone/>
            </a:pPr>
            <a:endParaRPr lang="en-US" dirty="0"/>
          </a:p>
        </p:txBody>
      </p:sp>
    </p:spTree>
    <p:extLst>
      <p:ext uri="{BB962C8B-B14F-4D97-AF65-F5344CB8AC3E}">
        <p14:creationId xmlns:p14="http://schemas.microsoft.com/office/powerpoint/2010/main" val="137647429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Case management in chronic illness</a:t>
            </a:r>
            <a:endParaRPr lang="en-US" sz="3600" b="1" dirty="0"/>
          </a:p>
        </p:txBody>
      </p:sp>
      <p:sp>
        <p:nvSpPr>
          <p:cNvPr id="3" name="Text Placeholder 2"/>
          <p:cNvSpPr>
            <a:spLocks noGrp="1"/>
          </p:cNvSpPr>
          <p:nvPr>
            <p:ph type="body" idx="1"/>
          </p:nvPr>
        </p:nvSpPr>
        <p:spPr>
          <a:xfrm>
            <a:off x="266700" y="1676400"/>
            <a:ext cx="8420100" cy="4495800"/>
          </a:xfrm>
          <a:solidFill>
            <a:schemeClr val="bg1"/>
          </a:solidFill>
          <a:ln>
            <a:solidFill>
              <a:schemeClr val="tx1"/>
            </a:solidFill>
          </a:ln>
        </p:spPr>
        <p:txBody>
          <a:bodyPr>
            <a:normAutofit/>
          </a:bodyPr>
          <a:lstStyle/>
          <a:p>
            <a:pPr marL="0" indent="0">
              <a:buNone/>
            </a:pPr>
            <a:r>
              <a:rPr lang="en-US" sz="2800" dirty="0" smtClean="0"/>
              <a:t>A number of research </a:t>
            </a:r>
            <a:r>
              <a:rPr lang="en-US" sz="2800" dirty="0"/>
              <a:t>studies have chronicled </a:t>
            </a:r>
            <a:r>
              <a:rPr lang="en-US" sz="2800" dirty="0" smtClean="0"/>
              <a:t>case management in chronic illness:</a:t>
            </a:r>
          </a:p>
          <a:p>
            <a:r>
              <a:rPr lang="en-US" sz="2400" dirty="0" smtClean="0"/>
              <a:t>There have been significant benefits for </a:t>
            </a:r>
            <a:r>
              <a:rPr lang="en-US" sz="2400" dirty="0"/>
              <a:t>populations who had case management services </a:t>
            </a:r>
            <a:r>
              <a:rPr lang="en-US" sz="2400" dirty="0" smtClean="0"/>
              <a:t>versus </a:t>
            </a:r>
            <a:r>
              <a:rPr lang="en-US" sz="2400" dirty="0"/>
              <a:t>those who did </a:t>
            </a:r>
            <a:r>
              <a:rPr lang="en-US" sz="2400" dirty="0" smtClean="0"/>
              <a:t>not</a:t>
            </a:r>
          </a:p>
          <a:p>
            <a:pPr marL="0" indent="0">
              <a:buNone/>
            </a:pPr>
            <a:endParaRPr lang="en-US" dirty="0"/>
          </a:p>
        </p:txBody>
      </p:sp>
    </p:spTree>
    <p:extLst>
      <p:ext uri="{BB962C8B-B14F-4D97-AF65-F5344CB8AC3E}">
        <p14:creationId xmlns:p14="http://schemas.microsoft.com/office/powerpoint/2010/main" val="504425800"/>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Case management in chronic illness</a:t>
            </a:r>
            <a:endParaRPr lang="en-US" sz="3600" b="1" dirty="0"/>
          </a:p>
        </p:txBody>
      </p:sp>
      <p:sp>
        <p:nvSpPr>
          <p:cNvPr id="3" name="Text Placeholder 2"/>
          <p:cNvSpPr>
            <a:spLocks noGrp="1"/>
          </p:cNvSpPr>
          <p:nvPr>
            <p:ph type="body" idx="1"/>
          </p:nvPr>
        </p:nvSpPr>
        <p:spPr>
          <a:xfrm>
            <a:off x="266700" y="1676400"/>
            <a:ext cx="8648700" cy="4495800"/>
          </a:xfrm>
          <a:solidFill>
            <a:schemeClr val="bg1"/>
          </a:solidFill>
          <a:ln>
            <a:solidFill>
              <a:schemeClr val="tx1"/>
            </a:solidFill>
          </a:ln>
        </p:spPr>
        <p:txBody>
          <a:bodyPr>
            <a:normAutofit/>
          </a:bodyPr>
          <a:lstStyle/>
          <a:p>
            <a:pPr marL="0" indent="0">
              <a:buNone/>
            </a:pPr>
            <a:r>
              <a:rPr lang="en-US" sz="2800" dirty="0" smtClean="0"/>
              <a:t>Chronic illnesses where case management has been beneficial: </a:t>
            </a:r>
          </a:p>
          <a:p>
            <a:r>
              <a:rPr lang="en-US" sz="2400" dirty="0" smtClean="0"/>
              <a:t>Depression</a:t>
            </a:r>
          </a:p>
          <a:p>
            <a:r>
              <a:rPr lang="en-US" sz="2400" dirty="0" smtClean="0"/>
              <a:t>Diabetes mellitus</a:t>
            </a:r>
          </a:p>
          <a:p>
            <a:r>
              <a:rPr lang="en-US" sz="2400" dirty="0" smtClean="0"/>
              <a:t>Heart failure</a:t>
            </a:r>
          </a:p>
          <a:p>
            <a:pPr marL="0" indent="0">
              <a:buNone/>
            </a:pPr>
            <a:endParaRPr lang="en-US" sz="2800" dirty="0" smtClean="0"/>
          </a:p>
          <a:p>
            <a:pPr marL="0" indent="0">
              <a:buNone/>
            </a:pPr>
            <a:endParaRPr lang="en-US" dirty="0"/>
          </a:p>
        </p:txBody>
      </p:sp>
    </p:spTree>
    <p:extLst>
      <p:ext uri="{BB962C8B-B14F-4D97-AF65-F5344CB8AC3E}">
        <p14:creationId xmlns:p14="http://schemas.microsoft.com/office/powerpoint/2010/main" val="921329169"/>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Continuity of care </a:t>
            </a:r>
            <a:endParaRPr lang="en-US" sz="3600" b="1" dirty="0"/>
          </a:p>
        </p:txBody>
      </p:sp>
      <p:sp>
        <p:nvSpPr>
          <p:cNvPr id="3" name="Text Placeholder 2"/>
          <p:cNvSpPr>
            <a:spLocks noGrp="1"/>
          </p:cNvSpPr>
          <p:nvPr>
            <p:ph type="body" idx="1"/>
          </p:nvPr>
        </p:nvSpPr>
        <p:spPr>
          <a:xfrm>
            <a:off x="266700" y="1676400"/>
            <a:ext cx="8420100" cy="4495800"/>
          </a:xfrm>
          <a:solidFill>
            <a:schemeClr val="bg1"/>
          </a:solidFill>
          <a:ln>
            <a:solidFill>
              <a:schemeClr val="tx1"/>
            </a:solidFill>
          </a:ln>
        </p:spPr>
        <p:txBody>
          <a:bodyPr>
            <a:normAutofit/>
          </a:bodyPr>
          <a:lstStyle/>
          <a:p>
            <a:pPr marL="0" indent="0">
              <a:buNone/>
            </a:pPr>
            <a:r>
              <a:rPr lang="en-US" sz="2800" dirty="0"/>
              <a:t>Continuity of </a:t>
            </a:r>
            <a:r>
              <a:rPr lang="en-US" sz="2800" dirty="0" smtClean="0"/>
              <a:t>care:</a:t>
            </a:r>
          </a:p>
          <a:p>
            <a:r>
              <a:rPr lang="en-US" sz="2400" dirty="0"/>
              <a:t>A</a:t>
            </a:r>
            <a:r>
              <a:rPr lang="en-US" sz="2400" dirty="0" smtClean="0"/>
              <a:t>chieved </a:t>
            </a:r>
            <a:r>
              <a:rPr lang="en-US" sz="2400" dirty="0"/>
              <a:t>by bridging discrete elements in the care </a:t>
            </a:r>
            <a:r>
              <a:rPr lang="en-US" sz="2400" dirty="0" smtClean="0"/>
              <a:t>pathway</a:t>
            </a:r>
          </a:p>
          <a:p>
            <a:r>
              <a:rPr lang="en-US" sz="2400" dirty="0" smtClean="0"/>
              <a:t>Goes across different </a:t>
            </a:r>
            <a:r>
              <a:rPr lang="en-US" sz="2400" dirty="0"/>
              <a:t>episodes, interventions by different providers, </a:t>
            </a:r>
            <a:r>
              <a:rPr lang="en-US" sz="2400" dirty="0" smtClean="0"/>
              <a:t>and changes </a:t>
            </a:r>
            <a:r>
              <a:rPr lang="en-US" sz="2400" dirty="0"/>
              <a:t>in illness </a:t>
            </a:r>
            <a:r>
              <a:rPr lang="en-US" sz="2400" dirty="0" smtClean="0"/>
              <a:t>status over time</a:t>
            </a:r>
          </a:p>
          <a:p>
            <a:r>
              <a:rPr lang="en-US" sz="2400" dirty="0" smtClean="0"/>
              <a:t>Patients’ changing value systems also need to be considered</a:t>
            </a:r>
          </a:p>
          <a:p>
            <a:endParaRPr lang="en-US" sz="2400" dirty="0" smtClean="0"/>
          </a:p>
          <a:p>
            <a:pPr marL="0" indent="0">
              <a:buNone/>
            </a:pPr>
            <a:r>
              <a:rPr lang="en-US" sz="2800" dirty="0" smtClean="0"/>
              <a:t>In optimal models where continuity of care exists:</a:t>
            </a:r>
          </a:p>
          <a:p>
            <a:r>
              <a:rPr lang="en-US" sz="2400" dirty="0"/>
              <a:t>C</a:t>
            </a:r>
            <a:r>
              <a:rPr lang="en-US" sz="2400" dirty="0" smtClean="0"/>
              <a:t>are is </a:t>
            </a:r>
            <a:r>
              <a:rPr lang="en-US" sz="2400" dirty="0"/>
              <a:t>connected and </a:t>
            </a:r>
            <a:r>
              <a:rPr lang="en-US" sz="2400" dirty="0" smtClean="0"/>
              <a:t>coherent</a:t>
            </a:r>
            <a:endParaRPr lang="en-US" sz="2400" dirty="0"/>
          </a:p>
        </p:txBody>
      </p:sp>
    </p:spTree>
    <p:extLst>
      <p:ext uri="{BB962C8B-B14F-4D97-AF65-F5344CB8AC3E}">
        <p14:creationId xmlns:p14="http://schemas.microsoft.com/office/powerpoint/2010/main" val="640177363"/>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Building relationships</a:t>
            </a:r>
            <a:endParaRPr lang="en-US" sz="3600" b="1" dirty="0"/>
          </a:p>
        </p:txBody>
      </p:sp>
      <p:sp>
        <p:nvSpPr>
          <p:cNvPr id="3" name="Text Placeholder 2"/>
          <p:cNvSpPr>
            <a:spLocks noGrp="1"/>
          </p:cNvSpPr>
          <p:nvPr>
            <p:ph type="body" idx="1"/>
          </p:nvPr>
        </p:nvSpPr>
        <p:spPr>
          <a:xfrm>
            <a:off x="266700" y="1676400"/>
            <a:ext cx="8420100" cy="4495800"/>
          </a:xfrm>
          <a:solidFill>
            <a:schemeClr val="bg1"/>
          </a:solidFill>
          <a:ln>
            <a:solidFill>
              <a:schemeClr val="tx1"/>
            </a:solidFill>
          </a:ln>
        </p:spPr>
        <p:txBody>
          <a:bodyPr>
            <a:normAutofit/>
          </a:bodyPr>
          <a:lstStyle/>
          <a:p>
            <a:pPr marL="0" indent="0">
              <a:buNone/>
            </a:pPr>
            <a:r>
              <a:rPr lang="en-US" sz="2800" dirty="0" smtClean="0"/>
              <a:t>Providers of case management services form an vital relationship with the person being served</a:t>
            </a:r>
          </a:p>
          <a:p>
            <a:r>
              <a:rPr lang="en-US" sz="2400" dirty="0" smtClean="0"/>
              <a:t>The individual provider of case management services can have a profound impact on the success or failure of the services </a:t>
            </a:r>
          </a:p>
          <a:p>
            <a:r>
              <a:rPr lang="en-US" sz="2400" dirty="0" smtClean="0"/>
              <a:t>The optimal relationship is built </a:t>
            </a:r>
            <a:r>
              <a:rPr lang="en-US" sz="2400" dirty="0"/>
              <a:t>on reliability  and </a:t>
            </a:r>
            <a:r>
              <a:rPr lang="en-US" sz="2400" dirty="0" smtClean="0"/>
              <a:t>trust </a:t>
            </a:r>
          </a:p>
          <a:p>
            <a:pPr marL="0" indent="0">
              <a:buNone/>
            </a:pPr>
            <a:endParaRPr lang="en-US" dirty="0"/>
          </a:p>
        </p:txBody>
      </p:sp>
    </p:spTree>
    <p:extLst>
      <p:ext uri="{BB962C8B-B14F-4D97-AF65-F5344CB8AC3E}">
        <p14:creationId xmlns:p14="http://schemas.microsoft.com/office/powerpoint/2010/main" val="221796308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							Part 1</a:t>
            </a:r>
            <a:endParaRPr lang="en-US" sz="4400" b="1" dirty="0">
              <a:solidFill>
                <a:schemeClr val="bg1"/>
              </a:solidFill>
              <a:latin typeface="Calibri" panose="020F0502020204030204" pitchFamily="34" charset="0"/>
            </a:endParaRPr>
          </a:p>
        </p:txBody>
      </p:sp>
      <p:sp>
        <p:nvSpPr>
          <p:cNvPr id="3" name="Text Placeholder 2"/>
          <p:cNvSpPr>
            <a:spLocks noGrp="1"/>
          </p:cNvSpPr>
          <p:nvPr>
            <p:ph type="body" idx="1"/>
          </p:nvPr>
        </p:nvSpPr>
        <p:spPr>
          <a:xfrm>
            <a:off x="457200" y="1923321"/>
            <a:ext cx="7391400" cy="4934679"/>
          </a:xfrm>
          <a:solidFill>
            <a:schemeClr val="bg1"/>
          </a:solidFill>
        </p:spPr>
        <p:txBody>
          <a:bodyPr>
            <a:normAutofit/>
          </a:bodyPr>
          <a:lstStyle/>
          <a:p>
            <a:pPr marL="0" lvl="1" indent="0" algn="ctr">
              <a:buNone/>
            </a:pPr>
            <a:endParaRPr lang="en-US" sz="2800" dirty="0" smtClean="0"/>
          </a:p>
          <a:p>
            <a:pPr marL="0" lvl="1" indent="0" algn="ctr">
              <a:buNone/>
            </a:pPr>
            <a:r>
              <a:rPr lang="en-US" sz="2800" b="1" dirty="0" smtClean="0"/>
              <a:t>Discuss </a:t>
            </a:r>
            <a:r>
              <a:rPr lang="en-US" sz="2800" b="1" dirty="0"/>
              <a:t>biopsychosocial complications of moderate to severe brain injury</a:t>
            </a:r>
            <a:r>
              <a:rPr lang="en-US" sz="2000" b="1" dirty="0"/>
              <a:t>. </a:t>
            </a:r>
          </a:p>
          <a:p>
            <a:pPr marL="0" lvl="1" indent="0">
              <a:buNone/>
            </a:pPr>
            <a:r>
              <a:rPr lang="en-US" sz="2000" dirty="0" smtClean="0"/>
              <a:t>										</a:t>
            </a:r>
            <a:endParaRPr lang="en-US" dirty="0"/>
          </a:p>
        </p:txBody>
      </p:sp>
    </p:spTree>
    <p:extLst>
      <p:ext uri="{BB962C8B-B14F-4D97-AF65-F5344CB8AC3E}">
        <p14:creationId xmlns:p14="http://schemas.microsoft.com/office/powerpoint/2010/main" val="710834826"/>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Where is case management occurring?</a:t>
            </a:r>
            <a:endParaRPr lang="en-US" sz="3600" b="1" dirty="0"/>
          </a:p>
        </p:txBody>
      </p:sp>
      <p:sp>
        <p:nvSpPr>
          <p:cNvPr id="3" name="Text Placeholder 2"/>
          <p:cNvSpPr>
            <a:spLocks noGrp="1"/>
          </p:cNvSpPr>
          <p:nvPr>
            <p:ph type="body" idx="1"/>
          </p:nvPr>
        </p:nvSpPr>
        <p:spPr>
          <a:xfrm>
            <a:off x="266700" y="1676400"/>
            <a:ext cx="8420100" cy="4495800"/>
          </a:xfrm>
          <a:solidFill>
            <a:schemeClr val="bg1"/>
          </a:solidFill>
          <a:ln>
            <a:solidFill>
              <a:schemeClr val="tx1"/>
            </a:solidFill>
          </a:ln>
        </p:spPr>
        <p:txBody>
          <a:bodyPr>
            <a:normAutofit/>
          </a:bodyPr>
          <a:lstStyle/>
          <a:p>
            <a:r>
              <a:rPr lang="en-US" sz="2800" dirty="0" smtClean="0"/>
              <a:t>Insurers</a:t>
            </a:r>
          </a:p>
          <a:p>
            <a:r>
              <a:rPr lang="en-US" sz="2800" dirty="0" smtClean="0"/>
              <a:t>Accountable care organizations</a:t>
            </a:r>
          </a:p>
          <a:p>
            <a:r>
              <a:rPr lang="en-US" sz="2800" dirty="0" smtClean="0"/>
              <a:t>Some states have small programs</a:t>
            </a:r>
          </a:p>
          <a:p>
            <a:r>
              <a:rPr lang="en-US" sz="2800" dirty="0" smtClean="0"/>
              <a:t>Community agencies</a:t>
            </a:r>
          </a:p>
          <a:p>
            <a:r>
              <a:rPr lang="en-US" sz="2800" dirty="0" smtClean="0"/>
              <a:t>Some clinics</a:t>
            </a:r>
            <a:endParaRPr lang="en-US" sz="2400" dirty="0" smtClean="0"/>
          </a:p>
          <a:p>
            <a:pPr marL="0" indent="0">
              <a:buNone/>
            </a:pPr>
            <a:endParaRPr lang="en-US" dirty="0"/>
          </a:p>
        </p:txBody>
      </p:sp>
    </p:spTree>
    <p:extLst>
      <p:ext uri="{BB962C8B-B14F-4D97-AF65-F5344CB8AC3E}">
        <p14:creationId xmlns:p14="http://schemas.microsoft.com/office/powerpoint/2010/main" val="1873377452"/>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Obstacles to case management</a:t>
            </a:r>
            <a:endParaRPr lang="en-US" sz="3600" b="1" dirty="0"/>
          </a:p>
        </p:txBody>
      </p:sp>
      <p:sp>
        <p:nvSpPr>
          <p:cNvPr id="3" name="Text Placeholder 2"/>
          <p:cNvSpPr>
            <a:spLocks noGrp="1"/>
          </p:cNvSpPr>
          <p:nvPr>
            <p:ph type="body" idx="1"/>
          </p:nvPr>
        </p:nvSpPr>
        <p:spPr>
          <a:xfrm>
            <a:off x="292100" y="1694350"/>
            <a:ext cx="8394700" cy="4503250"/>
          </a:xfrm>
          <a:solidFill>
            <a:schemeClr val="bg1"/>
          </a:solidFill>
          <a:ln>
            <a:solidFill>
              <a:schemeClr val="tx1"/>
            </a:solidFill>
          </a:ln>
        </p:spPr>
        <p:txBody>
          <a:bodyPr>
            <a:normAutofit/>
          </a:bodyPr>
          <a:lstStyle/>
          <a:p>
            <a:r>
              <a:rPr lang="en-US" sz="2800" dirty="0" smtClean="0"/>
              <a:t>Individuals may switch insurers</a:t>
            </a:r>
          </a:p>
          <a:p>
            <a:r>
              <a:rPr lang="en-US" sz="2800" dirty="0" smtClean="0"/>
              <a:t>Individuals may move</a:t>
            </a:r>
          </a:p>
          <a:p>
            <a:r>
              <a:rPr lang="en-US" sz="2800" dirty="0" smtClean="0"/>
              <a:t>Short term case management programs may expire</a:t>
            </a:r>
          </a:p>
          <a:p>
            <a:r>
              <a:rPr lang="en-US" sz="2800" dirty="0" smtClean="0"/>
              <a:t>Individuals may switch providers or health care systems</a:t>
            </a:r>
          </a:p>
          <a:p>
            <a:r>
              <a:rPr lang="en-US" sz="2800" dirty="0" smtClean="0"/>
              <a:t>Individuals may stop participating in services</a:t>
            </a:r>
          </a:p>
          <a:p>
            <a:pPr marL="0" indent="0">
              <a:buNone/>
            </a:pPr>
            <a:endParaRPr lang="en-US" sz="2400" dirty="0" smtClean="0"/>
          </a:p>
        </p:txBody>
      </p:sp>
    </p:spTree>
    <p:extLst>
      <p:ext uri="{BB962C8B-B14F-4D97-AF65-F5344CB8AC3E}">
        <p14:creationId xmlns:p14="http://schemas.microsoft.com/office/powerpoint/2010/main" val="1071582331"/>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Successful case management includes:</a:t>
            </a:r>
            <a:endParaRPr lang="en-US" sz="3600" b="1" dirty="0"/>
          </a:p>
        </p:txBody>
      </p:sp>
      <p:sp>
        <p:nvSpPr>
          <p:cNvPr id="3" name="Text Placeholder 2"/>
          <p:cNvSpPr>
            <a:spLocks noGrp="1"/>
          </p:cNvSpPr>
          <p:nvPr>
            <p:ph type="body" idx="1"/>
          </p:nvPr>
        </p:nvSpPr>
        <p:spPr>
          <a:xfrm>
            <a:off x="266700" y="1676400"/>
            <a:ext cx="8420100" cy="4495800"/>
          </a:xfrm>
          <a:solidFill>
            <a:schemeClr val="bg1"/>
          </a:solidFill>
          <a:ln>
            <a:solidFill>
              <a:schemeClr val="tx1"/>
            </a:solidFill>
          </a:ln>
        </p:spPr>
        <p:txBody>
          <a:bodyPr>
            <a:normAutofit/>
          </a:bodyPr>
          <a:lstStyle/>
          <a:p>
            <a:r>
              <a:rPr lang="en-US" sz="2800" dirty="0"/>
              <a:t>A</a:t>
            </a:r>
            <a:r>
              <a:rPr lang="en-US" sz="2800" dirty="0" smtClean="0"/>
              <a:t> </a:t>
            </a:r>
            <a:r>
              <a:rPr lang="en-US" sz="2800" dirty="0"/>
              <a:t>method of identifying the target </a:t>
            </a:r>
            <a:r>
              <a:rPr lang="en-US" sz="2800" dirty="0" smtClean="0"/>
              <a:t>population</a:t>
            </a:r>
          </a:p>
          <a:p>
            <a:r>
              <a:rPr lang="en-US" sz="2800" dirty="0"/>
              <a:t>A</a:t>
            </a:r>
            <a:r>
              <a:rPr lang="en-US" sz="2800" dirty="0" smtClean="0"/>
              <a:t> </a:t>
            </a:r>
            <a:r>
              <a:rPr lang="en-US" sz="2800" dirty="0"/>
              <a:t>trained professional assuming a sense of responsibility, authority, and accountability for assessing and ensuring the ongoing delivery of appropriate </a:t>
            </a:r>
            <a:r>
              <a:rPr lang="en-US" sz="2800" dirty="0" smtClean="0"/>
              <a:t>care</a:t>
            </a:r>
          </a:p>
          <a:p>
            <a:r>
              <a:rPr lang="en-US" sz="2800" dirty="0"/>
              <a:t>F</a:t>
            </a:r>
            <a:r>
              <a:rPr lang="en-US" sz="2800" dirty="0" smtClean="0"/>
              <a:t>inancial </a:t>
            </a:r>
            <a:r>
              <a:rPr lang="en-US" sz="2800" dirty="0"/>
              <a:t>incentives to substitute less costly care where </a:t>
            </a:r>
            <a:r>
              <a:rPr lang="en-US" sz="2800" dirty="0" smtClean="0"/>
              <a:t>possible</a:t>
            </a:r>
          </a:p>
          <a:p>
            <a:r>
              <a:rPr lang="en-US" sz="2800" dirty="0"/>
              <a:t>K</a:t>
            </a:r>
            <a:r>
              <a:rPr lang="en-US" sz="2800" dirty="0" smtClean="0"/>
              <a:t>nowledge about how </a:t>
            </a:r>
            <a:r>
              <a:rPr lang="en-US" sz="2800" dirty="0"/>
              <a:t>to mobilize and use resources </a:t>
            </a:r>
            <a:r>
              <a:rPr lang="en-US" sz="2800" dirty="0" smtClean="0"/>
              <a:t>appropriately </a:t>
            </a:r>
          </a:p>
          <a:p>
            <a:pPr marL="0" indent="0">
              <a:buNone/>
            </a:pPr>
            <a:endParaRPr lang="en-US" dirty="0"/>
          </a:p>
        </p:txBody>
      </p:sp>
    </p:spTree>
    <p:extLst>
      <p:ext uri="{BB962C8B-B14F-4D97-AF65-F5344CB8AC3E}">
        <p14:creationId xmlns:p14="http://schemas.microsoft.com/office/powerpoint/2010/main" val="275899812"/>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Case management in TBI</a:t>
            </a:r>
            <a:endParaRPr lang="en-US" sz="3600" b="1" dirty="0"/>
          </a:p>
        </p:txBody>
      </p:sp>
      <p:sp>
        <p:nvSpPr>
          <p:cNvPr id="3" name="Text Placeholder 2"/>
          <p:cNvSpPr>
            <a:spLocks noGrp="1"/>
          </p:cNvSpPr>
          <p:nvPr>
            <p:ph type="body" idx="1"/>
          </p:nvPr>
        </p:nvSpPr>
        <p:spPr>
          <a:xfrm>
            <a:off x="266700" y="1676400"/>
            <a:ext cx="8636000" cy="4495800"/>
          </a:xfrm>
          <a:solidFill>
            <a:schemeClr val="bg1"/>
          </a:solidFill>
          <a:ln>
            <a:solidFill>
              <a:schemeClr val="tx1"/>
            </a:solidFill>
          </a:ln>
        </p:spPr>
        <p:txBody>
          <a:bodyPr>
            <a:normAutofit/>
          </a:bodyPr>
          <a:lstStyle/>
          <a:p>
            <a:pPr marL="0" indent="0">
              <a:buNone/>
            </a:pPr>
            <a:r>
              <a:rPr lang="en-US" sz="2800" dirty="0" smtClean="0"/>
              <a:t>Case Management makes sense because:</a:t>
            </a:r>
          </a:p>
          <a:p>
            <a:pPr>
              <a:buFontTx/>
              <a:buChar char="-"/>
            </a:pPr>
            <a:r>
              <a:rPr lang="en-US" sz="2400" dirty="0" smtClean="0"/>
              <a:t>TBI can be a chronic problem</a:t>
            </a:r>
          </a:p>
          <a:p>
            <a:pPr>
              <a:buFontTx/>
              <a:buChar char="-"/>
            </a:pPr>
            <a:r>
              <a:rPr lang="en-US" sz="2400" dirty="0" smtClean="0"/>
              <a:t>There are significant costs and resources involved</a:t>
            </a:r>
          </a:p>
          <a:p>
            <a:pPr>
              <a:buFontTx/>
              <a:buChar char="-"/>
            </a:pPr>
            <a:r>
              <a:rPr lang="en-US" sz="2400" dirty="0" smtClean="0"/>
              <a:t>Providers from multiple disciplines administer care</a:t>
            </a:r>
          </a:p>
          <a:p>
            <a:pPr>
              <a:buFontTx/>
              <a:buChar char="-"/>
            </a:pPr>
            <a:r>
              <a:rPr lang="en-US" sz="2400" dirty="0" smtClean="0"/>
              <a:t>Patients may need assistance initiating care or coordinate care on their own</a:t>
            </a:r>
          </a:p>
          <a:p>
            <a:pPr>
              <a:buFontTx/>
              <a:buChar char="-"/>
            </a:pPr>
            <a:r>
              <a:rPr lang="en-US" sz="2400" dirty="0" smtClean="0"/>
              <a:t>Complex medication management may be needed</a:t>
            </a:r>
          </a:p>
          <a:p>
            <a:pPr>
              <a:buFontTx/>
              <a:buChar char="-"/>
            </a:pPr>
            <a:r>
              <a:rPr lang="en-US" sz="2400" dirty="0" smtClean="0"/>
              <a:t>There may be social issues as well  </a:t>
            </a:r>
          </a:p>
          <a:p>
            <a:pPr marL="0" indent="0">
              <a:buNone/>
            </a:pPr>
            <a:endParaRPr lang="en-US" dirty="0"/>
          </a:p>
        </p:txBody>
      </p:sp>
    </p:spTree>
    <p:extLst>
      <p:ext uri="{BB962C8B-B14F-4D97-AF65-F5344CB8AC3E}">
        <p14:creationId xmlns:p14="http://schemas.microsoft.com/office/powerpoint/2010/main" val="1110192942"/>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65782"/>
          </a:xfrm>
        </p:spPr>
        <p:txBody>
          <a:bodyPr>
            <a:normAutofit/>
          </a:bodyPr>
          <a:lstStyle/>
          <a:p>
            <a:r>
              <a:rPr lang="en-US" sz="3600" b="1" dirty="0"/>
              <a:t>TBI Services- on Waiver </a:t>
            </a:r>
            <a:br>
              <a:rPr lang="en-US" sz="3600" b="1" dirty="0"/>
            </a:br>
            <a:r>
              <a:rPr lang="en-US" sz="3600" b="1" dirty="0" smtClean="0"/>
              <a:t>(vary </a:t>
            </a:r>
            <a:r>
              <a:rPr lang="en-US" sz="3600" b="1" dirty="0"/>
              <a:t>by state)</a:t>
            </a:r>
            <a:endParaRPr lang="en-US" sz="3600" b="1" dirty="0">
              <a:latin typeface="Calibri" panose="020F0502020204030204" pitchFamily="34" charset="0"/>
            </a:endParaRPr>
          </a:p>
        </p:txBody>
      </p:sp>
      <p:sp>
        <p:nvSpPr>
          <p:cNvPr id="3" name="Content Placeholder 2"/>
          <p:cNvSpPr>
            <a:spLocks noGrp="1"/>
          </p:cNvSpPr>
          <p:nvPr>
            <p:ph idx="1"/>
          </p:nvPr>
        </p:nvSpPr>
        <p:spPr>
          <a:xfrm>
            <a:off x="315685" y="1828798"/>
            <a:ext cx="4192815" cy="4737101"/>
          </a:xfrm>
          <a:solidFill>
            <a:schemeClr val="bg1"/>
          </a:solidFill>
          <a:ln>
            <a:solidFill>
              <a:schemeClr val="tx1"/>
            </a:solidFill>
          </a:ln>
        </p:spPr>
        <p:txBody>
          <a:bodyPr>
            <a:noAutofit/>
          </a:bodyPr>
          <a:lstStyle/>
          <a:p>
            <a:r>
              <a:rPr lang="en-US" sz="2400" dirty="0"/>
              <a:t>Case management</a:t>
            </a:r>
          </a:p>
          <a:p>
            <a:r>
              <a:rPr lang="en-US" sz="2400" dirty="0"/>
              <a:t>Residential rehabilitation</a:t>
            </a:r>
          </a:p>
          <a:p>
            <a:r>
              <a:rPr lang="en-US" sz="2400" dirty="0"/>
              <a:t>Transitional living</a:t>
            </a:r>
          </a:p>
          <a:p>
            <a:r>
              <a:rPr lang="en-US" sz="2400" dirty="0"/>
              <a:t>Independent living skills training and development</a:t>
            </a:r>
          </a:p>
          <a:p>
            <a:r>
              <a:rPr lang="en-US" sz="2400" dirty="0"/>
              <a:t>Adult day care and/ or treatment</a:t>
            </a:r>
          </a:p>
          <a:p>
            <a:r>
              <a:rPr lang="en-US" sz="2400" dirty="0"/>
              <a:t>Home and community support services (supervision, companionship)</a:t>
            </a:r>
          </a:p>
          <a:p>
            <a:r>
              <a:rPr lang="en-US" sz="2400" dirty="0"/>
              <a:t>Psychological or behavioral counseling</a:t>
            </a:r>
          </a:p>
        </p:txBody>
      </p:sp>
      <p:sp>
        <p:nvSpPr>
          <p:cNvPr id="4" name="Rectangle 3"/>
          <p:cNvSpPr/>
          <p:nvPr/>
        </p:nvSpPr>
        <p:spPr>
          <a:xfrm>
            <a:off x="4660900" y="1828798"/>
            <a:ext cx="4025900" cy="4893647"/>
          </a:xfrm>
          <a:prstGeom prst="rect">
            <a:avLst/>
          </a:prstGeom>
          <a:solidFill>
            <a:schemeClr val="bg1"/>
          </a:solidFill>
          <a:ln>
            <a:solidFill>
              <a:schemeClr val="tx1"/>
            </a:solidFill>
          </a:ln>
        </p:spPr>
        <p:txBody>
          <a:bodyPr wrap="square">
            <a:spAutoFit/>
          </a:bodyPr>
          <a:lstStyle/>
          <a:p>
            <a:pPr marL="342900" indent="-342900">
              <a:buFont typeface="Arial" panose="020B0604020202020204" pitchFamily="34" charset="0"/>
              <a:buChar char="•"/>
            </a:pPr>
            <a:r>
              <a:rPr lang="en-US" sz="2400" dirty="0" smtClean="0"/>
              <a:t>Employment rehabilitation</a:t>
            </a:r>
          </a:p>
          <a:p>
            <a:pPr marL="342900" indent="-342900">
              <a:buFont typeface="Arial" panose="020B0604020202020204" pitchFamily="34" charset="0"/>
              <a:buChar char="•"/>
            </a:pPr>
            <a:r>
              <a:rPr lang="en-US" sz="2400" dirty="0" smtClean="0"/>
              <a:t>Intensive </a:t>
            </a:r>
            <a:r>
              <a:rPr lang="en-US" sz="2400" dirty="0"/>
              <a:t>behavioral support/ crisis support</a:t>
            </a:r>
          </a:p>
          <a:p>
            <a:pPr marL="342900" indent="-342900">
              <a:buFont typeface="Arial" panose="020B0604020202020204" pitchFamily="34" charset="0"/>
              <a:buChar char="•"/>
            </a:pPr>
            <a:r>
              <a:rPr lang="en-US" sz="2400" dirty="0"/>
              <a:t>Home modifications</a:t>
            </a:r>
          </a:p>
          <a:p>
            <a:pPr marL="342900" indent="-342900">
              <a:buFont typeface="Arial" panose="020B0604020202020204" pitchFamily="34" charset="0"/>
              <a:buChar char="•"/>
            </a:pPr>
            <a:r>
              <a:rPr lang="en-US" sz="2400" dirty="0"/>
              <a:t>Specialized medical equipment and supplies/ assistive technology</a:t>
            </a:r>
          </a:p>
          <a:p>
            <a:pPr marL="342900" indent="-342900">
              <a:buFont typeface="Arial" panose="020B0604020202020204" pitchFamily="34" charset="0"/>
              <a:buChar char="•"/>
            </a:pPr>
            <a:r>
              <a:rPr lang="en-US" sz="2400" dirty="0"/>
              <a:t>Nonmedical transportation</a:t>
            </a:r>
          </a:p>
          <a:p>
            <a:pPr marL="342900" indent="-342900">
              <a:buFont typeface="Arial" panose="020B0604020202020204" pitchFamily="34" charset="0"/>
              <a:buChar char="•"/>
            </a:pPr>
            <a:r>
              <a:rPr lang="en-US" sz="2400" dirty="0"/>
              <a:t>Respite care</a:t>
            </a:r>
          </a:p>
          <a:p>
            <a:pPr marL="342900" indent="-342900">
              <a:buFont typeface="Arial" panose="020B0604020202020204" pitchFamily="34" charset="0"/>
              <a:buChar char="•"/>
            </a:pPr>
            <a:r>
              <a:rPr lang="en-US" sz="2400" dirty="0"/>
              <a:t>Personal care/ attendant services</a:t>
            </a:r>
          </a:p>
          <a:p>
            <a:pPr marL="342900" indent="-342900">
              <a:buFont typeface="Arial" panose="020B0604020202020204" pitchFamily="34" charset="0"/>
              <a:buChar char="•"/>
            </a:pPr>
            <a:r>
              <a:rPr lang="en-US" sz="2400" dirty="0"/>
              <a:t>Skilled nursing</a:t>
            </a:r>
          </a:p>
          <a:p>
            <a:pPr marL="342900" indent="-342900">
              <a:buFont typeface="Arial" panose="020B0604020202020204" pitchFamily="34" charset="0"/>
              <a:buChar char="•"/>
            </a:pPr>
            <a:r>
              <a:rPr lang="en-US" sz="2400" dirty="0"/>
              <a:t>Home-delivered </a:t>
            </a:r>
            <a:r>
              <a:rPr lang="en-US" sz="2400" dirty="0" smtClean="0"/>
              <a:t>meals</a:t>
            </a:r>
            <a:endParaRPr lang="en-US" dirty="0"/>
          </a:p>
        </p:txBody>
      </p:sp>
    </p:spTree>
    <p:extLst>
      <p:ext uri="{BB962C8B-B14F-4D97-AF65-F5344CB8AC3E}">
        <p14:creationId xmlns:p14="http://schemas.microsoft.com/office/powerpoint/2010/main" val="3461872114"/>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Brain I</a:t>
            </a:r>
            <a:r>
              <a:rPr lang="en-US" sz="3600" b="1" dirty="0" smtClean="0"/>
              <a:t>njury </a:t>
            </a:r>
            <a:r>
              <a:rPr lang="en-US" sz="3600" b="1" dirty="0"/>
              <a:t>W</a:t>
            </a:r>
            <a:r>
              <a:rPr lang="en-US" sz="3600" b="1" dirty="0" smtClean="0"/>
              <a:t>ellness Clinic</a:t>
            </a:r>
            <a:endParaRPr lang="en-US" sz="3600" b="1" dirty="0"/>
          </a:p>
        </p:txBody>
      </p:sp>
      <p:sp>
        <p:nvSpPr>
          <p:cNvPr id="3" name="Content Placeholder 2"/>
          <p:cNvSpPr>
            <a:spLocks noGrp="1"/>
          </p:cNvSpPr>
          <p:nvPr>
            <p:ph idx="1"/>
          </p:nvPr>
        </p:nvSpPr>
        <p:spPr>
          <a:xfrm>
            <a:off x="290286" y="1825171"/>
            <a:ext cx="8157028" cy="4328885"/>
          </a:xfrm>
          <a:ln>
            <a:solidFill>
              <a:schemeClr val="tx1"/>
            </a:solidFill>
          </a:ln>
        </p:spPr>
        <p:txBody>
          <a:bodyPr>
            <a:noAutofit/>
          </a:bodyPr>
          <a:lstStyle/>
          <a:p>
            <a:pPr marL="457200" lvl="1" indent="0">
              <a:buNone/>
            </a:pPr>
            <a:r>
              <a:rPr lang="en-US" sz="2800" dirty="0" smtClean="0"/>
              <a:t>The clinic serves approximately 300 </a:t>
            </a:r>
            <a:r>
              <a:rPr lang="en-US" sz="2800" dirty="0"/>
              <a:t>Veterans </a:t>
            </a:r>
            <a:r>
              <a:rPr lang="en-US" sz="2800" dirty="0" smtClean="0"/>
              <a:t>with </a:t>
            </a:r>
            <a:r>
              <a:rPr lang="en-US" sz="2800" dirty="0"/>
              <a:t>moderate to severe </a:t>
            </a:r>
            <a:r>
              <a:rPr lang="en-US" sz="2800" dirty="0" smtClean="0"/>
              <a:t>brain injury (traumatic and non-traumatic) who live locally</a:t>
            </a:r>
            <a:endParaRPr lang="en-US" sz="2800" dirty="0"/>
          </a:p>
          <a:p>
            <a:pPr marL="457200" lvl="1" indent="0">
              <a:buNone/>
            </a:pPr>
            <a:endParaRPr lang="en-US" sz="2800" dirty="0"/>
          </a:p>
          <a:p>
            <a:pPr marL="457200" lvl="1" indent="0">
              <a:buNone/>
            </a:pPr>
            <a:r>
              <a:rPr lang="en-US" sz="2800" dirty="0" smtClean="0"/>
              <a:t>Participants continue in the clinic long-term</a:t>
            </a:r>
            <a:endParaRPr lang="en-US" sz="2800" dirty="0"/>
          </a:p>
          <a:p>
            <a:pPr marL="457200" lvl="1" indent="0">
              <a:buNone/>
            </a:pPr>
            <a:endParaRPr lang="en-US" sz="2800" dirty="0"/>
          </a:p>
          <a:p>
            <a:pPr marL="457200" lvl="1" indent="0">
              <a:buNone/>
            </a:pPr>
            <a:r>
              <a:rPr lang="en-US" sz="2800" dirty="0" smtClean="0"/>
              <a:t>Overriding goals of the program:  </a:t>
            </a:r>
            <a:r>
              <a:rPr lang="en-US" sz="2800" dirty="0"/>
              <a:t>prevention and </a:t>
            </a:r>
            <a:r>
              <a:rPr lang="en-US" sz="2800" dirty="0" smtClean="0"/>
              <a:t>support</a:t>
            </a:r>
            <a:endParaRPr lang="en-US" sz="2800" dirty="0"/>
          </a:p>
        </p:txBody>
      </p:sp>
    </p:spTree>
    <p:extLst>
      <p:ext uri="{BB962C8B-B14F-4D97-AF65-F5344CB8AC3E}">
        <p14:creationId xmlns:p14="http://schemas.microsoft.com/office/powerpoint/2010/main" val="1637453882"/>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Outpatient TBI Clinic</a:t>
            </a:r>
            <a:endParaRPr lang="en-US" sz="3600" b="1" dirty="0"/>
          </a:p>
        </p:txBody>
      </p:sp>
      <p:sp>
        <p:nvSpPr>
          <p:cNvPr id="3" name="Content Placeholder 2"/>
          <p:cNvSpPr>
            <a:spLocks noGrp="1"/>
          </p:cNvSpPr>
          <p:nvPr>
            <p:ph idx="1"/>
          </p:nvPr>
        </p:nvSpPr>
        <p:spPr>
          <a:xfrm>
            <a:off x="290286" y="1825171"/>
            <a:ext cx="8157028" cy="4328885"/>
          </a:xfrm>
          <a:ln>
            <a:solidFill>
              <a:schemeClr val="tx1"/>
            </a:solidFill>
          </a:ln>
        </p:spPr>
        <p:txBody>
          <a:bodyPr>
            <a:noAutofit/>
          </a:bodyPr>
          <a:lstStyle/>
          <a:p>
            <a:pPr marL="457200" lvl="1" indent="0">
              <a:buNone/>
            </a:pPr>
            <a:r>
              <a:rPr lang="en-US" sz="2800" dirty="0" smtClean="0"/>
              <a:t>Program history:</a:t>
            </a:r>
          </a:p>
          <a:p>
            <a:pPr lvl="1">
              <a:buFont typeface="Arial" panose="020B0604020202020204" pitchFamily="34" charset="0"/>
              <a:buChar char="•"/>
            </a:pPr>
            <a:r>
              <a:rPr lang="en-US" sz="2400" dirty="0" smtClean="0"/>
              <a:t>We’ve had a dedicated BI team since 1984</a:t>
            </a:r>
            <a:endParaRPr lang="en-US" sz="2400" dirty="0"/>
          </a:p>
          <a:p>
            <a:pPr lvl="1">
              <a:buFont typeface="Arial" panose="020B0604020202020204" pitchFamily="34" charset="0"/>
              <a:buChar char="•"/>
            </a:pPr>
            <a:endParaRPr lang="en-US" sz="2400" dirty="0"/>
          </a:p>
          <a:p>
            <a:pPr lvl="1">
              <a:buFont typeface="Arial" panose="020B0604020202020204" pitchFamily="34" charset="0"/>
              <a:buChar char="•"/>
            </a:pPr>
            <a:r>
              <a:rPr lang="en-US" sz="2400" dirty="0" smtClean="0"/>
              <a:t>We’ve had a BI interdisciplinary clinic since 1988</a:t>
            </a:r>
            <a:endParaRPr lang="en-US" sz="2400" dirty="0"/>
          </a:p>
          <a:p>
            <a:pPr lvl="1">
              <a:buFont typeface="Arial" panose="020B0604020202020204" pitchFamily="34" charset="0"/>
              <a:buChar char="•"/>
            </a:pPr>
            <a:endParaRPr lang="en-US" sz="2400" dirty="0"/>
          </a:p>
          <a:p>
            <a:pPr lvl="1">
              <a:buFont typeface="Arial" panose="020B0604020202020204" pitchFamily="34" charset="0"/>
              <a:buChar char="•"/>
            </a:pPr>
            <a:r>
              <a:rPr lang="en-US" sz="2400" dirty="0" smtClean="0"/>
              <a:t>Our program developed </a:t>
            </a:r>
            <a:r>
              <a:rPr lang="en-US" sz="2400" dirty="0"/>
              <a:t>into its current form in </a:t>
            </a:r>
            <a:r>
              <a:rPr lang="en-US" sz="2400" dirty="0" smtClean="0"/>
              <a:t>2007 </a:t>
            </a:r>
          </a:p>
          <a:p>
            <a:pPr lvl="1">
              <a:buFont typeface="Arial" panose="020B0604020202020204" pitchFamily="34" charset="0"/>
              <a:buChar char="•"/>
            </a:pPr>
            <a:endParaRPr lang="en-US" sz="2400" dirty="0"/>
          </a:p>
          <a:p>
            <a:pPr lvl="1">
              <a:buFont typeface="Arial" panose="020B0604020202020204" pitchFamily="34" charset="0"/>
              <a:buChar char="•"/>
            </a:pPr>
            <a:r>
              <a:rPr lang="en-US" sz="2400" dirty="0" smtClean="0"/>
              <a:t>This program is unique within the VA Healthcare System</a:t>
            </a:r>
            <a:endParaRPr lang="en-US" sz="2400" dirty="0"/>
          </a:p>
        </p:txBody>
      </p:sp>
    </p:spTree>
    <p:extLst>
      <p:ext uri="{BB962C8B-B14F-4D97-AF65-F5344CB8AC3E}">
        <p14:creationId xmlns:p14="http://schemas.microsoft.com/office/powerpoint/2010/main" val="1091137266"/>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Program </a:t>
            </a:r>
            <a:r>
              <a:rPr lang="en-US" sz="3600" b="1" dirty="0"/>
              <a:t>r</a:t>
            </a:r>
            <a:r>
              <a:rPr lang="en-US" sz="3600" b="1" dirty="0" smtClean="0"/>
              <a:t>ationales/ goals</a:t>
            </a:r>
            <a:endParaRPr lang="en-US" sz="3600" b="1" dirty="0">
              <a:latin typeface="Calibri" panose="020F0502020204030204" pitchFamily="34" charset="0"/>
            </a:endParaRPr>
          </a:p>
        </p:txBody>
      </p:sp>
      <p:sp>
        <p:nvSpPr>
          <p:cNvPr id="3" name="Content Placeholder 2"/>
          <p:cNvSpPr>
            <a:spLocks noGrp="1"/>
          </p:cNvSpPr>
          <p:nvPr>
            <p:ph idx="1"/>
          </p:nvPr>
        </p:nvSpPr>
        <p:spPr>
          <a:xfrm>
            <a:off x="250372" y="1774370"/>
            <a:ext cx="8603342" cy="4336143"/>
          </a:xfrm>
          <a:ln>
            <a:solidFill>
              <a:schemeClr val="tx1"/>
            </a:solidFill>
          </a:ln>
        </p:spPr>
        <p:txBody>
          <a:bodyPr>
            <a:normAutofit/>
          </a:bodyPr>
          <a:lstStyle/>
          <a:p>
            <a:r>
              <a:rPr lang="en-US" sz="2800" dirty="0" smtClean="0"/>
              <a:t>Facilitate coordination </a:t>
            </a:r>
            <a:r>
              <a:rPr lang="en-US" sz="2800" dirty="0"/>
              <a:t>of </a:t>
            </a:r>
            <a:r>
              <a:rPr lang="en-US" sz="2800" dirty="0" smtClean="0"/>
              <a:t>care across multiple </a:t>
            </a:r>
            <a:r>
              <a:rPr lang="en-US" sz="2800" dirty="0"/>
              <a:t>providers, medical </a:t>
            </a:r>
            <a:r>
              <a:rPr lang="en-US" sz="2800" dirty="0" smtClean="0"/>
              <a:t>treatments, </a:t>
            </a:r>
            <a:r>
              <a:rPr lang="en-US" sz="2800" dirty="0"/>
              <a:t>and </a:t>
            </a:r>
            <a:r>
              <a:rPr lang="en-US" sz="2800" dirty="0" smtClean="0"/>
              <a:t>systems</a:t>
            </a:r>
          </a:p>
          <a:p>
            <a:r>
              <a:rPr lang="en-US" sz="2800" dirty="0" smtClean="0"/>
              <a:t>Prevent foreseeable untoward events</a:t>
            </a:r>
            <a:endParaRPr lang="en-US" sz="2800" dirty="0"/>
          </a:p>
          <a:p>
            <a:r>
              <a:rPr lang="en-US" sz="2800" dirty="0" smtClean="0"/>
              <a:t>Identify and address complications as early as possible</a:t>
            </a:r>
            <a:endParaRPr lang="en-US" sz="2800" dirty="0"/>
          </a:p>
          <a:p>
            <a:r>
              <a:rPr lang="en-US" sz="2800" dirty="0" smtClean="0"/>
              <a:t>Provide support </a:t>
            </a:r>
            <a:r>
              <a:rPr lang="en-US" sz="2800" dirty="0"/>
              <a:t>in psychosocial </a:t>
            </a:r>
            <a:r>
              <a:rPr lang="en-US" sz="2800" dirty="0" smtClean="0"/>
              <a:t>situations like </a:t>
            </a:r>
            <a:r>
              <a:rPr lang="en-US" sz="2800" dirty="0"/>
              <a:t>need for financial, housing and social </a:t>
            </a:r>
            <a:r>
              <a:rPr lang="en-US" sz="2800" dirty="0" smtClean="0"/>
              <a:t>resources</a:t>
            </a:r>
            <a:endParaRPr lang="en-US" sz="2800" dirty="0"/>
          </a:p>
          <a:p>
            <a:r>
              <a:rPr lang="en-US" sz="2800" dirty="0" smtClean="0"/>
              <a:t>Construct and maintain effective and </a:t>
            </a:r>
            <a:r>
              <a:rPr lang="en-US" sz="2800" dirty="0"/>
              <a:t>collaborative </a:t>
            </a:r>
            <a:r>
              <a:rPr lang="en-US" sz="2800" dirty="0" smtClean="0"/>
              <a:t>team</a:t>
            </a:r>
            <a:endParaRPr lang="en-US" sz="2800" dirty="0"/>
          </a:p>
        </p:txBody>
      </p:sp>
    </p:spTree>
    <p:extLst>
      <p:ext uri="{BB962C8B-B14F-4D97-AF65-F5344CB8AC3E}">
        <p14:creationId xmlns:p14="http://schemas.microsoft.com/office/powerpoint/2010/main" val="914673843"/>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How does it work?</a:t>
            </a:r>
            <a:endParaRPr lang="en-US" sz="3600" b="1" dirty="0">
              <a:latin typeface="Calibri" panose="020F0502020204030204" pitchFamily="34" charset="0"/>
            </a:endParaRPr>
          </a:p>
        </p:txBody>
      </p:sp>
      <p:sp>
        <p:nvSpPr>
          <p:cNvPr id="3" name="Content Placeholder 2"/>
          <p:cNvSpPr>
            <a:spLocks noGrp="1"/>
          </p:cNvSpPr>
          <p:nvPr>
            <p:ph idx="1"/>
          </p:nvPr>
        </p:nvSpPr>
        <p:spPr>
          <a:xfrm>
            <a:off x="261257" y="1785256"/>
            <a:ext cx="8577943" cy="4702629"/>
          </a:xfrm>
          <a:solidFill>
            <a:schemeClr val="bg1"/>
          </a:solidFill>
          <a:ln>
            <a:solidFill>
              <a:schemeClr val="tx1"/>
            </a:solidFill>
          </a:ln>
        </p:spPr>
        <p:txBody>
          <a:bodyPr>
            <a:normAutofit fontScale="92500" lnSpcReduction="10000"/>
          </a:bodyPr>
          <a:lstStyle/>
          <a:p>
            <a:r>
              <a:rPr lang="en-US" sz="2800" dirty="0" smtClean="0"/>
              <a:t>Most participants remain in the program and receive case management services for life</a:t>
            </a:r>
          </a:p>
          <a:p>
            <a:pPr marL="0" indent="0">
              <a:buNone/>
            </a:pPr>
            <a:endParaRPr lang="en-US" sz="2800" dirty="0"/>
          </a:p>
          <a:p>
            <a:r>
              <a:rPr lang="en-US" sz="2800" dirty="0" smtClean="0"/>
              <a:t>Every participant </a:t>
            </a:r>
            <a:r>
              <a:rPr lang="en-US" sz="2800" dirty="0"/>
              <a:t>has an assigned core </a:t>
            </a:r>
            <a:r>
              <a:rPr lang="en-US" sz="2800" dirty="0" smtClean="0"/>
              <a:t>team, including: </a:t>
            </a:r>
            <a:endParaRPr lang="en-US" sz="2800" dirty="0"/>
          </a:p>
          <a:p>
            <a:pPr lvl="1"/>
            <a:r>
              <a:rPr lang="en-US" sz="2800" dirty="0" smtClean="0"/>
              <a:t>Rehabilitation </a:t>
            </a:r>
            <a:r>
              <a:rPr lang="en-US" sz="2800" dirty="0"/>
              <a:t>Physician or Nurse Practitioner</a:t>
            </a:r>
          </a:p>
          <a:p>
            <a:pPr lvl="1"/>
            <a:r>
              <a:rPr lang="en-US" sz="2800" dirty="0"/>
              <a:t>Social </a:t>
            </a:r>
            <a:r>
              <a:rPr lang="en-US" sz="2800" dirty="0" smtClean="0"/>
              <a:t>Work Case Manager</a:t>
            </a:r>
            <a:endParaRPr lang="en-US" sz="2800" dirty="0"/>
          </a:p>
          <a:p>
            <a:pPr lvl="1"/>
            <a:r>
              <a:rPr lang="en-US" sz="2800" dirty="0" smtClean="0"/>
              <a:t>Nurse Case Manager</a:t>
            </a:r>
          </a:p>
          <a:p>
            <a:pPr marL="457200" lvl="1" indent="0">
              <a:buNone/>
            </a:pPr>
            <a:endParaRPr lang="en-US" sz="2800" dirty="0"/>
          </a:p>
          <a:p>
            <a:r>
              <a:rPr lang="en-US" sz="2800" dirty="0" smtClean="0"/>
              <a:t>Participant or caregiver can </a:t>
            </a:r>
            <a:r>
              <a:rPr lang="en-US" sz="2800" dirty="0"/>
              <a:t>contact this team directly with questions/needs</a:t>
            </a:r>
          </a:p>
          <a:p>
            <a:pPr lvl="1"/>
            <a:r>
              <a:rPr lang="en-US" sz="2800" dirty="0"/>
              <a:t>Face to Face, phone or </a:t>
            </a:r>
            <a:r>
              <a:rPr lang="en-US" sz="2800" dirty="0" smtClean="0"/>
              <a:t>emails/ secure message</a:t>
            </a:r>
            <a:endParaRPr lang="en-US" sz="2800" dirty="0"/>
          </a:p>
          <a:p>
            <a:pPr marL="0" indent="0">
              <a:buNone/>
            </a:pPr>
            <a:endParaRPr lang="en-US" dirty="0" smtClean="0"/>
          </a:p>
        </p:txBody>
      </p:sp>
    </p:spTree>
    <p:extLst>
      <p:ext uri="{BB962C8B-B14F-4D97-AF65-F5344CB8AC3E}">
        <p14:creationId xmlns:p14="http://schemas.microsoft.com/office/powerpoint/2010/main" val="2370434700"/>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Visits with providers</a:t>
            </a:r>
            <a:endParaRPr lang="en-US" sz="3600" b="1" dirty="0"/>
          </a:p>
        </p:txBody>
      </p:sp>
      <p:sp>
        <p:nvSpPr>
          <p:cNvPr id="3" name="Content Placeholder 2"/>
          <p:cNvSpPr>
            <a:spLocks noGrp="1"/>
          </p:cNvSpPr>
          <p:nvPr>
            <p:ph idx="1"/>
          </p:nvPr>
        </p:nvSpPr>
        <p:spPr>
          <a:xfrm>
            <a:off x="290286" y="1825171"/>
            <a:ext cx="8157028" cy="4791529"/>
          </a:xfrm>
          <a:solidFill>
            <a:schemeClr val="bg1"/>
          </a:solidFill>
          <a:ln>
            <a:solidFill>
              <a:schemeClr val="tx1"/>
            </a:solidFill>
          </a:ln>
        </p:spPr>
        <p:txBody>
          <a:bodyPr>
            <a:noAutofit/>
          </a:bodyPr>
          <a:lstStyle/>
          <a:p>
            <a:pPr marL="457200" lvl="1" indent="0">
              <a:buNone/>
            </a:pPr>
            <a:r>
              <a:rPr lang="en-US" sz="2800" dirty="0" smtClean="0"/>
              <a:t>Core </a:t>
            </a:r>
            <a:r>
              <a:rPr lang="en-US" sz="2800" dirty="0"/>
              <a:t>Team Involvement (MD, RN, SW) </a:t>
            </a:r>
            <a:endParaRPr lang="en-US" sz="2800" dirty="0" smtClean="0"/>
          </a:p>
          <a:p>
            <a:pPr lvl="1"/>
            <a:r>
              <a:rPr lang="en-US" sz="2800" dirty="0"/>
              <a:t>Community </a:t>
            </a:r>
            <a:r>
              <a:rPr lang="en-US" sz="2800" dirty="0" smtClean="0"/>
              <a:t>Visits; phone </a:t>
            </a:r>
            <a:r>
              <a:rPr lang="en-US" sz="2800" dirty="0"/>
              <a:t>and medical center appointments</a:t>
            </a:r>
          </a:p>
          <a:p>
            <a:pPr marL="457200" lvl="1" indent="0">
              <a:buNone/>
            </a:pPr>
            <a:endParaRPr lang="en-US" sz="2800" dirty="0" smtClean="0"/>
          </a:p>
          <a:p>
            <a:pPr marL="457200" lvl="1" indent="0">
              <a:buNone/>
            </a:pPr>
            <a:r>
              <a:rPr lang="en-US" sz="2800" dirty="0" smtClean="0"/>
              <a:t>Participants have, at a minimum, annual check in visits</a:t>
            </a:r>
            <a:endParaRPr lang="en-US" sz="2800" dirty="0"/>
          </a:p>
          <a:p>
            <a:pPr marL="457200" lvl="1" indent="0">
              <a:buNone/>
            </a:pPr>
            <a:endParaRPr lang="en-US" sz="2800" dirty="0" smtClean="0"/>
          </a:p>
          <a:p>
            <a:pPr marL="457200" lvl="1" indent="0">
              <a:buNone/>
            </a:pPr>
            <a:r>
              <a:rPr lang="en-US" sz="2800" dirty="0" smtClean="0"/>
              <a:t>During crisis-type situations, participants interact with team as needed. </a:t>
            </a:r>
          </a:p>
          <a:p>
            <a:pPr marL="457200" lvl="1" indent="0">
              <a:buNone/>
            </a:pPr>
            <a:r>
              <a:rPr lang="en-US" sz="2800" dirty="0"/>
              <a:t>	</a:t>
            </a:r>
            <a:r>
              <a:rPr lang="en-US" sz="2800" dirty="0" smtClean="0"/>
              <a:t>-This can be daily or weekly in some situations </a:t>
            </a:r>
            <a:endParaRPr lang="en-US" sz="2800" dirty="0"/>
          </a:p>
        </p:txBody>
      </p:sp>
    </p:spTree>
    <p:extLst>
      <p:ext uri="{BB962C8B-B14F-4D97-AF65-F5344CB8AC3E}">
        <p14:creationId xmlns:p14="http://schemas.microsoft.com/office/powerpoint/2010/main" val="397675068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9314"/>
            <a:ext cx="8229600" cy="1026886"/>
          </a:xfrm>
        </p:spPr>
        <p:txBody>
          <a:bodyPr>
            <a:normAutofit/>
          </a:bodyPr>
          <a:lstStyle/>
          <a:p>
            <a:r>
              <a:rPr lang="en-US" sz="3600" b="1" dirty="0" smtClean="0"/>
              <a:t>Significance</a:t>
            </a:r>
            <a:endParaRPr lang="en-US" sz="3600" b="1" dirty="0">
              <a:solidFill>
                <a:schemeClr val="bg1"/>
              </a:solidFill>
              <a:latin typeface="Calibri" panose="020F0502020204030204" pitchFamily="34" charset="0"/>
            </a:endParaRPr>
          </a:p>
        </p:txBody>
      </p:sp>
      <p:sp>
        <p:nvSpPr>
          <p:cNvPr id="3" name="Text Placeholder 2"/>
          <p:cNvSpPr>
            <a:spLocks noGrp="1"/>
          </p:cNvSpPr>
          <p:nvPr>
            <p:ph type="body" idx="1"/>
          </p:nvPr>
        </p:nvSpPr>
        <p:spPr>
          <a:xfrm>
            <a:off x="290286" y="1879600"/>
            <a:ext cx="8726714" cy="4787900"/>
          </a:xfrm>
          <a:solidFill>
            <a:schemeClr val="bg1"/>
          </a:solidFill>
          <a:ln>
            <a:solidFill>
              <a:schemeClr val="tx1"/>
            </a:solidFill>
          </a:ln>
        </p:spPr>
        <p:txBody>
          <a:bodyPr>
            <a:noAutofit/>
          </a:bodyPr>
          <a:lstStyle/>
          <a:p>
            <a:pPr marL="0" indent="0">
              <a:buNone/>
            </a:pPr>
            <a:r>
              <a:rPr lang="en-US" sz="2400" dirty="0" smtClean="0"/>
              <a:t>In </a:t>
            </a:r>
            <a:r>
              <a:rPr lang="en-US" sz="2400" dirty="0"/>
              <a:t>the </a:t>
            </a:r>
            <a:r>
              <a:rPr lang="en-US" sz="2400" dirty="0" smtClean="0"/>
              <a:t>US:</a:t>
            </a:r>
          </a:p>
          <a:p>
            <a:r>
              <a:rPr lang="en-US" sz="2000" dirty="0"/>
              <a:t>A</a:t>
            </a:r>
            <a:r>
              <a:rPr lang="en-US" sz="2000" dirty="0" smtClean="0"/>
              <a:t>s </a:t>
            </a:r>
            <a:r>
              <a:rPr lang="en-US" sz="2000" dirty="0"/>
              <a:t>many </a:t>
            </a:r>
            <a:r>
              <a:rPr lang="en-US" sz="2000" dirty="0" smtClean="0"/>
              <a:t>as 50,000 </a:t>
            </a:r>
            <a:r>
              <a:rPr lang="en-US" sz="2000" dirty="0"/>
              <a:t>people survive severe TBI every </a:t>
            </a:r>
            <a:r>
              <a:rPr lang="en-US" sz="2000" dirty="0" smtClean="0"/>
              <a:t>year </a:t>
            </a:r>
          </a:p>
          <a:p>
            <a:r>
              <a:rPr lang="en-US" sz="2000" dirty="0" smtClean="0"/>
              <a:t>There </a:t>
            </a:r>
            <a:r>
              <a:rPr lang="en-US" sz="2000" dirty="0"/>
              <a:t>are an estimated 5.3 million severe TBI survivors </a:t>
            </a:r>
            <a:endParaRPr lang="en-US" sz="2000" dirty="0" smtClean="0"/>
          </a:p>
          <a:p>
            <a:r>
              <a:rPr lang="en-US" sz="2000" dirty="0" smtClean="0"/>
              <a:t>The cost of care in the US is over 55 billion dollars per year</a:t>
            </a:r>
          </a:p>
          <a:p>
            <a:r>
              <a:rPr lang="en-US" sz="2000" dirty="0"/>
              <a:t>Most common age of injury: 15-19 years </a:t>
            </a:r>
            <a:r>
              <a:rPr lang="en-US" sz="2000" dirty="0" smtClean="0"/>
              <a:t>old</a:t>
            </a:r>
          </a:p>
          <a:p>
            <a:r>
              <a:rPr lang="en-US" sz="2000" dirty="0" smtClean="0"/>
              <a:t>Brain injury is the leading cause of disability among children and young adults </a:t>
            </a:r>
          </a:p>
          <a:p>
            <a:pPr marL="0" indent="0">
              <a:buNone/>
            </a:pPr>
            <a:endParaRPr lang="en-US" sz="2000" dirty="0"/>
          </a:p>
          <a:p>
            <a:pPr marL="0" indent="0">
              <a:buNone/>
            </a:pPr>
            <a:r>
              <a:rPr lang="en-US" sz="2400" dirty="0" smtClean="0"/>
              <a:t>In Minnesota: </a:t>
            </a:r>
          </a:p>
          <a:p>
            <a:r>
              <a:rPr lang="en-US" sz="2000" dirty="0" smtClean="0"/>
              <a:t>There are over 100,000 TBI survivors</a:t>
            </a:r>
          </a:p>
          <a:p>
            <a:r>
              <a:rPr lang="en-US" sz="2000" dirty="0" smtClean="0"/>
              <a:t>At least one </a:t>
            </a:r>
            <a:r>
              <a:rPr lang="en-US" sz="2000" dirty="0"/>
              <a:t>in four adults with TBI is unable to return to work one year after </a:t>
            </a:r>
            <a:r>
              <a:rPr lang="en-US" sz="2000" dirty="0" smtClean="0"/>
              <a:t>injury</a:t>
            </a:r>
          </a:p>
          <a:p>
            <a:endParaRPr lang="en-US" sz="2000" dirty="0"/>
          </a:p>
          <a:p>
            <a:pPr marL="0" indent="0">
              <a:buNone/>
            </a:pPr>
            <a:r>
              <a:rPr lang="en-US" sz="2400" dirty="0" smtClean="0"/>
              <a:t>=&gt; There is a large need for long-term services</a:t>
            </a:r>
            <a:endParaRPr lang="en-US" sz="2400" dirty="0"/>
          </a:p>
          <a:p>
            <a:pPr marL="0" lvl="1" indent="0">
              <a:buNone/>
            </a:pPr>
            <a:r>
              <a:rPr lang="en-US" sz="2000" dirty="0" smtClean="0"/>
              <a:t>											</a:t>
            </a:r>
            <a:endParaRPr lang="en-US" sz="2000" dirty="0"/>
          </a:p>
        </p:txBody>
      </p:sp>
    </p:spTree>
    <p:extLst>
      <p:ext uri="{BB962C8B-B14F-4D97-AF65-F5344CB8AC3E}">
        <p14:creationId xmlns:p14="http://schemas.microsoft.com/office/powerpoint/2010/main" val="2668872413"/>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smtClean="0"/>
              <a:t>Needs are addressed by team members</a:t>
            </a:r>
            <a:endParaRPr lang="en-US" sz="3600" b="1" dirty="0">
              <a:latin typeface="Calibri" panose="020F0502020204030204" pitchFamily="34" charset="0"/>
            </a:endParaRPr>
          </a:p>
        </p:txBody>
      </p:sp>
      <p:sp>
        <p:nvSpPr>
          <p:cNvPr id="5" name="Content Placeholder 4"/>
          <p:cNvSpPr>
            <a:spLocks noGrp="1"/>
          </p:cNvSpPr>
          <p:nvPr>
            <p:ph idx="1"/>
          </p:nvPr>
        </p:nvSpPr>
        <p:spPr>
          <a:xfrm>
            <a:off x="342900" y="1765300"/>
            <a:ext cx="8343900" cy="4889500"/>
          </a:xfrm>
          <a:solidFill>
            <a:schemeClr val="bg1"/>
          </a:solidFill>
          <a:ln>
            <a:solidFill>
              <a:schemeClr val="tx1"/>
            </a:solidFill>
          </a:ln>
        </p:spPr>
        <p:txBody>
          <a:bodyPr>
            <a:noAutofit/>
          </a:bodyPr>
          <a:lstStyle/>
          <a:p>
            <a:r>
              <a:rPr lang="en-US" sz="2800" dirty="0" smtClean="0"/>
              <a:t>Participants have heterogeneous needs</a:t>
            </a:r>
            <a:endParaRPr lang="en-US" sz="2800" dirty="0"/>
          </a:p>
          <a:p>
            <a:r>
              <a:rPr lang="en-US" sz="2800" dirty="0"/>
              <a:t>Needs change </a:t>
            </a:r>
            <a:r>
              <a:rPr lang="en-US" sz="2800" dirty="0" smtClean="0"/>
              <a:t>over time</a:t>
            </a:r>
          </a:p>
          <a:p>
            <a:r>
              <a:rPr lang="en-US" sz="2800" dirty="0" smtClean="0"/>
              <a:t>Some </a:t>
            </a:r>
            <a:r>
              <a:rPr lang="en-US" sz="2800" dirty="0"/>
              <a:t>needs are </a:t>
            </a:r>
            <a:r>
              <a:rPr lang="en-US" sz="2800" dirty="0" smtClean="0"/>
              <a:t>intense </a:t>
            </a:r>
            <a:r>
              <a:rPr lang="en-US" sz="2800" dirty="0"/>
              <a:t>for one week while </a:t>
            </a:r>
            <a:r>
              <a:rPr lang="en-US" sz="2800" dirty="0" smtClean="0"/>
              <a:t>others </a:t>
            </a:r>
            <a:r>
              <a:rPr lang="en-US" sz="2800" dirty="0"/>
              <a:t>are not </a:t>
            </a:r>
            <a:r>
              <a:rPr lang="en-US" sz="2800" dirty="0" smtClean="0"/>
              <a:t>present for </a:t>
            </a:r>
            <a:r>
              <a:rPr lang="en-US" sz="2800" dirty="0"/>
              <a:t>several </a:t>
            </a:r>
            <a:r>
              <a:rPr lang="en-US" sz="2800" dirty="0" smtClean="0"/>
              <a:t>years</a:t>
            </a:r>
          </a:p>
          <a:p>
            <a:r>
              <a:rPr lang="en-US" sz="2800" dirty="0" smtClean="0"/>
              <a:t>Participants see providers and therapists as needed over the course of time</a:t>
            </a:r>
          </a:p>
          <a:p>
            <a:r>
              <a:rPr lang="en-US" sz="2800" dirty="0" smtClean="0"/>
              <a:t>Interdisciplinary team discussions are held regularly </a:t>
            </a:r>
          </a:p>
        </p:txBody>
      </p:sp>
    </p:spTree>
    <p:extLst>
      <p:ext uri="{BB962C8B-B14F-4D97-AF65-F5344CB8AC3E}">
        <p14:creationId xmlns:p14="http://schemas.microsoft.com/office/powerpoint/2010/main" val="160094652"/>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smtClean="0"/>
              <a:t>Case management</a:t>
            </a:r>
            <a:endParaRPr lang="en-US" sz="3600" b="1" dirty="0">
              <a:latin typeface="Calibri" panose="020F0502020204030204" pitchFamily="34" charset="0"/>
            </a:endParaRPr>
          </a:p>
        </p:txBody>
      </p:sp>
      <p:sp>
        <p:nvSpPr>
          <p:cNvPr id="5" name="Content Placeholder 4"/>
          <p:cNvSpPr>
            <a:spLocks noGrp="1"/>
          </p:cNvSpPr>
          <p:nvPr>
            <p:ph idx="1"/>
          </p:nvPr>
        </p:nvSpPr>
        <p:spPr>
          <a:xfrm>
            <a:off x="342900" y="1765300"/>
            <a:ext cx="8178800" cy="4889500"/>
          </a:xfrm>
          <a:solidFill>
            <a:schemeClr val="bg1"/>
          </a:solidFill>
          <a:ln>
            <a:solidFill>
              <a:schemeClr val="tx1"/>
            </a:solidFill>
          </a:ln>
        </p:spPr>
        <p:txBody>
          <a:bodyPr>
            <a:noAutofit/>
          </a:bodyPr>
          <a:lstStyle/>
          <a:p>
            <a:pPr marL="0" indent="0">
              <a:buNone/>
            </a:pPr>
            <a:r>
              <a:rPr lang="en-US" sz="2800" dirty="0" smtClean="0"/>
              <a:t>RN </a:t>
            </a:r>
            <a:r>
              <a:rPr lang="en-US" sz="2800" dirty="0"/>
              <a:t>and SW case management work closely together and will often triage for one </a:t>
            </a:r>
            <a:r>
              <a:rPr lang="en-US" sz="2800" dirty="0" smtClean="0"/>
              <a:t>another.</a:t>
            </a:r>
            <a:endParaRPr lang="en-US" sz="2800" dirty="0"/>
          </a:p>
          <a:p>
            <a:pPr lvl="1"/>
            <a:r>
              <a:rPr lang="en-US" sz="2800" dirty="0"/>
              <a:t>SW will call RN with Patient needs that are medical in nature</a:t>
            </a:r>
          </a:p>
          <a:p>
            <a:pPr lvl="1"/>
            <a:r>
              <a:rPr lang="en-US" sz="2800" dirty="0"/>
              <a:t>RN will call SW with Patient needs that are psychosocial in nature</a:t>
            </a:r>
          </a:p>
          <a:p>
            <a:pPr marL="0" indent="0">
              <a:buNone/>
            </a:pPr>
            <a:endParaRPr lang="en-US" sz="2800" dirty="0"/>
          </a:p>
        </p:txBody>
      </p:sp>
    </p:spTree>
    <p:extLst>
      <p:ext uri="{BB962C8B-B14F-4D97-AF65-F5344CB8AC3E}">
        <p14:creationId xmlns:p14="http://schemas.microsoft.com/office/powerpoint/2010/main" val="4227190783"/>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Team addresses psychosocial challenges</a:t>
            </a:r>
            <a:endParaRPr lang="en-US" sz="3600" b="1" dirty="0">
              <a:latin typeface="Calibri" panose="020F0502020204030204" pitchFamily="34" charset="0"/>
            </a:endParaRPr>
          </a:p>
        </p:txBody>
      </p:sp>
      <p:sp>
        <p:nvSpPr>
          <p:cNvPr id="3" name="Content Placeholder 2"/>
          <p:cNvSpPr>
            <a:spLocks noGrp="1"/>
          </p:cNvSpPr>
          <p:nvPr>
            <p:ph idx="1"/>
          </p:nvPr>
        </p:nvSpPr>
        <p:spPr>
          <a:xfrm>
            <a:off x="215900" y="1676400"/>
            <a:ext cx="8712200" cy="4838700"/>
          </a:xfrm>
          <a:solidFill>
            <a:schemeClr val="bg1"/>
          </a:solidFill>
          <a:ln>
            <a:solidFill>
              <a:schemeClr val="tx1"/>
            </a:solidFill>
          </a:ln>
        </p:spPr>
        <p:txBody>
          <a:bodyPr>
            <a:noAutofit/>
          </a:bodyPr>
          <a:lstStyle/>
          <a:p>
            <a:pPr lvl="1">
              <a:buFont typeface="Wingdings" panose="05000000000000000000" pitchFamily="2" charset="2"/>
              <a:buChar char="§"/>
            </a:pPr>
            <a:r>
              <a:rPr lang="en-US" sz="2800" dirty="0" smtClean="0"/>
              <a:t>Need for education about brain injury</a:t>
            </a:r>
            <a:endParaRPr lang="en-US" sz="2800" dirty="0"/>
          </a:p>
          <a:p>
            <a:pPr lvl="1">
              <a:buFont typeface="Wingdings" panose="05000000000000000000" pitchFamily="2" charset="2"/>
              <a:buChar char="§"/>
            </a:pPr>
            <a:r>
              <a:rPr lang="en-US" sz="2800" dirty="0"/>
              <a:t>Lack of financial resources or income</a:t>
            </a:r>
          </a:p>
          <a:p>
            <a:pPr lvl="1">
              <a:buFont typeface="Wingdings" panose="05000000000000000000" pitchFamily="2" charset="2"/>
              <a:buChar char="§"/>
            </a:pPr>
            <a:r>
              <a:rPr lang="en-US" sz="2800" dirty="0"/>
              <a:t>Housing </a:t>
            </a:r>
          </a:p>
          <a:p>
            <a:pPr lvl="2"/>
            <a:r>
              <a:rPr lang="en-US" sz="2800" dirty="0"/>
              <a:t>Need assistance in finding housing</a:t>
            </a:r>
          </a:p>
          <a:p>
            <a:pPr lvl="2"/>
            <a:r>
              <a:rPr lang="en-US" sz="2800" dirty="0"/>
              <a:t>Current housing unsafe or not accessible</a:t>
            </a:r>
          </a:p>
          <a:p>
            <a:pPr lvl="1">
              <a:buFont typeface="Wingdings" panose="05000000000000000000" pitchFamily="2" charset="2"/>
              <a:buChar char="§"/>
            </a:pPr>
            <a:r>
              <a:rPr lang="en-US" sz="2800" dirty="0"/>
              <a:t>Aging with Brain Injury</a:t>
            </a:r>
          </a:p>
          <a:p>
            <a:pPr lvl="2">
              <a:buFont typeface="Arial" panose="020B0604020202020204" pitchFamily="34" charset="0"/>
              <a:buChar char="•"/>
            </a:pPr>
            <a:r>
              <a:rPr lang="en-US" sz="2800" dirty="0"/>
              <a:t>Advanced Directives</a:t>
            </a:r>
          </a:p>
          <a:p>
            <a:pPr lvl="2">
              <a:buFont typeface="Arial" panose="020B0604020202020204" pitchFamily="34" charset="0"/>
              <a:buChar char="•"/>
            </a:pPr>
            <a:r>
              <a:rPr lang="en-US" sz="2800" dirty="0"/>
              <a:t>Transitioning to increased care</a:t>
            </a:r>
          </a:p>
          <a:p>
            <a:pPr lvl="2">
              <a:buFont typeface="Arial" panose="020B0604020202020204" pitchFamily="34" charset="0"/>
              <a:buChar char="•"/>
            </a:pPr>
            <a:r>
              <a:rPr lang="en-US" sz="2800" dirty="0"/>
              <a:t>Referrals for services (Homemaking, HHA, ILS, </a:t>
            </a:r>
            <a:r>
              <a:rPr lang="en-US" sz="2800" dirty="0" smtClean="0"/>
              <a:t>and others)</a:t>
            </a:r>
            <a:endParaRPr lang="en-US" sz="2800" dirty="0"/>
          </a:p>
        </p:txBody>
      </p:sp>
    </p:spTree>
    <p:extLst>
      <p:ext uri="{BB962C8B-B14F-4D97-AF65-F5344CB8AC3E}">
        <p14:creationId xmlns:p14="http://schemas.microsoft.com/office/powerpoint/2010/main" val="1274673394"/>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Some psychosocial </a:t>
            </a:r>
            <a:r>
              <a:rPr lang="en-US" sz="3600" b="1" dirty="0"/>
              <a:t>i</a:t>
            </a:r>
            <a:r>
              <a:rPr lang="en-US" sz="3600" b="1" dirty="0" smtClean="0"/>
              <a:t>nterventions</a:t>
            </a:r>
            <a:endParaRPr lang="en-US" sz="3600" b="1" dirty="0">
              <a:latin typeface="Calibri" panose="020F0502020204030204" pitchFamily="34" charset="0"/>
            </a:endParaRPr>
          </a:p>
        </p:txBody>
      </p:sp>
      <p:sp>
        <p:nvSpPr>
          <p:cNvPr id="3" name="Content Placeholder 2"/>
          <p:cNvSpPr>
            <a:spLocks noGrp="1"/>
          </p:cNvSpPr>
          <p:nvPr>
            <p:ph idx="1"/>
          </p:nvPr>
        </p:nvSpPr>
        <p:spPr>
          <a:xfrm>
            <a:off x="241300" y="1765300"/>
            <a:ext cx="8445500" cy="4200071"/>
          </a:xfrm>
          <a:ln>
            <a:solidFill>
              <a:schemeClr val="tx1"/>
            </a:solidFill>
          </a:ln>
        </p:spPr>
        <p:txBody>
          <a:bodyPr>
            <a:normAutofit lnSpcReduction="10000"/>
          </a:bodyPr>
          <a:lstStyle/>
          <a:p>
            <a:r>
              <a:rPr lang="en-US" sz="2800" dirty="0"/>
              <a:t>Wellness Group</a:t>
            </a:r>
          </a:p>
          <a:p>
            <a:pPr lvl="1"/>
            <a:r>
              <a:rPr lang="en-US" sz="2800" dirty="0"/>
              <a:t>Group of 10-12 Veterans who are currently served by the Wellness Clinic Lifetime Case Management Model</a:t>
            </a:r>
          </a:p>
          <a:p>
            <a:pPr lvl="2"/>
            <a:r>
              <a:rPr lang="en-US" sz="2800" dirty="0"/>
              <a:t>Recreational / Social / Education Based</a:t>
            </a:r>
          </a:p>
          <a:p>
            <a:pPr lvl="2"/>
            <a:r>
              <a:rPr lang="en-US" sz="2800" dirty="0"/>
              <a:t>Weekly meetings for one hour</a:t>
            </a:r>
          </a:p>
          <a:p>
            <a:r>
              <a:rPr lang="en-US" sz="2800" dirty="0"/>
              <a:t>Assistance in initiation</a:t>
            </a:r>
          </a:p>
          <a:p>
            <a:pPr lvl="1"/>
            <a:r>
              <a:rPr lang="en-US" sz="2800" dirty="0"/>
              <a:t>Often we </a:t>
            </a:r>
            <a:r>
              <a:rPr lang="en-US" sz="2800" dirty="0" smtClean="0"/>
              <a:t>support the individual in accessing complex systems along with continued coordination of services</a:t>
            </a:r>
            <a:endParaRPr lang="en-US" dirty="0" smtClean="0"/>
          </a:p>
          <a:p>
            <a:pPr marL="457200" lvl="1" indent="0">
              <a:buNone/>
            </a:pPr>
            <a:endParaRPr lang="en-US" dirty="0"/>
          </a:p>
        </p:txBody>
      </p:sp>
    </p:spTree>
    <p:extLst>
      <p:ext uri="{BB962C8B-B14F-4D97-AF65-F5344CB8AC3E}">
        <p14:creationId xmlns:p14="http://schemas.microsoft.com/office/powerpoint/2010/main" val="1255933682"/>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9314"/>
            <a:ext cx="8229600" cy="1246468"/>
          </a:xfrm>
        </p:spPr>
        <p:txBody>
          <a:bodyPr>
            <a:normAutofit/>
          </a:bodyPr>
          <a:lstStyle/>
          <a:p>
            <a:r>
              <a:rPr lang="en-US" sz="4400" b="1" dirty="0" smtClean="0"/>
              <a:t>							Part 3</a:t>
            </a:r>
            <a:endParaRPr lang="en-US" sz="4400" b="1" dirty="0">
              <a:solidFill>
                <a:schemeClr val="bg1"/>
              </a:solidFill>
              <a:latin typeface="Calibri" panose="020F0502020204030204" pitchFamily="34" charset="0"/>
            </a:endParaRPr>
          </a:p>
        </p:txBody>
      </p:sp>
      <p:sp>
        <p:nvSpPr>
          <p:cNvPr id="3" name="Text Placeholder 2"/>
          <p:cNvSpPr>
            <a:spLocks noGrp="1"/>
          </p:cNvSpPr>
          <p:nvPr>
            <p:ph type="body" idx="1"/>
          </p:nvPr>
        </p:nvSpPr>
        <p:spPr>
          <a:xfrm>
            <a:off x="290286" y="1770743"/>
            <a:ext cx="8599714" cy="4947557"/>
          </a:xfrm>
          <a:solidFill>
            <a:schemeClr val="bg1"/>
          </a:solidFill>
        </p:spPr>
        <p:txBody>
          <a:bodyPr>
            <a:normAutofit/>
          </a:bodyPr>
          <a:lstStyle/>
          <a:p>
            <a:pPr marL="0" indent="0" algn="ctr">
              <a:buNone/>
            </a:pPr>
            <a:r>
              <a:rPr lang="en-US" sz="2800" b="1" dirty="0"/>
              <a:t>Describe an interdisciplinary rehabilitation team to manage chronic brain injury. </a:t>
            </a:r>
          </a:p>
          <a:p>
            <a:pPr marL="0" lvl="1" indent="0">
              <a:buNone/>
            </a:pPr>
            <a:r>
              <a:rPr lang="en-US" sz="2000" dirty="0" smtClean="0"/>
              <a:t>										</a:t>
            </a:r>
            <a:endParaRPr lang="en-US" dirty="0"/>
          </a:p>
        </p:txBody>
      </p:sp>
    </p:spTree>
    <p:extLst>
      <p:ext uri="{BB962C8B-B14F-4D97-AF65-F5344CB8AC3E}">
        <p14:creationId xmlns:p14="http://schemas.microsoft.com/office/powerpoint/2010/main" val="3247828406"/>
      </p:ext>
    </p:extLst>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Our </a:t>
            </a:r>
            <a:r>
              <a:rPr lang="en-US" sz="3600" b="1" dirty="0" smtClean="0"/>
              <a:t>team</a:t>
            </a:r>
            <a:endParaRPr lang="en-US" sz="3600" b="1" dirty="0">
              <a:latin typeface="Calibri" panose="020F0502020204030204" pitchFamily="34" charset="0"/>
            </a:endParaRPr>
          </a:p>
        </p:txBody>
      </p:sp>
      <p:sp>
        <p:nvSpPr>
          <p:cNvPr id="3" name="Content Placeholder 2"/>
          <p:cNvSpPr>
            <a:spLocks noGrp="1"/>
          </p:cNvSpPr>
          <p:nvPr>
            <p:ph type="body" idx="1"/>
          </p:nvPr>
        </p:nvSpPr>
        <p:spPr>
          <a:xfrm>
            <a:off x="457200" y="1923321"/>
            <a:ext cx="3810000" cy="4509884"/>
          </a:xfrm>
          <a:ln>
            <a:solidFill>
              <a:schemeClr val="tx1"/>
            </a:solidFill>
          </a:ln>
        </p:spPr>
        <p:txBody>
          <a:bodyPr>
            <a:normAutofit/>
          </a:bodyPr>
          <a:lstStyle/>
          <a:p>
            <a:r>
              <a:rPr lang="en-US" sz="2800" dirty="0"/>
              <a:t>Physicians</a:t>
            </a:r>
          </a:p>
          <a:p>
            <a:r>
              <a:rPr lang="en-US" sz="2800" dirty="0"/>
              <a:t>Nurse Case Managers</a:t>
            </a:r>
          </a:p>
          <a:p>
            <a:r>
              <a:rPr lang="en-US" sz="2800" dirty="0"/>
              <a:t>Social Workers</a:t>
            </a:r>
          </a:p>
          <a:p>
            <a:r>
              <a:rPr lang="en-US" sz="2800" dirty="0"/>
              <a:t>Rehabilitation Psychologist</a:t>
            </a:r>
          </a:p>
          <a:p>
            <a:r>
              <a:rPr lang="en-US" sz="2800" dirty="0"/>
              <a:t>Vocational Rehabilitation Specialist</a:t>
            </a:r>
          </a:p>
          <a:p>
            <a:pPr marL="0" indent="0">
              <a:buNone/>
            </a:pPr>
            <a:endParaRPr lang="en-US" sz="2800" dirty="0" smtClean="0"/>
          </a:p>
        </p:txBody>
      </p:sp>
      <p:sp>
        <p:nvSpPr>
          <p:cNvPr id="4" name="Rectangle 3"/>
          <p:cNvSpPr/>
          <p:nvPr/>
        </p:nvSpPr>
        <p:spPr>
          <a:xfrm>
            <a:off x="4876800" y="2032000"/>
            <a:ext cx="3670300" cy="4401205"/>
          </a:xfrm>
          <a:prstGeom prst="rect">
            <a:avLst/>
          </a:prstGeom>
          <a:ln>
            <a:solidFill>
              <a:schemeClr val="tx1"/>
            </a:solidFill>
          </a:ln>
        </p:spPr>
        <p:txBody>
          <a:bodyPr wrap="square">
            <a:spAutoFit/>
          </a:bodyPr>
          <a:lstStyle/>
          <a:p>
            <a:pPr marL="457200" indent="-457200">
              <a:buFont typeface="Arial" panose="020B0604020202020204" pitchFamily="34" charset="0"/>
              <a:buChar char="•"/>
            </a:pPr>
            <a:r>
              <a:rPr lang="en-US" sz="2800" dirty="0"/>
              <a:t>Speech/Language Pathologist</a:t>
            </a:r>
          </a:p>
          <a:p>
            <a:pPr marL="457200" indent="-457200">
              <a:buFont typeface="Arial" panose="020B0604020202020204" pitchFamily="34" charset="0"/>
              <a:buChar char="•"/>
            </a:pPr>
            <a:r>
              <a:rPr lang="en-US" sz="2800" dirty="0"/>
              <a:t>Occupational Therapist</a:t>
            </a:r>
          </a:p>
          <a:p>
            <a:pPr marL="457200" indent="-457200">
              <a:buFont typeface="Arial" panose="020B0604020202020204" pitchFamily="34" charset="0"/>
              <a:buChar char="•"/>
            </a:pPr>
            <a:r>
              <a:rPr lang="en-US" sz="2800" dirty="0"/>
              <a:t>Physical Therapist</a:t>
            </a:r>
          </a:p>
          <a:p>
            <a:pPr marL="457200" indent="-457200">
              <a:buFont typeface="Arial" panose="020B0604020202020204" pitchFamily="34" charset="0"/>
              <a:buChar char="•"/>
            </a:pPr>
            <a:r>
              <a:rPr lang="en-US" sz="2800" dirty="0"/>
              <a:t>Recreational </a:t>
            </a:r>
            <a:r>
              <a:rPr lang="en-US" sz="2800" dirty="0" smtClean="0"/>
              <a:t>Therapist</a:t>
            </a:r>
          </a:p>
          <a:p>
            <a:pPr marL="457200" indent="-457200">
              <a:buFont typeface="Arial" panose="020B0604020202020204" pitchFamily="34" charset="0"/>
              <a:buChar char="•"/>
            </a:pPr>
            <a:r>
              <a:rPr lang="en-US" sz="2800" dirty="0" smtClean="0"/>
              <a:t>Assistive Technology</a:t>
            </a:r>
          </a:p>
          <a:p>
            <a:pPr marL="457200" indent="-457200">
              <a:buFont typeface="Arial" panose="020B0604020202020204" pitchFamily="34" charset="0"/>
              <a:buChar char="•"/>
            </a:pPr>
            <a:r>
              <a:rPr lang="en-US" sz="2800" dirty="0" smtClean="0"/>
              <a:t>Rehab Engineering</a:t>
            </a:r>
            <a:endParaRPr lang="en-US" sz="2800" dirty="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2380511698"/>
      </p:ext>
    </p:extLst>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smtClean="0"/>
              <a:t>Provider</a:t>
            </a:r>
            <a:endParaRPr lang="en-US" sz="3600" b="1" dirty="0">
              <a:latin typeface="Calibri" panose="020F0502020204030204" pitchFamily="34" charset="0"/>
            </a:endParaRPr>
          </a:p>
        </p:txBody>
      </p:sp>
      <p:sp>
        <p:nvSpPr>
          <p:cNvPr id="5" name="Content Placeholder 4"/>
          <p:cNvSpPr>
            <a:spLocks noGrp="1"/>
          </p:cNvSpPr>
          <p:nvPr>
            <p:ph type="body" idx="1"/>
          </p:nvPr>
        </p:nvSpPr>
        <p:spPr>
          <a:xfrm>
            <a:off x="457200" y="1923321"/>
            <a:ext cx="8458200" cy="4617179"/>
          </a:xfrm>
          <a:solidFill>
            <a:schemeClr val="bg1"/>
          </a:solidFill>
          <a:ln>
            <a:solidFill>
              <a:schemeClr val="tx1"/>
            </a:solidFill>
          </a:ln>
        </p:spPr>
        <p:txBody>
          <a:bodyPr>
            <a:normAutofit/>
          </a:bodyPr>
          <a:lstStyle/>
          <a:p>
            <a:r>
              <a:rPr lang="en-US" sz="2800" dirty="0"/>
              <a:t>The provider visits can be with </a:t>
            </a:r>
            <a:r>
              <a:rPr lang="en-US" sz="2800" dirty="0" smtClean="0"/>
              <a:t>a physician</a:t>
            </a:r>
            <a:r>
              <a:rPr lang="en-US" sz="2800" dirty="0"/>
              <a:t>, nurse practitioner or nurse case manager</a:t>
            </a:r>
          </a:p>
          <a:p>
            <a:pPr marL="0" indent="0">
              <a:buNone/>
            </a:pPr>
            <a:endParaRPr lang="en-US" sz="2800" dirty="0"/>
          </a:p>
          <a:p>
            <a:r>
              <a:rPr lang="en-US" sz="2800" dirty="0"/>
              <a:t>Seen by provider for:</a:t>
            </a:r>
          </a:p>
          <a:p>
            <a:pPr lvl="1"/>
            <a:r>
              <a:rPr lang="en-US" sz="2800" dirty="0"/>
              <a:t>acute illness		</a:t>
            </a:r>
          </a:p>
          <a:p>
            <a:pPr lvl="1"/>
            <a:r>
              <a:rPr lang="en-US" sz="2800" dirty="0" smtClean="0"/>
              <a:t>Increase in </a:t>
            </a:r>
            <a:r>
              <a:rPr lang="en-US" sz="2800" dirty="0"/>
              <a:t>pain</a:t>
            </a:r>
          </a:p>
          <a:p>
            <a:pPr lvl="1"/>
            <a:r>
              <a:rPr lang="en-US" sz="2800" dirty="0"/>
              <a:t>having </a:t>
            </a:r>
            <a:r>
              <a:rPr lang="en-US" sz="2800" dirty="0" smtClean="0"/>
              <a:t>seizures</a:t>
            </a:r>
            <a:endParaRPr lang="en-US" sz="2800" dirty="0"/>
          </a:p>
          <a:p>
            <a:pPr lvl="1"/>
            <a:r>
              <a:rPr lang="en-US" sz="2800" dirty="0" smtClean="0"/>
              <a:t>worse </a:t>
            </a:r>
            <a:r>
              <a:rPr lang="en-US" sz="2800" dirty="0"/>
              <a:t>confusion</a:t>
            </a:r>
          </a:p>
        </p:txBody>
      </p:sp>
    </p:spTree>
    <p:extLst>
      <p:ext uri="{BB962C8B-B14F-4D97-AF65-F5344CB8AC3E}">
        <p14:creationId xmlns:p14="http://schemas.microsoft.com/office/powerpoint/2010/main" val="2435655730"/>
      </p:ext>
    </p:extLst>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1300" y="1905000"/>
            <a:ext cx="8712200" cy="4832092"/>
          </a:xfrm>
          <a:prstGeom prst="rect">
            <a:avLst/>
          </a:prstGeom>
          <a:solidFill>
            <a:schemeClr val="bg1"/>
          </a:solidFill>
          <a:ln>
            <a:solidFill>
              <a:schemeClr val="tx1"/>
            </a:solidFill>
          </a:ln>
        </p:spPr>
        <p:txBody>
          <a:bodyPr wrap="square">
            <a:spAutoFit/>
          </a:bodyPr>
          <a:lstStyle/>
          <a:p>
            <a:pPr marL="457200" indent="-457200">
              <a:buFont typeface="Arial" panose="020B0604020202020204" pitchFamily="34" charset="0"/>
              <a:buChar char="•"/>
            </a:pPr>
            <a:r>
              <a:rPr lang="en-US" sz="2800" dirty="0"/>
              <a:t>For </a:t>
            </a:r>
            <a:r>
              <a:rPr lang="en-US" sz="2800" dirty="0" smtClean="0"/>
              <a:t>non-acute concerns,  </a:t>
            </a:r>
            <a:r>
              <a:rPr lang="en-US" sz="2800" dirty="0"/>
              <a:t>veterans are generally </a:t>
            </a:r>
            <a:r>
              <a:rPr lang="en-US" sz="2800" dirty="0" smtClean="0"/>
              <a:t>seen every </a:t>
            </a:r>
            <a:r>
              <a:rPr lang="en-US" sz="2800" dirty="0"/>
              <a:t>6-12 </a:t>
            </a:r>
            <a:r>
              <a:rPr lang="en-US" sz="2800" dirty="0" smtClean="0"/>
              <a:t>months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F</a:t>
            </a:r>
            <a:r>
              <a:rPr lang="en-US" sz="2800" dirty="0" smtClean="0"/>
              <a:t>ocus </a:t>
            </a:r>
            <a:r>
              <a:rPr lang="en-US" sz="2800" dirty="0"/>
              <a:t>is on assessment of current status and prevention of additional problems</a:t>
            </a:r>
          </a:p>
          <a:p>
            <a:pPr marL="914400" lvl="1"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Providers </a:t>
            </a:r>
            <a:r>
              <a:rPr lang="en-US" sz="2800" dirty="0"/>
              <a:t>also keep track of medications, and </a:t>
            </a:r>
            <a:r>
              <a:rPr lang="en-US" sz="2800" dirty="0" smtClean="0"/>
              <a:t>renew/refill </a:t>
            </a:r>
            <a:r>
              <a:rPr lang="en-US" sz="2800" dirty="0"/>
              <a:t>medications as indicated between </a:t>
            </a:r>
            <a:r>
              <a:rPr lang="en-US" sz="2800" dirty="0" smtClean="0"/>
              <a:t>appointments</a:t>
            </a:r>
          </a:p>
          <a:p>
            <a:pPr marL="457200" indent="-457200">
              <a:buFont typeface="Arial" panose="020B0604020202020204" pitchFamily="34" charset="0"/>
              <a:buChar char="•"/>
            </a:pPr>
            <a:endParaRPr lang="en-US" sz="2800" dirty="0"/>
          </a:p>
          <a:p>
            <a:endParaRPr lang="en-US" sz="2800" dirty="0"/>
          </a:p>
        </p:txBody>
      </p:sp>
      <p:sp>
        <p:nvSpPr>
          <p:cNvPr id="5" name="Title 3"/>
          <p:cNvSpPr>
            <a:spLocks noGrp="1"/>
          </p:cNvSpPr>
          <p:nvPr>
            <p:ph type="title"/>
          </p:nvPr>
        </p:nvSpPr>
        <p:spPr>
          <a:xfrm>
            <a:off x="457200" y="0"/>
            <a:ext cx="8229600" cy="1565782"/>
          </a:xfrm>
        </p:spPr>
        <p:txBody>
          <a:bodyPr>
            <a:normAutofit/>
          </a:bodyPr>
          <a:lstStyle/>
          <a:p>
            <a:r>
              <a:rPr lang="en-US" sz="3600" b="1" dirty="0" smtClean="0"/>
              <a:t>Provider</a:t>
            </a:r>
            <a:endParaRPr lang="en-US" sz="3600" b="1" dirty="0">
              <a:latin typeface="Calibri" panose="020F0502020204030204" pitchFamily="34" charset="0"/>
            </a:endParaRPr>
          </a:p>
        </p:txBody>
      </p:sp>
    </p:spTree>
    <p:extLst>
      <p:ext uri="{BB962C8B-B14F-4D97-AF65-F5344CB8AC3E}">
        <p14:creationId xmlns:p14="http://schemas.microsoft.com/office/powerpoint/2010/main" val="489986239"/>
      </p:ext>
    </p:extLst>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Nurse </a:t>
            </a:r>
            <a:r>
              <a:rPr lang="en-US" sz="3600" b="1" dirty="0" smtClean="0"/>
              <a:t>case manager</a:t>
            </a:r>
            <a:endParaRPr lang="en-US" sz="3600" b="1" dirty="0">
              <a:latin typeface="Calibri" panose="020F0502020204030204" pitchFamily="34" charset="0"/>
            </a:endParaRPr>
          </a:p>
        </p:txBody>
      </p:sp>
      <p:sp>
        <p:nvSpPr>
          <p:cNvPr id="4" name="Text Placeholder 3"/>
          <p:cNvSpPr>
            <a:spLocks noGrp="1"/>
          </p:cNvSpPr>
          <p:nvPr>
            <p:ph type="body" idx="1"/>
          </p:nvPr>
        </p:nvSpPr>
        <p:spPr>
          <a:xfrm>
            <a:off x="457200" y="1923321"/>
            <a:ext cx="8343900" cy="4680679"/>
          </a:xfrm>
          <a:solidFill>
            <a:schemeClr val="bg1"/>
          </a:solidFill>
          <a:ln>
            <a:solidFill>
              <a:schemeClr val="tx1"/>
            </a:solidFill>
          </a:ln>
        </p:spPr>
        <p:txBody>
          <a:bodyPr/>
          <a:lstStyle/>
          <a:p>
            <a:r>
              <a:rPr lang="en-US" sz="2800" dirty="0" smtClean="0"/>
              <a:t>Point </a:t>
            </a:r>
            <a:r>
              <a:rPr lang="en-US" sz="2800" dirty="0"/>
              <a:t>of contact for patients, family members, and </a:t>
            </a:r>
            <a:r>
              <a:rPr lang="en-US" sz="2800" dirty="0" smtClean="0"/>
              <a:t>caregivers</a:t>
            </a:r>
            <a:endParaRPr lang="en-US" sz="2800" dirty="0"/>
          </a:p>
          <a:p>
            <a:r>
              <a:rPr lang="en-US" sz="2800" dirty="0"/>
              <a:t>Assist patients in coordinating their </a:t>
            </a:r>
            <a:r>
              <a:rPr lang="en-US" sz="2800" dirty="0" smtClean="0"/>
              <a:t>appointments</a:t>
            </a:r>
          </a:p>
          <a:p>
            <a:r>
              <a:rPr lang="en-US" sz="2800" dirty="0" smtClean="0"/>
              <a:t>Help track/ manage medications and prescriptions</a:t>
            </a:r>
          </a:p>
          <a:p>
            <a:pPr marL="342900" lvl="1" indent="-342900">
              <a:buFont typeface="Arial"/>
              <a:buChar char="•"/>
            </a:pPr>
            <a:r>
              <a:rPr lang="en-US" sz="2800" dirty="0" smtClean="0"/>
              <a:t>Assist </a:t>
            </a:r>
            <a:r>
              <a:rPr lang="en-US" sz="2800" dirty="0"/>
              <a:t>with monitoring and managing of the physical, behavioral, emotional, and psychological </a:t>
            </a:r>
            <a:r>
              <a:rPr lang="en-US" sz="2800" dirty="0" smtClean="0"/>
              <a:t>comorbidities</a:t>
            </a:r>
            <a:endParaRPr lang="en-US" sz="2800" dirty="0"/>
          </a:p>
          <a:p>
            <a:endParaRPr lang="en-US" sz="2800" dirty="0"/>
          </a:p>
          <a:p>
            <a:endParaRPr lang="en-US" dirty="0"/>
          </a:p>
        </p:txBody>
      </p:sp>
    </p:spTree>
    <p:extLst>
      <p:ext uri="{BB962C8B-B14F-4D97-AF65-F5344CB8AC3E}">
        <p14:creationId xmlns:p14="http://schemas.microsoft.com/office/powerpoint/2010/main" val="798720347"/>
      </p:ext>
    </p:extLst>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Nurse </a:t>
            </a:r>
            <a:r>
              <a:rPr lang="en-US" sz="3600" b="1" dirty="0" smtClean="0"/>
              <a:t>case manager</a:t>
            </a:r>
            <a:endParaRPr lang="en-US" sz="3600" b="1" dirty="0">
              <a:latin typeface="Calibri" panose="020F0502020204030204" pitchFamily="34" charset="0"/>
            </a:endParaRPr>
          </a:p>
        </p:txBody>
      </p:sp>
      <p:sp>
        <p:nvSpPr>
          <p:cNvPr id="4" name="Text Placeholder 3"/>
          <p:cNvSpPr>
            <a:spLocks noGrp="1"/>
          </p:cNvSpPr>
          <p:nvPr>
            <p:ph type="body" idx="1"/>
          </p:nvPr>
        </p:nvSpPr>
        <p:spPr>
          <a:xfrm>
            <a:off x="457200" y="1923321"/>
            <a:ext cx="8343900" cy="4706079"/>
          </a:xfrm>
          <a:solidFill>
            <a:schemeClr val="bg1"/>
          </a:solidFill>
          <a:ln>
            <a:solidFill>
              <a:schemeClr val="tx1"/>
            </a:solidFill>
          </a:ln>
        </p:spPr>
        <p:txBody>
          <a:bodyPr/>
          <a:lstStyle/>
          <a:p>
            <a:r>
              <a:rPr lang="en-US" sz="2800" dirty="0"/>
              <a:t>Provide ongoing health </a:t>
            </a:r>
            <a:r>
              <a:rPr lang="en-US" sz="2800" dirty="0" smtClean="0"/>
              <a:t>education/coaching</a:t>
            </a:r>
            <a:endParaRPr lang="en-US" sz="2800" dirty="0"/>
          </a:p>
          <a:p>
            <a:r>
              <a:rPr lang="en-US" sz="2800" dirty="0" smtClean="0"/>
              <a:t>Ensure </a:t>
            </a:r>
            <a:r>
              <a:rPr lang="en-US" sz="2800" dirty="0"/>
              <a:t>that there is continuity of care within our clinic, primary care, and other specialty care </a:t>
            </a:r>
            <a:r>
              <a:rPr lang="en-US" sz="2800" dirty="0" smtClean="0"/>
              <a:t>clinics</a:t>
            </a:r>
            <a:endParaRPr lang="en-US" sz="2800" dirty="0"/>
          </a:p>
          <a:p>
            <a:r>
              <a:rPr lang="en-US" sz="2800" dirty="0"/>
              <a:t>Help to identify </a:t>
            </a:r>
            <a:r>
              <a:rPr lang="en-US" sz="2800" dirty="0" smtClean="0"/>
              <a:t>and address barriers </a:t>
            </a:r>
            <a:r>
              <a:rPr lang="en-US" sz="2800" dirty="0"/>
              <a:t>to optimal </a:t>
            </a:r>
            <a:r>
              <a:rPr lang="en-US" sz="2800" dirty="0" smtClean="0"/>
              <a:t>functioning</a:t>
            </a:r>
            <a:endParaRPr lang="en-US" sz="2800" dirty="0"/>
          </a:p>
        </p:txBody>
      </p:sp>
    </p:spTree>
    <p:extLst>
      <p:ext uri="{BB962C8B-B14F-4D97-AF65-F5344CB8AC3E}">
        <p14:creationId xmlns:p14="http://schemas.microsoft.com/office/powerpoint/2010/main" val="394674900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001000" cy="1070191"/>
          </a:xfrm>
        </p:spPr>
        <p:txBody>
          <a:bodyPr>
            <a:normAutofit/>
          </a:bodyPr>
          <a:lstStyle/>
          <a:p>
            <a:r>
              <a:rPr lang="en-US" sz="3600" b="1" dirty="0"/>
              <a:t>Continuum of TBI </a:t>
            </a:r>
            <a:r>
              <a:rPr lang="en-US" sz="3600" b="1" dirty="0" smtClean="0"/>
              <a:t>care</a:t>
            </a:r>
            <a:r>
              <a:rPr lang="en-US" sz="3600" b="1" dirty="0" smtClean="0">
                <a:solidFill>
                  <a:schemeClr val="bg1"/>
                </a:solidFill>
                <a:latin typeface="Calibri" panose="020F0502020204030204" pitchFamily="34" charset="0"/>
              </a:rPr>
              <a:t> </a:t>
            </a:r>
            <a:endParaRPr lang="en-US" sz="3600" b="1" dirty="0">
              <a:latin typeface="Calibri" panose="020F0502020204030204" pitchFamily="34" charset="0"/>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847553" y="387647"/>
            <a:ext cx="5080000" cy="7860706"/>
          </a:xfrm>
          <a:prstGeom prst="rect">
            <a:avLst/>
          </a:prstGeom>
          <a:ln w="12700">
            <a:solidFill>
              <a:schemeClr val="tx1"/>
            </a:solidFill>
            <a:miter lim="400000"/>
          </a:ln>
          <a:extLst>
            <a:ext uri="{C572A759-6A51-4108-AA02-DFA0A04FC94B}">
              <ma14:wrappingTextBoxFlag xmlns="" xmlns:ma14="http://schemas.microsoft.com/office/mac/drawingml/2011/main" val="1"/>
            </a:ext>
          </a:extLst>
        </p:spPr>
      </p:pic>
    </p:spTree>
    <p:extLst>
      <p:ext uri="{BB962C8B-B14F-4D97-AF65-F5344CB8AC3E}">
        <p14:creationId xmlns:p14="http://schemas.microsoft.com/office/powerpoint/2010/main" val="3700093034"/>
      </p:ext>
    </p:extLst>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Social </a:t>
            </a:r>
            <a:r>
              <a:rPr lang="en-US" sz="3600" b="1" dirty="0" smtClean="0"/>
              <a:t>worker</a:t>
            </a:r>
            <a:endParaRPr lang="en-US" sz="3600" b="1" dirty="0">
              <a:latin typeface="Calibri" panose="020F0502020204030204" pitchFamily="34" charset="0"/>
            </a:endParaRPr>
          </a:p>
        </p:txBody>
      </p:sp>
      <p:sp>
        <p:nvSpPr>
          <p:cNvPr id="3" name="Content Placeholder 2"/>
          <p:cNvSpPr>
            <a:spLocks noGrp="1"/>
          </p:cNvSpPr>
          <p:nvPr>
            <p:ph type="body" idx="1"/>
          </p:nvPr>
        </p:nvSpPr>
        <p:spPr>
          <a:xfrm>
            <a:off x="159658" y="1712686"/>
            <a:ext cx="8768442" cy="5056413"/>
          </a:xfrm>
          <a:solidFill>
            <a:schemeClr val="bg1"/>
          </a:solidFill>
          <a:ln>
            <a:solidFill>
              <a:schemeClr val="tx1"/>
            </a:solidFill>
          </a:ln>
        </p:spPr>
        <p:txBody>
          <a:bodyPr>
            <a:noAutofit/>
          </a:bodyPr>
          <a:lstStyle/>
          <a:p>
            <a:r>
              <a:rPr lang="en-US" sz="2800" dirty="0" smtClean="0"/>
              <a:t>Assist veterans dealing with medical</a:t>
            </a:r>
            <a:r>
              <a:rPr lang="en-US" sz="2800" dirty="0"/>
              <a:t>, psychosocial, or rehabilitation </a:t>
            </a:r>
            <a:r>
              <a:rPr lang="en-US" sz="2800" dirty="0" smtClean="0"/>
              <a:t>problems</a:t>
            </a:r>
            <a:endParaRPr lang="en-US" sz="2800" dirty="0"/>
          </a:p>
          <a:p>
            <a:r>
              <a:rPr lang="en-US" sz="2800" dirty="0"/>
              <a:t>Serve as </a:t>
            </a:r>
            <a:r>
              <a:rPr lang="en-US" sz="2800" dirty="0" smtClean="0"/>
              <a:t>a liaison </a:t>
            </a:r>
            <a:r>
              <a:rPr lang="en-US" sz="2800" dirty="0"/>
              <a:t>with the interdisciplinary </a:t>
            </a:r>
            <a:r>
              <a:rPr lang="en-US" sz="2800" dirty="0" smtClean="0"/>
              <a:t>team</a:t>
            </a:r>
          </a:p>
          <a:p>
            <a:r>
              <a:rPr lang="en-US" sz="2800" dirty="0"/>
              <a:t>C</a:t>
            </a:r>
            <a:r>
              <a:rPr lang="en-US" sz="2800" dirty="0" smtClean="0"/>
              <a:t>ommunicate </a:t>
            </a:r>
            <a:r>
              <a:rPr lang="en-US" sz="2800" dirty="0"/>
              <a:t>patient-centered </a:t>
            </a:r>
            <a:r>
              <a:rPr lang="en-US" sz="2800" dirty="0" smtClean="0"/>
              <a:t>goals with team </a:t>
            </a:r>
            <a:endParaRPr lang="en-US" sz="2800" dirty="0"/>
          </a:p>
          <a:p>
            <a:r>
              <a:rPr lang="en-US" sz="2800" dirty="0" smtClean="0"/>
              <a:t>Facilitate continuity of care</a:t>
            </a:r>
            <a:endParaRPr lang="en-US" sz="2800" dirty="0"/>
          </a:p>
          <a:p>
            <a:r>
              <a:rPr lang="en-US" sz="2800" dirty="0" smtClean="0"/>
              <a:t>Advocate for patients and families</a:t>
            </a:r>
          </a:p>
          <a:p>
            <a:r>
              <a:rPr lang="en-US" sz="2800" dirty="0" smtClean="0"/>
              <a:t>Help veterans work on functional </a:t>
            </a:r>
            <a:r>
              <a:rPr lang="en-US" sz="2800" dirty="0"/>
              <a:t>living </a:t>
            </a:r>
            <a:r>
              <a:rPr lang="en-US" sz="2800" dirty="0" smtClean="0"/>
              <a:t>skills.</a:t>
            </a:r>
          </a:p>
          <a:p>
            <a:r>
              <a:rPr lang="en-US" sz="2800" dirty="0" smtClean="0"/>
              <a:t>Mitigate potential crises of many kinds</a:t>
            </a:r>
          </a:p>
          <a:p>
            <a:r>
              <a:rPr lang="en-US" sz="2800" dirty="0"/>
              <a:t>Coordinate data collection efforts with National TBI Registry Database and other regulatory </a:t>
            </a:r>
            <a:r>
              <a:rPr lang="en-US" sz="2800" dirty="0" smtClean="0"/>
              <a:t>bodies</a:t>
            </a:r>
            <a:endParaRPr lang="en-US" sz="2800" dirty="0"/>
          </a:p>
          <a:p>
            <a:endParaRPr lang="en-US" sz="2800" dirty="0"/>
          </a:p>
          <a:p>
            <a:endParaRPr lang="en-US" sz="2800" dirty="0"/>
          </a:p>
        </p:txBody>
      </p:sp>
    </p:spTree>
    <p:extLst>
      <p:ext uri="{BB962C8B-B14F-4D97-AF65-F5344CB8AC3E}">
        <p14:creationId xmlns:p14="http://schemas.microsoft.com/office/powerpoint/2010/main" val="1508202993"/>
      </p:ext>
    </p:extLst>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65100" y="1676401"/>
            <a:ext cx="8801100" cy="4991099"/>
          </a:xfrm>
          <a:solidFill>
            <a:schemeClr val="bg1"/>
          </a:solidFill>
          <a:ln>
            <a:solidFill>
              <a:schemeClr val="tx1"/>
            </a:solidFill>
          </a:ln>
        </p:spPr>
        <p:txBody>
          <a:bodyPr>
            <a:normAutofit/>
          </a:bodyPr>
          <a:lstStyle/>
          <a:p>
            <a:r>
              <a:rPr lang="en-US" sz="2800" dirty="0"/>
              <a:t>Consultant and resource for:</a:t>
            </a:r>
          </a:p>
          <a:p>
            <a:pPr lvl="1"/>
            <a:r>
              <a:rPr lang="en-US" sz="2400" dirty="0"/>
              <a:t>Community agencies</a:t>
            </a:r>
          </a:p>
          <a:p>
            <a:pPr lvl="1"/>
            <a:r>
              <a:rPr lang="en-US" sz="2400" dirty="0"/>
              <a:t>Military points of contact</a:t>
            </a:r>
          </a:p>
          <a:p>
            <a:pPr lvl="1"/>
            <a:r>
              <a:rPr lang="en-US" sz="2400" dirty="0"/>
              <a:t>Other VA medical centers/clinics</a:t>
            </a:r>
          </a:p>
          <a:p>
            <a:pPr lvl="1"/>
            <a:r>
              <a:rPr lang="en-US" sz="2400" dirty="0"/>
              <a:t>Department of </a:t>
            </a:r>
            <a:r>
              <a:rPr lang="en-US" sz="2400" dirty="0" smtClean="0"/>
              <a:t>Defense</a:t>
            </a:r>
            <a:endParaRPr lang="en-US" sz="2400" dirty="0"/>
          </a:p>
          <a:p>
            <a:r>
              <a:rPr lang="en-US" sz="2800" dirty="0" smtClean="0"/>
              <a:t>Also assist veterans deal with: </a:t>
            </a:r>
          </a:p>
          <a:p>
            <a:pPr lvl="1"/>
            <a:r>
              <a:rPr lang="en-US" sz="2400" dirty="0" smtClean="0"/>
              <a:t>Financial </a:t>
            </a:r>
            <a:r>
              <a:rPr lang="en-US" sz="2400" dirty="0"/>
              <a:t>problems</a:t>
            </a:r>
          </a:p>
          <a:p>
            <a:pPr lvl="1"/>
            <a:r>
              <a:rPr lang="en-US" sz="2400" dirty="0"/>
              <a:t>Transportation issues</a:t>
            </a:r>
          </a:p>
          <a:p>
            <a:pPr lvl="1"/>
            <a:r>
              <a:rPr lang="en-US" sz="2400" dirty="0"/>
              <a:t>Housing/homelessness</a:t>
            </a:r>
          </a:p>
          <a:p>
            <a:pPr lvl="1"/>
            <a:r>
              <a:rPr lang="en-US" sz="2400" dirty="0" smtClean="0"/>
              <a:t>veterans </a:t>
            </a:r>
            <a:r>
              <a:rPr lang="en-US" sz="2400" dirty="0"/>
              <a:t>benefits and </a:t>
            </a:r>
            <a:r>
              <a:rPr lang="en-US" sz="2400" dirty="0" smtClean="0"/>
              <a:t>claims issues</a:t>
            </a:r>
            <a:endParaRPr lang="en-US" sz="2400" dirty="0"/>
          </a:p>
          <a:p>
            <a:pPr marL="0" indent="0">
              <a:buNone/>
            </a:pPr>
            <a:endParaRPr lang="en-US" dirty="0"/>
          </a:p>
          <a:p>
            <a:endParaRPr lang="en-US" dirty="0"/>
          </a:p>
        </p:txBody>
      </p:sp>
      <p:sp>
        <p:nvSpPr>
          <p:cNvPr id="5" name="Title 1"/>
          <p:cNvSpPr>
            <a:spLocks noGrp="1"/>
          </p:cNvSpPr>
          <p:nvPr>
            <p:ph type="title"/>
          </p:nvPr>
        </p:nvSpPr>
        <p:spPr/>
        <p:txBody>
          <a:bodyPr>
            <a:noAutofit/>
          </a:bodyPr>
          <a:lstStyle/>
          <a:p>
            <a:r>
              <a:rPr lang="en-US" sz="3600" b="1" dirty="0"/>
              <a:t>Social </a:t>
            </a:r>
            <a:r>
              <a:rPr lang="en-US" sz="3600" b="1" dirty="0" smtClean="0"/>
              <a:t>worker</a:t>
            </a:r>
            <a:endParaRPr lang="en-US" sz="3600" b="1" dirty="0">
              <a:latin typeface="Calibri" panose="020F0502020204030204" pitchFamily="34" charset="0"/>
            </a:endParaRPr>
          </a:p>
        </p:txBody>
      </p:sp>
    </p:spTree>
    <p:extLst>
      <p:ext uri="{BB962C8B-B14F-4D97-AF65-F5344CB8AC3E}">
        <p14:creationId xmlns:p14="http://schemas.microsoft.com/office/powerpoint/2010/main" val="922138016"/>
      </p:ext>
    </p:extLst>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Rehab p</a:t>
            </a:r>
            <a:r>
              <a:rPr lang="en-US" sz="3600" b="1" dirty="0" smtClean="0"/>
              <a:t>sychologist</a:t>
            </a:r>
            <a:endParaRPr lang="en-US" sz="3600" b="1" dirty="0">
              <a:latin typeface="Calibri" panose="020F0502020204030204" pitchFamily="34" charset="0"/>
            </a:endParaRPr>
          </a:p>
        </p:txBody>
      </p:sp>
      <p:sp>
        <p:nvSpPr>
          <p:cNvPr id="5" name="Text Placeholder 4"/>
          <p:cNvSpPr>
            <a:spLocks noGrp="1"/>
          </p:cNvSpPr>
          <p:nvPr>
            <p:ph type="body" idx="1"/>
          </p:nvPr>
        </p:nvSpPr>
        <p:spPr>
          <a:xfrm>
            <a:off x="304800" y="1701801"/>
            <a:ext cx="8559800" cy="4952999"/>
          </a:xfrm>
          <a:solidFill>
            <a:schemeClr val="bg1"/>
          </a:solidFill>
          <a:ln>
            <a:solidFill>
              <a:schemeClr val="tx1"/>
            </a:solidFill>
          </a:ln>
        </p:spPr>
        <p:txBody>
          <a:bodyPr>
            <a:normAutofit/>
          </a:bodyPr>
          <a:lstStyle/>
          <a:p>
            <a:r>
              <a:rPr lang="en-US" sz="2800" dirty="0"/>
              <a:t>Provides individual, couples, and family treatment</a:t>
            </a:r>
          </a:p>
          <a:p>
            <a:r>
              <a:rPr lang="en-US" sz="2800" dirty="0"/>
              <a:t>Assists with common issues to individuals with TBI, as well as issues commonly experienced by veterans </a:t>
            </a:r>
          </a:p>
          <a:p>
            <a:pPr lvl="1"/>
            <a:r>
              <a:rPr lang="en-US" sz="2800" dirty="0"/>
              <a:t>Depression</a:t>
            </a:r>
          </a:p>
          <a:p>
            <a:pPr lvl="1"/>
            <a:r>
              <a:rPr lang="en-US" sz="2800" dirty="0"/>
              <a:t>Anxiety</a:t>
            </a:r>
          </a:p>
          <a:p>
            <a:pPr lvl="1"/>
            <a:r>
              <a:rPr lang="en-US" sz="2800" dirty="0"/>
              <a:t>Behavioral management</a:t>
            </a:r>
          </a:p>
          <a:p>
            <a:pPr lvl="1"/>
            <a:r>
              <a:rPr lang="en-US" sz="2800" dirty="0"/>
              <a:t>Anger management</a:t>
            </a:r>
          </a:p>
          <a:p>
            <a:pPr lvl="1"/>
            <a:r>
              <a:rPr lang="en-US" sz="2800" dirty="0"/>
              <a:t>Substance abuse</a:t>
            </a:r>
          </a:p>
          <a:p>
            <a:pPr lvl="1"/>
            <a:r>
              <a:rPr lang="en-US" sz="2800" dirty="0"/>
              <a:t>PTSD</a:t>
            </a:r>
          </a:p>
          <a:p>
            <a:pPr lvl="1"/>
            <a:r>
              <a:rPr lang="en-US" sz="2800" dirty="0"/>
              <a:t>Complex pain</a:t>
            </a:r>
          </a:p>
          <a:p>
            <a:endParaRPr lang="en-US" dirty="0"/>
          </a:p>
        </p:txBody>
      </p:sp>
    </p:spTree>
    <p:extLst>
      <p:ext uri="{BB962C8B-B14F-4D97-AF65-F5344CB8AC3E}">
        <p14:creationId xmlns:p14="http://schemas.microsoft.com/office/powerpoint/2010/main" val="1958770172"/>
      </p:ext>
    </p:extLst>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Rehab p</a:t>
            </a:r>
            <a:r>
              <a:rPr lang="en-US" sz="3600" b="1" dirty="0" smtClean="0"/>
              <a:t>sychologist</a:t>
            </a:r>
            <a:endParaRPr lang="en-US" sz="3600" b="1" dirty="0">
              <a:latin typeface="Calibri" panose="020F0502020204030204" pitchFamily="34" charset="0"/>
            </a:endParaRPr>
          </a:p>
        </p:txBody>
      </p:sp>
      <p:sp>
        <p:nvSpPr>
          <p:cNvPr id="5" name="Text Placeholder 4"/>
          <p:cNvSpPr>
            <a:spLocks noGrp="1"/>
          </p:cNvSpPr>
          <p:nvPr>
            <p:ph type="body" idx="1"/>
          </p:nvPr>
        </p:nvSpPr>
        <p:spPr>
          <a:xfrm>
            <a:off x="304800" y="1701801"/>
            <a:ext cx="8623300" cy="4851399"/>
          </a:xfrm>
          <a:solidFill>
            <a:schemeClr val="bg1"/>
          </a:solidFill>
          <a:ln>
            <a:solidFill>
              <a:schemeClr val="tx1"/>
            </a:solidFill>
          </a:ln>
        </p:spPr>
        <p:txBody>
          <a:bodyPr>
            <a:normAutofit/>
          </a:bodyPr>
          <a:lstStyle/>
          <a:p>
            <a:r>
              <a:rPr lang="en-US" sz="2800" dirty="0"/>
              <a:t>Rehabilitation Psychology often has long-term therapeutic relationships with Wellness patients </a:t>
            </a:r>
          </a:p>
          <a:p>
            <a:pPr marL="0" indent="0">
              <a:buNone/>
            </a:pPr>
            <a:endParaRPr lang="en-US" sz="2800" dirty="0"/>
          </a:p>
          <a:p>
            <a:r>
              <a:rPr lang="en-US" sz="2800" dirty="0" smtClean="0"/>
              <a:t>This relationship allows rehabilitation </a:t>
            </a:r>
            <a:r>
              <a:rPr lang="en-US" sz="2800" dirty="0"/>
              <a:t>psychologists to assist veterans with TBI when faced with the new challenges that life presents</a:t>
            </a:r>
          </a:p>
          <a:p>
            <a:endParaRPr lang="en-US" dirty="0"/>
          </a:p>
        </p:txBody>
      </p:sp>
    </p:spTree>
    <p:extLst>
      <p:ext uri="{BB962C8B-B14F-4D97-AF65-F5344CB8AC3E}">
        <p14:creationId xmlns:p14="http://schemas.microsoft.com/office/powerpoint/2010/main" val="846506393"/>
      </p:ext>
    </p:extLst>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Vocational </a:t>
            </a:r>
            <a:r>
              <a:rPr lang="en-US" sz="3600" b="1" dirty="0" smtClean="0"/>
              <a:t>rehabilitation </a:t>
            </a:r>
            <a:r>
              <a:rPr lang="en-US" sz="3600" b="1" dirty="0"/>
              <a:t>s</a:t>
            </a:r>
            <a:r>
              <a:rPr lang="en-US" sz="3600" b="1" dirty="0" smtClean="0"/>
              <a:t>pecialist</a:t>
            </a:r>
            <a:endParaRPr lang="en-US" sz="3600" b="1" dirty="0">
              <a:latin typeface="Calibri" panose="020F0502020204030204" pitchFamily="34" charset="0"/>
            </a:endParaRPr>
          </a:p>
        </p:txBody>
      </p:sp>
      <p:sp>
        <p:nvSpPr>
          <p:cNvPr id="4" name="Text Placeholder 3"/>
          <p:cNvSpPr>
            <a:spLocks noGrp="1"/>
          </p:cNvSpPr>
          <p:nvPr>
            <p:ph type="body" idx="1"/>
          </p:nvPr>
        </p:nvSpPr>
        <p:spPr>
          <a:xfrm>
            <a:off x="457200" y="1923321"/>
            <a:ext cx="7823200" cy="4642579"/>
          </a:xfrm>
          <a:solidFill>
            <a:schemeClr val="bg1"/>
          </a:solidFill>
          <a:ln>
            <a:solidFill>
              <a:schemeClr val="tx1"/>
            </a:solidFill>
          </a:ln>
        </p:spPr>
        <p:txBody>
          <a:bodyPr/>
          <a:lstStyle/>
          <a:p>
            <a:r>
              <a:rPr lang="en-US" sz="2800" dirty="0"/>
              <a:t>Assists with obtaining a job, returning to work, or working towards finding another </a:t>
            </a:r>
            <a:r>
              <a:rPr lang="en-US" sz="2800" dirty="0" smtClean="0"/>
              <a:t>position</a:t>
            </a:r>
            <a:endParaRPr lang="en-US" sz="2800" dirty="0"/>
          </a:p>
          <a:p>
            <a:r>
              <a:rPr lang="en-US" sz="2800" dirty="0" smtClean="0"/>
              <a:t>Assists </a:t>
            </a:r>
            <a:r>
              <a:rPr lang="en-US" sz="2800" dirty="0"/>
              <a:t>with providing career planning services, educational support and possible accommodations needed on the </a:t>
            </a:r>
            <a:r>
              <a:rPr lang="en-US" sz="2800" dirty="0" smtClean="0"/>
              <a:t>job </a:t>
            </a:r>
            <a:endParaRPr lang="en-US" sz="2800" dirty="0"/>
          </a:p>
          <a:p>
            <a:r>
              <a:rPr lang="en-US" sz="2800" dirty="0" smtClean="0"/>
              <a:t>Provides job </a:t>
            </a:r>
            <a:r>
              <a:rPr lang="en-US" sz="2800" dirty="0"/>
              <a:t>c</a:t>
            </a:r>
            <a:r>
              <a:rPr lang="en-US" sz="2800" dirty="0" smtClean="0"/>
              <a:t>oaching </a:t>
            </a:r>
            <a:r>
              <a:rPr lang="en-US" sz="2800" dirty="0"/>
              <a:t>for those that are currently </a:t>
            </a:r>
            <a:r>
              <a:rPr lang="en-US" sz="2800" dirty="0" smtClean="0"/>
              <a:t>working </a:t>
            </a:r>
          </a:p>
          <a:p>
            <a:r>
              <a:rPr lang="en-US" sz="2800" dirty="0" smtClean="0"/>
              <a:t>Helps facilitate supported employment experiences</a:t>
            </a:r>
            <a:endParaRPr lang="en-US" sz="2800" dirty="0"/>
          </a:p>
          <a:p>
            <a:endParaRPr lang="en-US" dirty="0"/>
          </a:p>
        </p:txBody>
      </p:sp>
    </p:spTree>
    <p:extLst>
      <p:ext uri="{BB962C8B-B14F-4D97-AF65-F5344CB8AC3E}">
        <p14:creationId xmlns:p14="http://schemas.microsoft.com/office/powerpoint/2010/main" val="2890055479"/>
      </p:ext>
    </p:extLst>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Speech/language </a:t>
            </a:r>
            <a:r>
              <a:rPr lang="en-US" sz="3600" b="1" dirty="0"/>
              <a:t>p</a:t>
            </a:r>
            <a:r>
              <a:rPr lang="en-US" sz="3600" b="1" dirty="0" smtClean="0"/>
              <a:t>athologist</a:t>
            </a:r>
            <a:endParaRPr lang="en-US" sz="3600" b="1" dirty="0">
              <a:latin typeface="Calibri" panose="020F0502020204030204" pitchFamily="34" charset="0"/>
            </a:endParaRPr>
          </a:p>
        </p:txBody>
      </p:sp>
      <p:sp>
        <p:nvSpPr>
          <p:cNvPr id="6" name="Rectangle 5"/>
          <p:cNvSpPr/>
          <p:nvPr/>
        </p:nvSpPr>
        <p:spPr>
          <a:xfrm>
            <a:off x="177800" y="1803401"/>
            <a:ext cx="8763000" cy="4401205"/>
          </a:xfrm>
          <a:prstGeom prst="rect">
            <a:avLst/>
          </a:prstGeom>
          <a:solidFill>
            <a:schemeClr val="bg1"/>
          </a:solidFill>
          <a:ln>
            <a:solidFill>
              <a:schemeClr val="tx1"/>
            </a:solidFill>
          </a:ln>
        </p:spPr>
        <p:txBody>
          <a:bodyPr wrap="square">
            <a:spAutoFit/>
          </a:bodyPr>
          <a:lstStyle/>
          <a:p>
            <a:pPr marL="457200" indent="-457200">
              <a:buFont typeface="Arial" panose="020B0604020202020204" pitchFamily="34" charset="0"/>
              <a:buChar char="•"/>
            </a:pPr>
            <a:r>
              <a:rPr lang="en-US" sz="2800" dirty="0" smtClean="0"/>
              <a:t>Expert in cognitive </a:t>
            </a:r>
            <a:r>
              <a:rPr lang="en-US" sz="2800" dirty="0"/>
              <a:t>and communication </a:t>
            </a:r>
            <a:r>
              <a:rPr lang="en-US" sz="2800" dirty="0" smtClean="0"/>
              <a:t>function</a:t>
            </a:r>
          </a:p>
          <a:p>
            <a:pPr marL="457200" indent="-457200">
              <a:buFont typeface="Arial" panose="020B0604020202020204" pitchFamily="34" charset="0"/>
              <a:buChar char="•"/>
            </a:pPr>
            <a:r>
              <a:rPr lang="en-US" sz="2800" dirty="0" smtClean="0"/>
              <a:t>Diagnose and treat swallowing disorders </a:t>
            </a:r>
            <a:endParaRPr lang="en-US" sz="2800" dirty="0"/>
          </a:p>
          <a:p>
            <a:pPr marL="457200" indent="-457200">
              <a:buFont typeface="Arial" panose="020B0604020202020204" pitchFamily="34" charset="0"/>
              <a:buChar char="•"/>
            </a:pPr>
            <a:r>
              <a:rPr lang="en-US" sz="2800" dirty="0" smtClean="0"/>
              <a:t>Provides in-depth, individualized assessments </a:t>
            </a:r>
            <a:endParaRPr lang="en-US" sz="2800" dirty="0"/>
          </a:p>
          <a:p>
            <a:pPr marL="457200" indent="-457200">
              <a:buFont typeface="Arial" panose="020B0604020202020204" pitchFamily="34" charset="0"/>
              <a:buChar char="•"/>
            </a:pPr>
            <a:r>
              <a:rPr lang="en-US" sz="2800" dirty="0" smtClean="0"/>
              <a:t>Develops and implements therapy plan </a:t>
            </a:r>
          </a:p>
          <a:p>
            <a:pPr marL="457200" indent="-457200">
              <a:buFont typeface="Arial" panose="020B0604020202020204" pitchFamily="34" charset="0"/>
              <a:buChar char="•"/>
            </a:pPr>
            <a:r>
              <a:rPr lang="en-US" sz="2800" dirty="0"/>
              <a:t>Helps patients develop and implement  compensatory </a:t>
            </a:r>
            <a:r>
              <a:rPr lang="en-US" sz="2800" dirty="0" smtClean="0"/>
              <a:t>strategies</a:t>
            </a:r>
          </a:p>
          <a:p>
            <a:pPr marL="457200" indent="-457200">
              <a:buFont typeface="Arial" panose="020B0604020202020204" pitchFamily="34" charset="0"/>
              <a:buChar char="•"/>
            </a:pPr>
            <a:r>
              <a:rPr lang="en-US" sz="2800" dirty="0"/>
              <a:t>Supplies appropriate cognitive orthotic </a:t>
            </a:r>
            <a:r>
              <a:rPr lang="en-US" sz="2800" dirty="0" smtClean="0"/>
              <a:t>devices</a:t>
            </a:r>
          </a:p>
          <a:p>
            <a:pPr marL="457200" indent="-457200">
              <a:buFont typeface="Arial" panose="020B0604020202020204" pitchFamily="34" charset="0"/>
              <a:buChar char="•"/>
            </a:pPr>
            <a:r>
              <a:rPr lang="en-US" sz="2800" dirty="0"/>
              <a:t>Helps optimize return-to-school and return-to-work activities</a:t>
            </a:r>
          </a:p>
          <a:p>
            <a:endParaRPr lang="en-US" sz="2800" dirty="0"/>
          </a:p>
        </p:txBody>
      </p:sp>
    </p:spTree>
    <p:extLst>
      <p:ext uri="{BB962C8B-B14F-4D97-AF65-F5344CB8AC3E}">
        <p14:creationId xmlns:p14="http://schemas.microsoft.com/office/powerpoint/2010/main" val="332119102"/>
      </p:ext>
    </p:extLst>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Occupational </a:t>
            </a:r>
            <a:r>
              <a:rPr lang="en-US" sz="3600" b="1" dirty="0" smtClean="0"/>
              <a:t>therapist</a:t>
            </a:r>
            <a:endParaRPr lang="en-US" sz="3600" b="1" dirty="0">
              <a:latin typeface="Calibri" panose="020F0502020204030204" pitchFamily="34" charset="0"/>
            </a:endParaRPr>
          </a:p>
        </p:txBody>
      </p:sp>
      <p:sp>
        <p:nvSpPr>
          <p:cNvPr id="3" name="Content Placeholder 2"/>
          <p:cNvSpPr>
            <a:spLocks noGrp="1"/>
          </p:cNvSpPr>
          <p:nvPr>
            <p:ph type="body" idx="1"/>
          </p:nvPr>
        </p:nvSpPr>
        <p:spPr>
          <a:xfrm>
            <a:off x="304800" y="1732821"/>
            <a:ext cx="8661400" cy="4934679"/>
          </a:xfrm>
          <a:solidFill>
            <a:schemeClr val="bg1"/>
          </a:solidFill>
          <a:ln>
            <a:solidFill>
              <a:schemeClr val="tx1"/>
            </a:solidFill>
          </a:ln>
        </p:spPr>
        <p:txBody>
          <a:bodyPr>
            <a:normAutofit fontScale="92500"/>
          </a:bodyPr>
          <a:lstStyle/>
          <a:p>
            <a:r>
              <a:rPr lang="en-US" sz="2800" dirty="0" smtClean="0"/>
              <a:t>Expert in cognition, upper limbs, and overall function</a:t>
            </a:r>
          </a:p>
          <a:p>
            <a:r>
              <a:rPr lang="en-US" sz="2800" dirty="0" smtClean="0"/>
              <a:t>Provides </a:t>
            </a:r>
            <a:r>
              <a:rPr lang="en-US" sz="2800" dirty="0"/>
              <a:t>education to assist one’s participation in daily </a:t>
            </a:r>
            <a:r>
              <a:rPr lang="en-US" sz="2800" dirty="0" smtClean="0"/>
              <a:t>tasks</a:t>
            </a:r>
            <a:endParaRPr lang="en-US" sz="2800" dirty="0"/>
          </a:p>
          <a:p>
            <a:r>
              <a:rPr lang="en-US" sz="2800" dirty="0"/>
              <a:t>Assists in improving daily </a:t>
            </a:r>
            <a:r>
              <a:rPr lang="en-US" sz="2800" dirty="0" smtClean="0"/>
              <a:t>functioning</a:t>
            </a:r>
            <a:endParaRPr lang="en-US" sz="2800" dirty="0"/>
          </a:p>
          <a:p>
            <a:r>
              <a:rPr lang="en-US" sz="2800" dirty="0"/>
              <a:t>Assists with cognitive deficits and learning compensatory </a:t>
            </a:r>
            <a:r>
              <a:rPr lang="en-US" sz="2800" dirty="0" smtClean="0"/>
              <a:t>strategies</a:t>
            </a:r>
          </a:p>
          <a:p>
            <a:r>
              <a:rPr lang="en-US" sz="2800" dirty="0" smtClean="0"/>
              <a:t>Helps facilitate return-to-work activities</a:t>
            </a:r>
          </a:p>
          <a:p>
            <a:r>
              <a:rPr lang="en-US" sz="2800" dirty="0"/>
              <a:t>Assists with educating the patient on relaxation </a:t>
            </a:r>
            <a:r>
              <a:rPr lang="en-US" sz="2800" dirty="0" smtClean="0"/>
              <a:t>strategies</a:t>
            </a:r>
          </a:p>
          <a:p>
            <a:r>
              <a:rPr lang="en-US" sz="2800" dirty="0"/>
              <a:t>Assists the patient in developing and implementing a sleep hygiene </a:t>
            </a:r>
            <a:r>
              <a:rPr lang="en-US" sz="2800" dirty="0" smtClean="0"/>
              <a:t>plan</a:t>
            </a:r>
          </a:p>
          <a:p>
            <a:r>
              <a:rPr lang="en-US" sz="2800" dirty="0"/>
              <a:t>Assists the patient in utilizing the strategies that they have learned for pain management</a:t>
            </a:r>
          </a:p>
          <a:p>
            <a:endParaRPr lang="en-US" sz="2800" dirty="0"/>
          </a:p>
        </p:txBody>
      </p:sp>
    </p:spTree>
    <p:extLst>
      <p:ext uri="{BB962C8B-B14F-4D97-AF65-F5344CB8AC3E}">
        <p14:creationId xmlns:p14="http://schemas.microsoft.com/office/powerpoint/2010/main" val="1728579771"/>
      </p:ext>
    </p:extLst>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Physical </a:t>
            </a:r>
            <a:r>
              <a:rPr lang="en-US" sz="3600" b="1" dirty="0" smtClean="0"/>
              <a:t>therapist</a:t>
            </a:r>
            <a:endParaRPr lang="en-US" sz="3600" b="1" dirty="0">
              <a:latin typeface="Calibri" panose="020F0502020204030204" pitchFamily="34" charset="0"/>
            </a:endParaRPr>
          </a:p>
        </p:txBody>
      </p:sp>
      <p:sp>
        <p:nvSpPr>
          <p:cNvPr id="3" name="Text Placeholder 2"/>
          <p:cNvSpPr>
            <a:spLocks noGrp="1"/>
          </p:cNvSpPr>
          <p:nvPr>
            <p:ph type="body" idx="1"/>
          </p:nvPr>
        </p:nvSpPr>
        <p:spPr>
          <a:xfrm>
            <a:off x="330200" y="1799775"/>
            <a:ext cx="8610600" cy="4934679"/>
          </a:xfrm>
          <a:solidFill>
            <a:schemeClr val="bg1"/>
          </a:solidFill>
          <a:ln>
            <a:solidFill>
              <a:schemeClr val="tx1"/>
            </a:solidFill>
          </a:ln>
        </p:spPr>
        <p:txBody>
          <a:bodyPr>
            <a:normAutofit fontScale="92500" lnSpcReduction="10000"/>
          </a:bodyPr>
          <a:lstStyle/>
          <a:p>
            <a:r>
              <a:rPr lang="en-US" sz="3000" dirty="0" smtClean="0"/>
              <a:t>Expert in headaches, dizziness</a:t>
            </a:r>
          </a:p>
          <a:p>
            <a:r>
              <a:rPr lang="en-US" sz="3000" dirty="0" smtClean="0"/>
              <a:t>Treat musculoskeletal pain and related disorders</a:t>
            </a:r>
          </a:p>
          <a:p>
            <a:r>
              <a:rPr lang="en-US" sz="3000" dirty="0" smtClean="0"/>
              <a:t>Help </a:t>
            </a:r>
            <a:r>
              <a:rPr lang="en-US" sz="3000" dirty="0"/>
              <a:t>veteran maximize function and access to community </a:t>
            </a:r>
            <a:r>
              <a:rPr lang="en-US" sz="3000" dirty="0" smtClean="0"/>
              <a:t>resources/recreation</a:t>
            </a:r>
          </a:p>
          <a:p>
            <a:r>
              <a:rPr lang="en-US" sz="3000" dirty="0"/>
              <a:t>Provides education and self-management tools for chronic pain modulation to assist with improving </a:t>
            </a:r>
            <a:r>
              <a:rPr lang="en-US" sz="3000" dirty="0" smtClean="0"/>
              <a:t>function</a:t>
            </a:r>
          </a:p>
          <a:p>
            <a:r>
              <a:rPr lang="en-US" sz="3000" dirty="0"/>
              <a:t>Expert in assessment and treatment balance </a:t>
            </a:r>
            <a:r>
              <a:rPr lang="en-US" sz="3000" dirty="0" smtClean="0"/>
              <a:t>disorders</a:t>
            </a:r>
          </a:p>
          <a:p>
            <a:r>
              <a:rPr lang="en-US" sz="3000" dirty="0"/>
              <a:t>Work on neuromuscular </a:t>
            </a:r>
            <a:r>
              <a:rPr lang="en-US" sz="3000" dirty="0" smtClean="0"/>
              <a:t>weakness</a:t>
            </a:r>
          </a:p>
          <a:p>
            <a:r>
              <a:rPr lang="en-US" sz="3000" dirty="0"/>
              <a:t>Can co-treat with other disciplines, </a:t>
            </a:r>
            <a:r>
              <a:rPr lang="en-US" sz="3000" dirty="0" err="1"/>
              <a:t>eg</a:t>
            </a:r>
            <a:r>
              <a:rPr lang="en-US" sz="3000" dirty="0"/>
              <a:t> when patient has cognitive impairment, needs assistive devices</a:t>
            </a:r>
          </a:p>
          <a:p>
            <a:pPr marL="0" indent="0">
              <a:buNone/>
            </a:pPr>
            <a:endParaRPr lang="en-US" sz="3000" dirty="0"/>
          </a:p>
          <a:p>
            <a:pPr marL="0" indent="0">
              <a:buNone/>
            </a:pPr>
            <a:endParaRPr lang="en-US" sz="3200" dirty="0" smtClean="0"/>
          </a:p>
        </p:txBody>
      </p:sp>
    </p:spTree>
    <p:extLst>
      <p:ext uri="{BB962C8B-B14F-4D97-AF65-F5344CB8AC3E}">
        <p14:creationId xmlns:p14="http://schemas.microsoft.com/office/powerpoint/2010/main" val="1973786439"/>
      </p:ext>
    </p:extLst>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Physical </a:t>
            </a:r>
            <a:r>
              <a:rPr lang="en-US" sz="3600" b="1" dirty="0" smtClean="0"/>
              <a:t>therapist</a:t>
            </a:r>
            <a:endParaRPr lang="en-US" sz="3600" b="1" dirty="0">
              <a:latin typeface="Calibri" panose="020F0502020204030204" pitchFamily="34" charset="0"/>
            </a:endParaRPr>
          </a:p>
        </p:txBody>
      </p:sp>
      <p:sp>
        <p:nvSpPr>
          <p:cNvPr id="3" name="Text Placeholder 2"/>
          <p:cNvSpPr>
            <a:spLocks noGrp="1"/>
          </p:cNvSpPr>
          <p:nvPr>
            <p:ph type="body" idx="1"/>
          </p:nvPr>
        </p:nvSpPr>
        <p:spPr>
          <a:xfrm>
            <a:off x="292100" y="1732821"/>
            <a:ext cx="7759700" cy="4934679"/>
          </a:xfrm>
          <a:solidFill>
            <a:schemeClr val="bg1"/>
          </a:solidFill>
          <a:ln>
            <a:solidFill>
              <a:schemeClr val="tx1"/>
            </a:solidFill>
          </a:ln>
        </p:spPr>
        <p:txBody>
          <a:bodyPr>
            <a:normAutofit/>
          </a:bodyPr>
          <a:lstStyle/>
          <a:p>
            <a:r>
              <a:rPr lang="en-US" sz="3000" dirty="0" smtClean="0"/>
              <a:t>Evaluates </a:t>
            </a:r>
            <a:r>
              <a:rPr lang="en-US" sz="3000" dirty="0"/>
              <a:t>the current status of patient or address current </a:t>
            </a:r>
            <a:r>
              <a:rPr lang="en-US" sz="3000" dirty="0" smtClean="0"/>
              <a:t>concerns</a:t>
            </a:r>
            <a:endParaRPr lang="en-US" sz="3000" dirty="0"/>
          </a:p>
          <a:p>
            <a:r>
              <a:rPr lang="en-US" sz="3000" dirty="0" smtClean="0"/>
              <a:t>Re-Assess </a:t>
            </a:r>
            <a:r>
              <a:rPr lang="en-US" sz="3000" dirty="0"/>
              <a:t>and manage functional declines with </a:t>
            </a:r>
            <a:r>
              <a:rPr lang="en-US" sz="3000" dirty="0" smtClean="0"/>
              <a:t>adaptations/compensation</a:t>
            </a:r>
            <a:endParaRPr lang="en-US" sz="3000" dirty="0"/>
          </a:p>
          <a:p>
            <a:r>
              <a:rPr lang="en-US" sz="3000" dirty="0"/>
              <a:t>Work with other disciplines in order to help the veteran achieve their personal </a:t>
            </a:r>
            <a:r>
              <a:rPr lang="en-US" sz="3000" dirty="0" smtClean="0"/>
              <a:t>goals </a:t>
            </a:r>
          </a:p>
          <a:p>
            <a:r>
              <a:rPr lang="en-US" sz="3000" dirty="0"/>
              <a:t>Participates in special events and community programs</a:t>
            </a:r>
          </a:p>
          <a:p>
            <a:endParaRPr lang="en-US" sz="3000" dirty="0"/>
          </a:p>
          <a:p>
            <a:pPr marL="0" indent="0">
              <a:buNone/>
            </a:pPr>
            <a:endParaRPr lang="en-US" sz="3200" dirty="0" smtClean="0"/>
          </a:p>
        </p:txBody>
      </p:sp>
    </p:spTree>
    <p:extLst>
      <p:ext uri="{BB962C8B-B14F-4D97-AF65-F5344CB8AC3E}">
        <p14:creationId xmlns:p14="http://schemas.microsoft.com/office/powerpoint/2010/main" val="4206112294"/>
      </p:ext>
    </p:extLst>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Recreational </a:t>
            </a:r>
            <a:r>
              <a:rPr lang="en-US" sz="3600" b="1" dirty="0" smtClean="0"/>
              <a:t>therapist</a:t>
            </a:r>
            <a:endParaRPr lang="en-US" sz="3600" b="1" dirty="0"/>
          </a:p>
        </p:txBody>
      </p:sp>
      <p:sp>
        <p:nvSpPr>
          <p:cNvPr id="3" name="Text Placeholder 2"/>
          <p:cNvSpPr>
            <a:spLocks noGrp="1"/>
          </p:cNvSpPr>
          <p:nvPr>
            <p:ph type="body" idx="1"/>
          </p:nvPr>
        </p:nvSpPr>
        <p:spPr>
          <a:xfrm>
            <a:off x="457200" y="1935650"/>
            <a:ext cx="8229600" cy="4668350"/>
          </a:xfrm>
          <a:solidFill>
            <a:schemeClr val="bg1"/>
          </a:solidFill>
          <a:ln>
            <a:solidFill>
              <a:schemeClr val="tx1"/>
            </a:solidFill>
          </a:ln>
        </p:spPr>
        <p:txBody>
          <a:bodyPr>
            <a:normAutofit fontScale="92500" lnSpcReduction="20000"/>
          </a:bodyPr>
          <a:lstStyle/>
          <a:p>
            <a:r>
              <a:rPr lang="en-US" sz="2800" dirty="0" smtClean="0"/>
              <a:t>Goal:  </a:t>
            </a:r>
            <a:r>
              <a:rPr lang="en-US" sz="2800" dirty="0"/>
              <a:t>providing empowerment through leisure and recreation with support, while integrating back into community </a:t>
            </a:r>
            <a:r>
              <a:rPr lang="en-US" sz="2800" dirty="0" smtClean="0"/>
              <a:t>programs</a:t>
            </a:r>
            <a:endParaRPr lang="en-US" sz="2800" dirty="0"/>
          </a:p>
          <a:p>
            <a:r>
              <a:rPr lang="en-US" sz="2800" dirty="0"/>
              <a:t>Allows the ability for individuals to continue developing and enhancing their leisure </a:t>
            </a:r>
            <a:r>
              <a:rPr lang="en-US" sz="2800" dirty="0" smtClean="0"/>
              <a:t>lifestyle</a:t>
            </a:r>
            <a:endParaRPr lang="en-US" sz="2800" dirty="0"/>
          </a:p>
          <a:p>
            <a:r>
              <a:rPr lang="en-US" sz="2800" dirty="0"/>
              <a:t>May be seen 1:1 during clinic or community integration sessions or within </a:t>
            </a:r>
            <a:r>
              <a:rPr lang="en-US" sz="2800" dirty="0" smtClean="0"/>
              <a:t>groups</a:t>
            </a:r>
          </a:p>
          <a:p>
            <a:r>
              <a:rPr lang="en-US" sz="2800" dirty="0"/>
              <a:t>Goals include optimizing community re-entry and </a:t>
            </a:r>
            <a:r>
              <a:rPr lang="en-US" sz="2800" dirty="0" smtClean="0"/>
              <a:t>participation</a:t>
            </a:r>
          </a:p>
          <a:p>
            <a:r>
              <a:rPr lang="en-US" sz="2800" dirty="0"/>
              <a:t>Provides extensive education to participants and family </a:t>
            </a:r>
            <a:r>
              <a:rPr lang="en-US" sz="2800" dirty="0" smtClean="0"/>
              <a:t>members</a:t>
            </a:r>
          </a:p>
          <a:p>
            <a:r>
              <a:rPr lang="en-US" sz="2800" dirty="0"/>
              <a:t>Participates in weekly groups for participants in Wellness Program</a:t>
            </a:r>
          </a:p>
          <a:p>
            <a:endParaRPr lang="en-US" sz="2800" dirty="0"/>
          </a:p>
        </p:txBody>
      </p:sp>
    </p:spTree>
    <p:extLst>
      <p:ext uri="{BB962C8B-B14F-4D97-AF65-F5344CB8AC3E}">
        <p14:creationId xmlns:p14="http://schemas.microsoft.com/office/powerpoint/2010/main" val="2532987300"/>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body" idx="1"/>
          </p:nvPr>
        </p:nvSpPr>
        <p:spPr>
          <a:xfrm>
            <a:off x="190500" y="1663700"/>
            <a:ext cx="8636000" cy="4927599"/>
          </a:xfrm>
          <a:prstGeom prst="rect">
            <a:avLst/>
          </a:prstGeom>
          <a:ln>
            <a:solidFill>
              <a:schemeClr val="tx1"/>
            </a:solidFill>
          </a:ln>
        </p:spPr>
        <p:txBody>
          <a:bodyPr>
            <a:normAutofit/>
          </a:bodyPr>
          <a:lstStyle/>
          <a:p>
            <a:pPr marL="0" indent="0">
              <a:buNone/>
            </a:pPr>
            <a:r>
              <a:rPr lang="en-US" sz="2400" dirty="0"/>
              <a:t>NIH Consensus Statement on Rehabilitation of People with TBI, 1998:</a:t>
            </a:r>
          </a:p>
          <a:p>
            <a:r>
              <a:rPr lang="en-US" sz="2400" dirty="0" smtClean="0"/>
              <a:t>people </a:t>
            </a:r>
            <a:r>
              <a:rPr lang="en-US" sz="2400" dirty="0"/>
              <a:t>with TBI should have access to rehabilitation services through the entire course of their recovery, which may last for many years after the </a:t>
            </a:r>
            <a:r>
              <a:rPr lang="en-US" sz="2400" dirty="0" smtClean="0"/>
              <a:t>injury</a:t>
            </a:r>
          </a:p>
          <a:p>
            <a:pPr marL="0" indent="0">
              <a:buNone/>
            </a:pPr>
            <a:endParaRPr lang="en-US" sz="2400" dirty="0"/>
          </a:p>
          <a:p>
            <a:r>
              <a:rPr lang="en-US" sz="2400" dirty="0" smtClean="0"/>
              <a:t>community-based</a:t>
            </a:r>
            <a:r>
              <a:rPr lang="en-US" sz="2400" dirty="0"/>
              <a:t>, nonmedical services should be components of the extended care and rehabilitation available to people with TBI</a:t>
            </a:r>
          </a:p>
          <a:p>
            <a:pPr marL="0" indent="0">
              <a:lnSpc>
                <a:spcPts val="3200"/>
              </a:lnSpc>
              <a:buNone/>
            </a:pPr>
            <a:endParaRPr lang="en-US" sz="2400" dirty="0"/>
          </a:p>
        </p:txBody>
      </p:sp>
      <p:sp>
        <p:nvSpPr>
          <p:cNvPr id="69" name="Shape 69"/>
          <p:cNvSpPr>
            <a:spLocks noGrp="1"/>
          </p:cNvSpPr>
          <p:nvPr>
            <p:ph type="sldNum" sz="quarter" idx="2"/>
          </p:nvPr>
        </p:nvSpPr>
        <p:spPr>
          <a:xfrm>
            <a:off x="8583351" y="6134286"/>
            <a:ext cx="490751" cy="231141"/>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000">
                <a:solidFill>
                  <a:srgbClr val="888888"/>
                </a:solidFill>
              </a:rPr>
              <a:t>7</a:t>
            </a:fld>
            <a:endParaRPr sz="1000" dirty="0">
              <a:solidFill>
                <a:srgbClr val="888888"/>
              </a:solidFill>
            </a:endParaRPr>
          </a:p>
        </p:txBody>
      </p:sp>
      <p:sp>
        <p:nvSpPr>
          <p:cNvPr id="70" name="Shape 70"/>
          <p:cNvSpPr>
            <a:spLocks noGrp="1"/>
          </p:cNvSpPr>
          <p:nvPr>
            <p:ph type="title"/>
          </p:nvPr>
        </p:nvSpPr>
        <p:spPr>
          <a:xfrm>
            <a:off x="457200" y="274637"/>
            <a:ext cx="8229600" cy="1291146"/>
          </a:xfrm>
          <a:prstGeom prst="rect">
            <a:avLst/>
          </a:prstGeom>
        </p:spPr>
        <p:txBody>
          <a:bodyPr>
            <a:normAutofit/>
          </a:bodyPr>
          <a:lstStyle/>
          <a:p>
            <a:pPr lvl="0">
              <a:defRPr sz="1800">
                <a:solidFill>
                  <a:srgbClr val="000000"/>
                </a:solidFill>
              </a:defRPr>
            </a:pPr>
            <a:r>
              <a:rPr lang="en-US" sz="3600" b="1" dirty="0">
                <a:solidFill>
                  <a:schemeClr val="bg1"/>
                </a:solidFill>
              </a:rPr>
              <a:t>Significance/ background</a:t>
            </a:r>
            <a:endParaRPr sz="3600" b="1" dirty="0">
              <a:solidFill>
                <a:schemeClr val="bg1"/>
              </a:solidFill>
              <a:latin typeface="Calibri" panose="020F0502020204030204" pitchFamily="34" charset="0"/>
            </a:endParaRPr>
          </a:p>
        </p:txBody>
      </p:sp>
    </p:spTree>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3600" b="1" dirty="0"/>
              <a:t>Recreational </a:t>
            </a:r>
            <a:r>
              <a:rPr lang="en-US" sz="3600" b="1" dirty="0" smtClean="0"/>
              <a:t>therapist</a:t>
            </a:r>
            <a:endParaRPr lang="en-US" sz="3600" b="1" dirty="0"/>
          </a:p>
        </p:txBody>
      </p:sp>
      <p:sp>
        <p:nvSpPr>
          <p:cNvPr id="3" name="Text Placeholder 2"/>
          <p:cNvSpPr>
            <a:spLocks noGrp="1"/>
          </p:cNvSpPr>
          <p:nvPr>
            <p:ph type="body" idx="1"/>
          </p:nvPr>
        </p:nvSpPr>
        <p:spPr>
          <a:xfrm>
            <a:off x="177800" y="1816100"/>
            <a:ext cx="8267700" cy="4673599"/>
          </a:xfrm>
          <a:solidFill>
            <a:schemeClr val="bg1"/>
          </a:solidFill>
          <a:ln>
            <a:solidFill>
              <a:schemeClr val="tx1"/>
            </a:solidFill>
          </a:ln>
        </p:spPr>
        <p:txBody>
          <a:bodyPr>
            <a:normAutofit/>
          </a:bodyPr>
          <a:lstStyle/>
          <a:p>
            <a:r>
              <a:rPr lang="en-US" sz="2400" dirty="0" smtClean="0"/>
              <a:t>Partners with community groups with goal of increasing opportunities for adapted sports, recreational activities, and successful community re-entry</a:t>
            </a:r>
          </a:p>
          <a:p>
            <a:pPr lvl="1" algn="l" rtl="0"/>
            <a:r>
              <a:rPr lang="en-US" sz="2400" dirty="0" smtClean="0"/>
              <a:t>Kayaking program, a </a:t>
            </a:r>
            <a:r>
              <a:rPr lang="en-US" sz="2400" dirty="0"/>
              <a:t>collaboration </a:t>
            </a:r>
            <a:r>
              <a:rPr lang="en-US" sz="2400" dirty="0" smtClean="0"/>
              <a:t>with the </a:t>
            </a:r>
            <a:r>
              <a:rPr lang="en-US" sz="2400" dirty="0"/>
              <a:t>Three Rivers Park District and the Minneapolis chapter of Team River Runner, a nonprofit that offers adaptive paddling programs to veterans and their </a:t>
            </a:r>
            <a:r>
              <a:rPr lang="en-US" sz="2400" dirty="0" smtClean="0"/>
              <a:t>families</a:t>
            </a:r>
            <a:endParaRPr lang="en-US" sz="2400" dirty="0">
              <a:solidFill>
                <a:srgbClr val="000000"/>
              </a:solidFill>
            </a:endParaRPr>
          </a:p>
          <a:p>
            <a:endParaRPr lang="en-US" sz="2400" dirty="0" smtClean="0"/>
          </a:p>
          <a:p>
            <a:endParaRPr lang="en-US" sz="2400" dirty="0" smtClean="0"/>
          </a:p>
          <a:p>
            <a:endParaRPr lang="en-US" sz="2800" dirty="0"/>
          </a:p>
          <a:p>
            <a:endParaRPr lang="en-US" sz="3200" dirty="0"/>
          </a:p>
        </p:txBody>
      </p:sp>
    </p:spTree>
    <p:extLst>
      <p:ext uri="{BB962C8B-B14F-4D97-AF65-F5344CB8AC3E}">
        <p14:creationId xmlns:p14="http://schemas.microsoft.com/office/powerpoint/2010/main" val="3297268966"/>
      </p:ext>
    </p:extLst>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Rehabilitation engineering/ Assistive technologist</a:t>
            </a:r>
            <a:endParaRPr lang="en-US" sz="3600" b="1" dirty="0"/>
          </a:p>
        </p:txBody>
      </p:sp>
      <p:sp>
        <p:nvSpPr>
          <p:cNvPr id="3" name="Text Placeholder 2"/>
          <p:cNvSpPr>
            <a:spLocks noGrp="1"/>
          </p:cNvSpPr>
          <p:nvPr>
            <p:ph type="body" idx="1"/>
          </p:nvPr>
        </p:nvSpPr>
        <p:spPr>
          <a:xfrm>
            <a:off x="457200" y="1935650"/>
            <a:ext cx="8432800" cy="4579450"/>
          </a:xfrm>
          <a:solidFill>
            <a:schemeClr val="bg1"/>
          </a:solidFill>
          <a:ln>
            <a:solidFill>
              <a:schemeClr val="tx1"/>
            </a:solidFill>
          </a:ln>
        </p:spPr>
        <p:txBody>
          <a:bodyPr>
            <a:normAutofit/>
          </a:bodyPr>
          <a:lstStyle/>
          <a:p>
            <a:r>
              <a:rPr lang="en-US" sz="2800" dirty="0" smtClean="0"/>
              <a:t>Provides assistance with cognitive orthotics, wheelchairs and other assistive devices</a:t>
            </a:r>
          </a:p>
          <a:p>
            <a:r>
              <a:rPr lang="en-US" sz="2800" dirty="0" smtClean="0"/>
              <a:t>Services and technologies are tailored for an individuals’ needs</a:t>
            </a:r>
          </a:p>
          <a:p>
            <a:r>
              <a:rPr lang="en-US" sz="2800" dirty="0" smtClean="0"/>
              <a:t>Services provided change over time </a:t>
            </a:r>
            <a:endParaRPr lang="en-US" sz="2800" dirty="0"/>
          </a:p>
        </p:txBody>
      </p:sp>
    </p:spTree>
    <p:extLst>
      <p:ext uri="{BB962C8B-B14F-4D97-AF65-F5344CB8AC3E}">
        <p14:creationId xmlns:p14="http://schemas.microsoft.com/office/powerpoint/2010/main" val="1302022221"/>
      </p:ext>
    </p:extLst>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9314"/>
            <a:ext cx="8229600" cy="1246468"/>
          </a:xfrm>
        </p:spPr>
        <p:txBody>
          <a:bodyPr>
            <a:normAutofit/>
          </a:bodyPr>
          <a:lstStyle/>
          <a:p>
            <a:r>
              <a:rPr lang="en-US" sz="4400" b="1" dirty="0" smtClean="0"/>
              <a:t>							Part 4</a:t>
            </a:r>
            <a:endParaRPr lang="en-US" sz="4400" b="1" dirty="0">
              <a:solidFill>
                <a:schemeClr val="bg1"/>
              </a:solidFill>
              <a:latin typeface="Calibri" panose="020F0502020204030204" pitchFamily="34" charset="0"/>
            </a:endParaRPr>
          </a:p>
        </p:txBody>
      </p:sp>
      <p:sp>
        <p:nvSpPr>
          <p:cNvPr id="3" name="Text Placeholder 2"/>
          <p:cNvSpPr>
            <a:spLocks noGrp="1"/>
          </p:cNvSpPr>
          <p:nvPr>
            <p:ph type="body" idx="1"/>
          </p:nvPr>
        </p:nvSpPr>
        <p:spPr>
          <a:xfrm>
            <a:off x="290286" y="1770743"/>
            <a:ext cx="8561614" cy="4807857"/>
          </a:xfrm>
          <a:solidFill>
            <a:schemeClr val="bg1"/>
          </a:solidFill>
        </p:spPr>
        <p:txBody>
          <a:bodyPr>
            <a:normAutofit/>
          </a:bodyPr>
          <a:lstStyle/>
          <a:p>
            <a:pPr marL="0" lvl="1" indent="0" algn="ctr">
              <a:buNone/>
            </a:pPr>
            <a:r>
              <a:rPr lang="en-US" sz="2800" b="1" dirty="0" smtClean="0"/>
              <a:t>Discuss </a:t>
            </a:r>
            <a:r>
              <a:rPr lang="en-US" sz="2800" b="1" dirty="0"/>
              <a:t>potential drawbacks and benefits of this model of care in both veterans and civilians with brain injuries.</a:t>
            </a:r>
            <a:r>
              <a:rPr lang="en-US" sz="2800" dirty="0"/>
              <a:t> </a:t>
            </a:r>
          </a:p>
          <a:p>
            <a:pPr marL="0" lvl="1" indent="0" algn="ctr">
              <a:buNone/>
            </a:pPr>
            <a:r>
              <a:rPr lang="en-US" sz="2800" dirty="0" smtClean="0"/>
              <a:t>		</a:t>
            </a:r>
            <a:endParaRPr lang="en-US" sz="2800" dirty="0"/>
          </a:p>
        </p:txBody>
      </p:sp>
    </p:spTree>
    <p:extLst>
      <p:ext uri="{BB962C8B-B14F-4D97-AF65-F5344CB8AC3E}">
        <p14:creationId xmlns:p14="http://schemas.microsoft.com/office/powerpoint/2010/main" val="3179967936"/>
      </p:ext>
    </p:extLst>
  </p:cSld>
  <p:clrMapOvr>
    <a:masterClrMapping/>
  </p:clrMapOvr>
  <p:transition spd="med"/>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Does this model work?</a:t>
            </a:r>
            <a:endParaRPr lang="en-US" sz="3600" b="1" dirty="0"/>
          </a:p>
        </p:txBody>
      </p:sp>
      <p:sp>
        <p:nvSpPr>
          <p:cNvPr id="3" name="Text Placeholder 2"/>
          <p:cNvSpPr>
            <a:spLocks noGrp="1"/>
          </p:cNvSpPr>
          <p:nvPr>
            <p:ph type="body" idx="1"/>
          </p:nvPr>
        </p:nvSpPr>
        <p:spPr>
          <a:xfrm>
            <a:off x="457200" y="1816100"/>
            <a:ext cx="8229600" cy="4495800"/>
          </a:xfrm>
          <a:solidFill>
            <a:schemeClr val="bg1"/>
          </a:solidFill>
          <a:ln>
            <a:solidFill>
              <a:schemeClr val="tx1"/>
            </a:solidFill>
          </a:ln>
        </p:spPr>
        <p:txBody>
          <a:bodyPr>
            <a:normAutofit/>
          </a:bodyPr>
          <a:lstStyle/>
          <a:p>
            <a:r>
              <a:rPr lang="en-US" sz="2800" dirty="0" smtClean="0"/>
              <a:t>Participants and families report being satisfied</a:t>
            </a:r>
          </a:p>
          <a:p>
            <a:r>
              <a:rPr lang="en-US" sz="2800" dirty="0" smtClean="0"/>
              <a:t>Other stakeholders report satisfaction:</a:t>
            </a:r>
          </a:p>
          <a:p>
            <a:pPr lvl="1"/>
            <a:r>
              <a:rPr lang="en-US" sz="2400" dirty="0" smtClean="0"/>
              <a:t>primary care providers</a:t>
            </a:r>
          </a:p>
          <a:p>
            <a:pPr lvl="1"/>
            <a:r>
              <a:rPr lang="en-US" sz="2400" dirty="0" smtClean="0"/>
              <a:t>other medical teams/ specialists</a:t>
            </a:r>
          </a:p>
          <a:p>
            <a:pPr lvl="1"/>
            <a:r>
              <a:rPr lang="en-US" sz="2400" dirty="0" smtClean="0"/>
              <a:t>other social service providers</a:t>
            </a:r>
            <a:endParaRPr lang="en-US" sz="2400" dirty="0"/>
          </a:p>
          <a:p>
            <a:pPr marL="0" indent="0">
              <a:buNone/>
            </a:pPr>
            <a:endParaRPr lang="en-US" sz="3200" dirty="0"/>
          </a:p>
        </p:txBody>
      </p:sp>
    </p:spTree>
    <p:extLst>
      <p:ext uri="{BB962C8B-B14F-4D97-AF65-F5344CB8AC3E}">
        <p14:creationId xmlns:p14="http://schemas.microsoft.com/office/powerpoint/2010/main" val="928294663"/>
      </p:ext>
    </p:extLst>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Does this model work?</a:t>
            </a:r>
            <a:endParaRPr lang="en-US" sz="3600" b="1" dirty="0"/>
          </a:p>
        </p:txBody>
      </p:sp>
      <p:sp>
        <p:nvSpPr>
          <p:cNvPr id="3" name="Text Placeholder 2"/>
          <p:cNvSpPr>
            <a:spLocks noGrp="1"/>
          </p:cNvSpPr>
          <p:nvPr>
            <p:ph type="body" idx="1"/>
          </p:nvPr>
        </p:nvSpPr>
        <p:spPr>
          <a:xfrm>
            <a:off x="457200" y="1803400"/>
            <a:ext cx="8229600" cy="4508500"/>
          </a:xfrm>
          <a:solidFill>
            <a:schemeClr val="bg1"/>
          </a:solidFill>
          <a:ln>
            <a:solidFill>
              <a:schemeClr val="tx1"/>
            </a:solidFill>
          </a:ln>
        </p:spPr>
        <p:txBody>
          <a:bodyPr>
            <a:normAutofit/>
          </a:bodyPr>
          <a:lstStyle/>
          <a:p>
            <a:r>
              <a:rPr lang="en-US" sz="2800" dirty="0" smtClean="0"/>
              <a:t>Empirically and anecdotally, the wellness clinic to makes a positive difference</a:t>
            </a:r>
          </a:p>
          <a:p>
            <a:r>
              <a:rPr lang="en-US" sz="2800" dirty="0" smtClean="0"/>
              <a:t>However, we continue to work on measured outcomes</a:t>
            </a:r>
          </a:p>
          <a:p>
            <a:pPr marL="0" indent="0">
              <a:buNone/>
            </a:pPr>
            <a:endParaRPr lang="en-US" sz="3200" dirty="0"/>
          </a:p>
        </p:txBody>
      </p:sp>
    </p:spTree>
    <p:extLst>
      <p:ext uri="{BB962C8B-B14F-4D97-AF65-F5344CB8AC3E}">
        <p14:creationId xmlns:p14="http://schemas.microsoft.com/office/powerpoint/2010/main" val="58175986"/>
      </p:ext>
    </p:extLst>
  </p:cSld>
  <p:clrMapOvr>
    <a:masterClrMapping/>
  </p:clrMapOvr>
  <p:transition spd="med"/>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Benefits of this model</a:t>
            </a:r>
            <a:endParaRPr lang="en-US" sz="3600" b="1" dirty="0"/>
          </a:p>
        </p:txBody>
      </p:sp>
      <p:sp>
        <p:nvSpPr>
          <p:cNvPr id="3" name="Text Placeholder 2"/>
          <p:cNvSpPr>
            <a:spLocks noGrp="1"/>
          </p:cNvSpPr>
          <p:nvPr>
            <p:ph type="body" idx="1"/>
          </p:nvPr>
        </p:nvSpPr>
        <p:spPr>
          <a:xfrm>
            <a:off x="457200" y="1841500"/>
            <a:ext cx="8229600" cy="4470400"/>
          </a:xfrm>
          <a:solidFill>
            <a:schemeClr val="bg1"/>
          </a:solidFill>
          <a:ln>
            <a:solidFill>
              <a:schemeClr val="tx1"/>
            </a:solidFill>
          </a:ln>
        </p:spPr>
        <p:txBody>
          <a:bodyPr>
            <a:normAutofit/>
          </a:bodyPr>
          <a:lstStyle/>
          <a:p>
            <a:r>
              <a:rPr lang="en-US" sz="2800" dirty="0"/>
              <a:t>Helps with chronic disease management, and TBI is arguably is a chronic </a:t>
            </a:r>
            <a:r>
              <a:rPr lang="en-US" sz="2800" dirty="0" smtClean="0"/>
              <a:t>disease</a:t>
            </a:r>
          </a:p>
          <a:p>
            <a:r>
              <a:rPr lang="en-US" sz="2800" dirty="0" smtClean="0"/>
              <a:t>Promotes optimal health and well-being</a:t>
            </a:r>
            <a:endParaRPr lang="en-US" sz="2800" dirty="0"/>
          </a:p>
          <a:p>
            <a:r>
              <a:rPr lang="en-US" sz="2800" dirty="0"/>
              <a:t>Can save </a:t>
            </a:r>
            <a:r>
              <a:rPr lang="en-US" sz="2800" dirty="0" smtClean="0"/>
              <a:t>money</a:t>
            </a:r>
            <a:endParaRPr lang="en-US" sz="2800" dirty="0"/>
          </a:p>
          <a:p>
            <a:r>
              <a:rPr lang="en-US" sz="2800" dirty="0"/>
              <a:t>Can prevent </a:t>
            </a:r>
            <a:r>
              <a:rPr lang="en-US" sz="2800" dirty="0" smtClean="0"/>
              <a:t>hospitalizations</a:t>
            </a:r>
            <a:endParaRPr lang="en-US" sz="2800" dirty="0"/>
          </a:p>
          <a:p>
            <a:r>
              <a:rPr lang="en-US" sz="2800" dirty="0"/>
              <a:t>Addresses social </a:t>
            </a:r>
            <a:r>
              <a:rPr lang="en-US" sz="2800" dirty="0" smtClean="0"/>
              <a:t>issues</a:t>
            </a:r>
            <a:endParaRPr lang="en-US" sz="2800" dirty="0"/>
          </a:p>
          <a:p>
            <a:r>
              <a:rPr lang="en-US" sz="2800" dirty="0"/>
              <a:t>Provides assistance to </a:t>
            </a:r>
            <a:r>
              <a:rPr lang="en-US" sz="2800" dirty="0" smtClean="0"/>
              <a:t>families</a:t>
            </a:r>
            <a:endParaRPr lang="en-US" sz="2800" dirty="0"/>
          </a:p>
          <a:p>
            <a:pPr marL="0" indent="0">
              <a:buNone/>
            </a:pPr>
            <a:endParaRPr lang="en-US" sz="3200" dirty="0"/>
          </a:p>
        </p:txBody>
      </p:sp>
    </p:spTree>
    <p:extLst>
      <p:ext uri="{BB962C8B-B14F-4D97-AF65-F5344CB8AC3E}">
        <p14:creationId xmlns:p14="http://schemas.microsoft.com/office/powerpoint/2010/main" val="3809091706"/>
      </p:ext>
    </p:extLst>
  </p:cSld>
  <p:clrMapOvr>
    <a:masterClrMapping/>
  </p:clrMapOvr>
  <p:transition spd="med"/>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Drawbacks of this model</a:t>
            </a:r>
            <a:endParaRPr lang="en-US" sz="3600" b="1" dirty="0"/>
          </a:p>
        </p:txBody>
      </p:sp>
      <p:sp>
        <p:nvSpPr>
          <p:cNvPr id="3" name="Text Placeholder 2"/>
          <p:cNvSpPr>
            <a:spLocks noGrp="1"/>
          </p:cNvSpPr>
          <p:nvPr>
            <p:ph type="body" idx="1"/>
          </p:nvPr>
        </p:nvSpPr>
        <p:spPr>
          <a:xfrm>
            <a:off x="457200" y="1935650"/>
            <a:ext cx="8229600" cy="4592150"/>
          </a:xfrm>
          <a:solidFill>
            <a:schemeClr val="bg1"/>
          </a:solidFill>
          <a:ln>
            <a:solidFill>
              <a:schemeClr val="tx1"/>
            </a:solidFill>
          </a:ln>
        </p:spPr>
        <p:txBody>
          <a:bodyPr>
            <a:normAutofit/>
          </a:bodyPr>
          <a:lstStyle/>
          <a:p>
            <a:r>
              <a:rPr lang="en-US" sz="2800" dirty="0"/>
              <a:t>Arguably could create dependency</a:t>
            </a:r>
          </a:p>
          <a:p>
            <a:r>
              <a:rPr lang="en-US" sz="2800" dirty="0"/>
              <a:t>Cost</a:t>
            </a:r>
          </a:p>
          <a:p>
            <a:r>
              <a:rPr lang="en-US" sz="2800" dirty="0"/>
              <a:t>Lack of resources (not just money)</a:t>
            </a:r>
          </a:p>
          <a:p>
            <a:pPr marL="0" indent="0">
              <a:buNone/>
            </a:pPr>
            <a:endParaRPr lang="en-US" sz="3200" dirty="0"/>
          </a:p>
          <a:p>
            <a:endParaRPr lang="en-US" sz="3200" dirty="0"/>
          </a:p>
        </p:txBody>
      </p:sp>
    </p:spTree>
    <p:extLst>
      <p:ext uri="{BB962C8B-B14F-4D97-AF65-F5344CB8AC3E}">
        <p14:creationId xmlns:p14="http://schemas.microsoft.com/office/powerpoint/2010/main" val="3809091706"/>
      </p:ext>
    </p:extLst>
  </p:cSld>
  <p:clrMapOvr>
    <a:masterClrMapping/>
  </p:clrMapOvr>
  <p:transition spd="med"/>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C</a:t>
            </a:r>
            <a:r>
              <a:rPr lang="en-US" sz="3600" b="1" dirty="0" smtClean="0"/>
              <a:t>hallenges </a:t>
            </a:r>
            <a:r>
              <a:rPr lang="en-US" sz="3600" b="1" dirty="0"/>
              <a:t>to implementation</a:t>
            </a:r>
          </a:p>
        </p:txBody>
      </p:sp>
      <p:sp>
        <p:nvSpPr>
          <p:cNvPr id="3" name="Text Placeholder 2"/>
          <p:cNvSpPr>
            <a:spLocks noGrp="1"/>
          </p:cNvSpPr>
          <p:nvPr>
            <p:ph type="body" idx="1"/>
          </p:nvPr>
        </p:nvSpPr>
        <p:spPr>
          <a:xfrm>
            <a:off x="457200" y="1935650"/>
            <a:ext cx="8229600" cy="4782650"/>
          </a:xfrm>
          <a:solidFill>
            <a:schemeClr val="bg1"/>
          </a:solidFill>
          <a:ln>
            <a:solidFill>
              <a:schemeClr val="tx1"/>
            </a:solidFill>
          </a:ln>
        </p:spPr>
        <p:txBody>
          <a:bodyPr>
            <a:normAutofit/>
          </a:bodyPr>
          <a:lstStyle/>
          <a:p>
            <a:r>
              <a:rPr lang="en-US" sz="2800" dirty="0"/>
              <a:t>People can transition between providers and health </a:t>
            </a:r>
            <a:r>
              <a:rPr lang="en-US" sz="2800" dirty="0" smtClean="0"/>
              <a:t>systems</a:t>
            </a:r>
            <a:endParaRPr lang="en-US" sz="2800" dirty="0"/>
          </a:p>
          <a:p>
            <a:r>
              <a:rPr lang="en-US" sz="2800" dirty="0"/>
              <a:t>People can </a:t>
            </a:r>
            <a:r>
              <a:rPr lang="en-US" sz="2800" dirty="0" smtClean="0"/>
              <a:t>move</a:t>
            </a:r>
            <a:endParaRPr lang="en-US" sz="2800" dirty="0"/>
          </a:p>
          <a:p>
            <a:r>
              <a:rPr lang="en-US" sz="2800" dirty="0"/>
              <a:t>Charts/ medical records may not be </a:t>
            </a:r>
            <a:r>
              <a:rPr lang="en-US" sz="2800" dirty="0" smtClean="0"/>
              <a:t>available</a:t>
            </a:r>
            <a:endParaRPr lang="en-US" sz="2800" dirty="0"/>
          </a:p>
          <a:p>
            <a:r>
              <a:rPr lang="en-US" sz="2800" dirty="0"/>
              <a:t>Medication lists may be in multiple </a:t>
            </a:r>
            <a:r>
              <a:rPr lang="en-US" sz="2800" dirty="0" smtClean="0"/>
              <a:t>locations</a:t>
            </a:r>
            <a:endParaRPr lang="en-US" sz="2800" dirty="0"/>
          </a:p>
          <a:p>
            <a:r>
              <a:rPr lang="en-US" sz="2800" dirty="0"/>
              <a:t>People are often “lost to follow </a:t>
            </a:r>
            <a:r>
              <a:rPr lang="en-US" sz="2800" dirty="0" smtClean="0"/>
              <a:t>up”</a:t>
            </a:r>
            <a:endParaRPr lang="en-US" sz="2800" dirty="0"/>
          </a:p>
          <a:p>
            <a:pPr marL="0" indent="0">
              <a:buNone/>
            </a:pPr>
            <a:r>
              <a:rPr lang="en-US" sz="3200" dirty="0" smtClean="0"/>
              <a:t> </a:t>
            </a:r>
            <a:endParaRPr lang="en-US" sz="3200" dirty="0"/>
          </a:p>
          <a:p>
            <a:endParaRPr lang="en-US" sz="3200" dirty="0"/>
          </a:p>
        </p:txBody>
      </p:sp>
    </p:spTree>
    <p:extLst>
      <p:ext uri="{BB962C8B-B14F-4D97-AF65-F5344CB8AC3E}">
        <p14:creationId xmlns:p14="http://schemas.microsoft.com/office/powerpoint/2010/main" val="3809091706"/>
      </p:ext>
    </p:extLst>
  </p:cSld>
  <p:clrMapOvr>
    <a:masterClrMapping/>
  </p:clrMapOvr>
  <p:transition spd="med"/>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Georgia" panose="02040502050405020303" pitchFamily="18" charset="0"/>
              </a:rPr>
              <a:t>Future directions</a:t>
            </a:r>
            <a:endParaRPr lang="en-US" sz="3600" b="1" dirty="0">
              <a:latin typeface="Georgia" panose="02040502050405020303" pitchFamily="18" charset="0"/>
            </a:endParaRPr>
          </a:p>
        </p:txBody>
      </p:sp>
      <p:sp>
        <p:nvSpPr>
          <p:cNvPr id="3" name="Text Placeholder 2"/>
          <p:cNvSpPr>
            <a:spLocks noGrp="1"/>
          </p:cNvSpPr>
          <p:nvPr>
            <p:ph type="body" idx="1"/>
          </p:nvPr>
        </p:nvSpPr>
        <p:spPr>
          <a:xfrm>
            <a:off x="457200" y="1676400"/>
            <a:ext cx="8229600" cy="4965700"/>
          </a:xfrm>
          <a:solidFill>
            <a:schemeClr val="bg1"/>
          </a:solidFill>
        </p:spPr>
        <p:txBody>
          <a:bodyPr>
            <a:noAutofit/>
          </a:bodyPr>
          <a:lstStyle/>
          <a:p>
            <a:pPr marL="0" indent="0">
              <a:buNone/>
            </a:pPr>
            <a:r>
              <a:rPr lang="en-US" sz="2800" dirty="0" smtClean="0"/>
              <a:t>We’d like to:</a:t>
            </a:r>
          </a:p>
          <a:p>
            <a:r>
              <a:rPr lang="en-US" sz="2400" dirty="0"/>
              <a:t>L</a:t>
            </a:r>
            <a:r>
              <a:rPr lang="en-US" sz="2400" dirty="0" smtClean="0"/>
              <a:t>earn more about the participants in the program</a:t>
            </a:r>
          </a:p>
          <a:p>
            <a:r>
              <a:rPr lang="en-US" sz="2400" dirty="0" smtClean="0"/>
              <a:t>Learn more about participants’ subjective experiences</a:t>
            </a:r>
          </a:p>
          <a:p>
            <a:r>
              <a:rPr lang="en-US" sz="2400" dirty="0" smtClean="0"/>
              <a:t>Optimize the services we provide</a:t>
            </a:r>
          </a:p>
          <a:p>
            <a:r>
              <a:rPr lang="en-US" sz="2400" dirty="0" smtClean="0"/>
              <a:t>Design the most efficient and effective program possible</a:t>
            </a:r>
          </a:p>
          <a:p>
            <a:pPr marL="0" indent="0">
              <a:buNone/>
            </a:pPr>
            <a:endParaRPr lang="en-US" sz="2800" dirty="0"/>
          </a:p>
        </p:txBody>
      </p:sp>
    </p:spTree>
    <p:extLst>
      <p:ext uri="{BB962C8B-B14F-4D97-AF65-F5344CB8AC3E}">
        <p14:creationId xmlns:p14="http://schemas.microsoft.com/office/powerpoint/2010/main" val="1576739160"/>
      </p:ext>
    </p:extLst>
  </p:cSld>
  <p:clrMapOvr>
    <a:masterClrMapping/>
  </p:clrMapOvr>
  <p:transition spd="med"/>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Future directions</a:t>
            </a:r>
            <a:endParaRPr lang="en-US" sz="3600" b="1" dirty="0"/>
          </a:p>
        </p:txBody>
      </p:sp>
      <p:sp>
        <p:nvSpPr>
          <p:cNvPr id="3" name="Text Placeholder 2"/>
          <p:cNvSpPr>
            <a:spLocks noGrp="1"/>
          </p:cNvSpPr>
          <p:nvPr>
            <p:ph type="body" idx="1"/>
          </p:nvPr>
        </p:nvSpPr>
        <p:spPr>
          <a:xfrm>
            <a:off x="457200" y="1923321"/>
            <a:ext cx="8521700" cy="4591779"/>
          </a:xfrm>
          <a:solidFill>
            <a:schemeClr val="bg1"/>
          </a:solidFill>
          <a:ln>
            <a:solidFill>
              <a:schemeClr val="tx1"/>
            </a:solidFill>
          </a:ln>
        </p:spPr>
        <p:txBody>
          <a:bodyPr>
            <a:noAutofit/>
          </a:bodyPr>
          <a:lstStyle/>
          <a:p>
            <a:pPr marL="0" indent="0">
              <a:buNone/>
            </a:pPr>
            <a:r>
              <a:rPr lang="en-US" sz="2800" dirty="0" smtClean="0"/>
              <a:t>We’d also like to:</a:t>
            </a:r>
          </a:p>
          <a:p>
            <a:r>
              <a:rPr lang="en-US" sz="2400" dirty="0" smtClean="0"/>
              <a:t>Expand the use of this model to other centers, both VA and civilian</a:t>
            </a:r>
          </a:p>
          <a:p>
            <a:r>
              <a:rPr lang="en-US" sz="2400" dirty="0" smtClean="0"/>
              <a:t>Collaborate with other centers</a:t>
            </a:r>
          </a:p>
          <a:p>
            <a:r>
              <a:rPr lang="en-US" sz="2400" dirty="0" smtClean="0"/>
              <a:t>Better meet the long-term needs of survivors of severe TBI</a:t>
            </a:r>
            <a:endParaRPr lang="en-US" sz="2400" dirty="0"/>
          </a:p>
          <a:p>
            <a:pPr marL="0" indent="0">
              <a:buNone/>
            </a:pPr>
            <a:endParaRPr lang="en-US" sz="2800" dirty="0"/>
          </a:p>
        </p:txBody>
      </p:sp>
    </p:spTree>
    <p:extLst>
      <p:ext uri="{BB962C8B-B14F-4D97-AF65-F5344CB8AC3E}">
        <p14:creationId xmlns:p14="http://schemas.microsoft.com/office/powerpoint/2010/main" val="5945156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title"/>
          </p:nvPr>
        </p:nvSpPr>
        <p:spPr>
          <a:prstGeom prst="rect">
            <a:avLst/>
          </a:prstGeom>
        </p:spPr>
        <p:txBody>
          <a:bodyPr>
            <a:normAutofit/>
          </a:bodyPr>
          <a:lstStyle/>
          <a:p>
            <a:pPr lvl="0">
              <a:defRPr sz="1800">
                <a:solidFill>
                  <a:srgbClr val="000000"/>
                </a:solidFill>
              </a:defRPr>
            </a:pPr>
            <a:r>
              <a:rPr lang="en-US" sz="3600" b="1" dirty="0">
                <a:solidFill>
                  <a:schemeClr val="bg1"/>
                </a:solidFill>
              </a:rPr>
              <a:t>Significance/ background</a:t>
            </a:r>
            <a:endParaRPr sz="3600" b="1" dirty="0">
              <a:solidFill>
                <a:schemeClr val="bg1"/>
              </a:solidFill>
              <a:latin typeface="Calibri" panose="020F0502020204030204" pitchFamily="34" charset="0"/>
            </a:endParaRPr>
          </a:p>
        </p:txBody>
      </p:sp>
      <p:sp>
        <p:nvSpPr>
          <p:cNvPr id="67" name="Shape 67"/>
          <p:cNvSpPr>
            <a:spLocks noGrp="1"/>
          </p:cNvSpPr>
          <p:nvPr>
            <p:ph type="body" idx="1"/>
          </p:nvPr>
        </p:nvSpPr>
        <p:spPr>
          <a:xfrm>
            <a:off x="457200" y="1923321"/>
            <a:ext cx="8013700" cy="4059937"/>
          </a:xfrm>
          <a:prstGeom prst="rect">
            <a:avLst/>
          </a:prstGeom>
          <a:solidFill>
            <a:schemeClr val="bg1"/>
          </a:solidFill>
          <a:ln>
            <a:solidFill>
              <a:schemeClr val="tx1"/>
            </a:solidFill>
          </a:ln>
        </p:spPr>
        <p:txBody>
          <a:bodyPr>
            <a:normAutofit/>
          </a:bodyPr>
          <a:lstStyle/>
          <a:p>
            <a:r>
              <a:rPr lang="en-US" sz="2400" dirty="0"/>
              <a:t>Individuals who recover from moderate to severe traumatic brain injuries are at risk for a host of long-term </a:t>
            </a:r>
            <a:r>
              <a:rPr lang="en-US" sz="2400" dirty="0" smtClean="0"/>
              <a:t>problems</a:t>
            </a:r>
            <a:endParaRPr lang="en-US" sz="2400" dirty="0"/>
          </a:p>
          <a:p>
            <a:r>
              <a:rPr lang="en-US" sz="2400" dirty="0"/>
              <a:t>Individuals require management of complex problems</a:t>
            </a:r>
          </a:p>
          <a:p>
            <a:r>
              <a:rPr lang="en-US" sz="2400" dirty="0"/>
              <a:t>Re-injury and re-hospitalization are </a:t>
            </a:r>
            <a:r>
              <a:rPr lang="en-US" sz="2400" dirty="0" smtClean="0"/>
              <a:t>common but are likely partially </a:t>
            </a:r>
            <a:r>
              <a:rPr lang="en-US" sz="2400" dirty="0"/>
              <a:t>preventable</a:t>
            </a:r>
          </a:p>
          <a:p>
            <a:pPr marL="0" indent="0">
              <a:lnSpc>
                <a:spcPts val="3200"/>
              </a:lnSpc>
              <a:buNone/>
            </a:pPr>
            <a:endParaRPr lang="en-US" sz="2400" dirty="0"/>
          </a:p>
        </p:txBody>
      </p:sp>
      <p:sp>
        <p:nvSpPr>
          <p:cNvPr id="69" name="Shape 69"/>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000">
                <a:solidFill>
                  <a:srgbClr val="888888"/>
                </a:solidFill>
              </a:rPr>
              <a:t>8</a:t>
            </a:fld>
            <a:endParaRPr sz="1000" dirty="0">
              <a:solidFill>
                <a:srgbClr val="888888"/>
              </a:solidFill>
            </a:endParaRPr>
          </a:p>
        </p:txBody>
      </p:sp>
    </p:spTree>
    <p:extLst>
      <p:ext uri="{BB962C8B-B14F-4D97-AF65-F5344CB8AC3E}">
        <p14:creationId xmlns:p14="http://schemas.microsoft.com/office/powerpoint/2010/main" val="160021660"/>
      </p:ext>
    </p:extLst>
  </p:cSld>
  <p:clrMapOvr>
    <a:masterClrMapping/>
  </p:clrMapOvr>
  <p:transition spd="med"/>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						Summary</a:t>
            </a:r>
            <a:endParaRPr lang="en-US" sz="4400" b="1" dirty="0"/>
          </a:p>
        </p:txBody>
      </p:sp>
      <p:sp>
        <p:nvSpPr>
          <p:cNvPr id="3" name="Text Placeholder 2"/>
          <p:cNvSpPr>
            <a:spLocks noGrp="1"/>
          </p:cNvSpPr>
          <p:nvPr>
            <p:ph type="body" idx="1"/>
          </p:nvPr>
        </p:nvSpPr>
        <p:spPr>
          <a:xfrm>
            <a:off x="292100" y="1676400"/>
            <a:ext cx="8585200" cy="4965700"/>
          </a:xfrm>
          <a:solidFill>
            <a:schemeClr val="bg1"/>
          </a:solidFill>
          <a:ln>
            <a:solidFill>
              <a:schemeClr val="tx1"/>
            </a:solidFill>
          </a:ln>
        </p:spPr>
        <p:txBody>
          <a:bodyPr>
            <a:noAutofit/>
          </a:bodyPr>
          <a:lstStyle/>
          <a:p>
            <a:r>
              <a:rPr lang="en-US" sz="2800" dirty="0"/>
              <a:t>Survivors of moderate to severe brain injury face long-term </a:t>
            </a:r>
            <a:r>
              <a:rPr lang="en-US" sz="2800" dirty="0" smtClean="0"/>
              <a:t>challenges</a:t>
            </a:r>
            <a:endParaRPr lang="en-US" sz="2800" dirty="0"/>
          </a:p>
          <a:p>
            <a:r>
              <a:rPr lang="en-US" sz="2800" dirty="0"/>
              <a:t>Persistent sequelae and late effects of injury often require multifaceted </a:t>
            </a:r>
            <a:r>
              <a:rPr lang="en-US" sz="2800" dirty="0" smtClean="0"/>
              <a:t>treatments</a:t>
            </a:r>
            <a:endParaRPr lang="en-US" sz="2800" dirty="0"/>
          </a:p>
          <a:p>
            <a:r>
              <a:rPr lang="en-US" sz="2800" dirty="0"/>
              <a:t>Psychosocial difficulties can lead to additional </a:t>
            </a:r>
            <a:r>
              <a:rPr lang="en-US" sz="2800" dirty="0" smtClean="0"/>
              <a:t>problems</a:t>
            </a:r>
            <a:endParaRPr lang="en-US" sz="2800" dirty="0"/>
          </a:p>
          <a:p>
            <a:r>
              <a:rPr lang="en-US" sz="2800" dirty="0"/>
              <a:t>Lifetime case management, provided by a collaborative interdisciplinary rehabilitation team, can minimize complications and optimize quality of life for these </a:t>
            </a:r>
            <a:r>
              <a:rPr lang="en-US" sz="2800" dirty="0" smtClean="0"/>
              <a:t>survivors</a:t>
            </a:r>
            <a:endParaRPr lang="en-US" sz="2800" dirty="0"/>
          </a:p>
          <a:p>
            <a:pPr marL="0" indent="0">
              <a:buNone/>
            </a:pPr>
            <a:endParaRPr lang="en-US" sz="2800" dirty="0"/>
          </a:p>
        </p:txBody>
      </p:sp>
    </p:spTree>
    <p:extLst>
      <p:ext uri="{BB962C8B-B14F-4D97-AF65-F5344CB8AC3E}">
        <p14:creationId xmlns:p14="http://schemas.microsoft.com/office/powerpoint/2010/main" val="3788992068"/>
      </p:ext>
    </p:extLst>
  </p:cSld>
  <p:clrMapOvr>
    <a:masterClrMapping/>
  </p:clrMapOvr>
  <p:transition spd="med"/>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127000"/>
            <a:ext cx="8318500" cy="1692782"/>
          </a:xfrm>
        </p:spPr>
        <p:txBody>
          <a:bodyPr>
            <a:normAutofit/>
          </a:bodyPr>
          <a:lstStyle/>
          <a:p>
            <a:r>
              <a:rPr lang="en-US" sz="3600" b="1" dirty="0" smtClean="0"/>
              <a:t>Selected references</a:t>
            </a:r>
            <a:endParaRPr lang="en-US" sz="3600" b="1" dirty="0"/>
          </a:p>
        </p:txBody>
      </p:sp>
      <p:sp>
        <p:nvSpPr>
          <p:cNvPr id="3" name="Text Placeholder 2"/>
          <p:cNvSpPr>
            <a:spLocks noGrp="1"/>
          </p:cNvSpPr>
          <p:nvPr>
            <p:ph type="body" idx="1"/>
          </p:nvPr>
        </p:nvSpPr>
        <p:spPr>
          <a:xfrm>
            <a:off x="266700" y="1752600"/>
            <a:ext cx="8737600" cy="5003800"/>
          </a:xfrm>
          <a:solidFill>
            <a:schemeClr val="bg1"/>
          </a:solidFill>
        </p:spPr>
        <p:txBody>
          <a:bodyPr>
            <a:noAutofit/>
          </a:bodyPr>
          <a:lstStyle/>
          <a:p>
            <a:r>
              <a:rPr lang="en-US" sz="2000" dirty="0"/>
              <a:t>Ashley MJ, Connors SH. Managing patients with traumatic brain injury across a long and often difficult continuum of care. </a:t>
            </a:r>
            <a:r>
              <a:rPr lang="en-US" sz="2000" i="1" dirty="0"/>
              <a:t>Care Management</a:t>
            </a:r>
            <a:r>
              <a:rPr lang="en-US" sz="2000" dirty="0"/>
              <a:t> 2010; 16(3): 7-10. </a:t>
            </a:r>
          </a:p>
          <a:p>
            <a:r>
              <a:rPr lang="en-US" sz="2000" dirty="0" smtClean="0"/>
              <a:t>Belanger </a:t>
            </a:r>
            <a:r>
              <a:rPr lang="en-US" sz="2000" dirty="0"/>
              <a:t>H, </a:t>
            </a:r>
            <a:r>
              <a:rPr lang="en-US" sz="2000" dirty="0" err="1"/>
              <a:t>Umomoto</a:t>
            </a:r>
            <a:r>
              <a:rPr lang="en-US" sz="2000" dirty="0"/>
              <a:t> JM, </a:t>
            </a:r>
            <a:r>
              <a:rPr lang="en-US" sz="2000" dirty="0" err="1"/>
              <a:t>Vanderploeg</a:t>
            </a:r>
            <a:r>
              <a:rPr lang="en-US" sz="2000" dirty="0"/>
              <a:t> RD. The Veterans Health Administration system of care for mild traumatic brain injury: Costs, benefits and controversies. </a:t>
            </a:r>
            <a:r>
              <a:rPr lang="en-US" sz="2000" i="1" dirty="0"/>
              <a:t>Journal of Head Trauma Rehabilitation </a:t>
            </a:r>
            <a:r>
              <a:rPr lang="en-US" sz="2000" dirty="0"/>
              <a:t>2009; 24(1): 4-13.</a:t>
            </a:r>
          </a:p>
          <a:p>
            <a:r>
              <a:rPr lang="en-US" sz="2000" dirty="0" err="1" smtClean="0"/>
              <a:t>Demoratz</a:t>
            </a:r>
            <a:r>
              <a:rPr lang="en-US" sz="2000" dirty="0" smtClean="0"/>
              <a:t> </a:t>
            </a:r>
            <a:r>
              <a:rPr lang="en-US" sz="2000" dirty="0"/>
              <a:t>MJ. Community reintegration following a brain injury. </a:t>
            </a:r>
            <a:r>
              <a:rPr lang="en-US" sz="2000" i="1" dirty="0"/>
              <a:t>Care Management </a:t>
            </a:r>
            <a:r>
              <a:rPr lang="en-US" sz="2000" dirty="0"/>
              <a:t>2001; 7(5): 35-37.</a:t>
            </a:r>
          </a:p>
          <a:p>
            <a:r>
              <a:rPr lang="en-US" sz="2000" dirty="0"/>
              <a:t> </a:t>
            </a:r>
            <a:r>
              <a:rPr lang="en-US" sz="2000" dirty="0" err="1"/>
              <a:t>Dijkers</a:t>
            </a:r>
            <a:r>
              <a:rPr lang="en-US" sz="2000" dirty="0"/>
              <a:t> MP. Quality of life after traumatic brain injury: A review of research approaches and findings. </a:t>
            </a:r>
            <a:r>
              <a:rPr lang="en-US" sz="2000" i="1" dirty="0"/>
              <a:t>Archives of Physical Medicine and Rehabilitation </a:t>
            </a:r>
            <a:r>
              <a:rPr lang="en-US" sz="2000" dirty="0"/>
              <a:t>2004; 85(</a:t>
            </a:r>
            <a:r>
              <a:rPr lang="en-US" sz="2000" dirty="0" err="1"/>
              <a:t>Supp</a:t>
            </a:r>
            <a:r>
              <a:rPr lang="en-US" sz="2000" dirty="0"/>
              <a:t> 2): S21-S35.</a:t>
            </a:r>
          </a:p>
          <a:p>
            <a:r>
              <a:rPr lang="en-US" sz="2000" dirty="0"/>
              <a:t> </a:t>
            </a:r>
            <a:r>
              <a:rPr lang="en-US" sz="2000" dirty="0" err="1"/>
              <a:t>Fadyl</a:t>
            </a:r>
            <a:r>
              <a:rPr lang="en-US" sz="2000" dirty="0"/>
              <a:t> JK, McPherson KM. Approaches to vocational rehabilitation after traumatic brain injury: A review of the evidence. </a:t>
            </a:r>
            <a:r>
              <a:rPr lang="en-US" sz="2000" i="1" dirty="0"/>
              <a:t>Journal of Head Trauma Rehabilitation</a:t>
            </a:r>
            <a:r>
              <a:rPr lang="en-US" sz="2000" dirty="0"/>
              <a:t> 2009; 24(3): 195-212.</a:t>
            </a:r>
          </a:p>
          <a:p>
            <a:r>
              <a:rPr lang="en-US" sz="2000" dirty="0"/>
              <a:t> Goodman DL, Durham R, Easterling P. Continuum of care approach to severe traumatic brain injury. </a:t>
            </a:r>
            <a:r>
              <a:rPr lang="en-US" sz="2000" i="1" dirty="0"/>
              <a:t>Care Management</a:t>
            </a:r>
            <a:r>
              <a:rPr lang="en-US" sz="2000" dirty="0"/>
              <a:t> 2002; 8(3): 31-36.</a:t>
            </a:r>
          </a:p>
          <a:p>
            <a:pPr marL="0" indent="0">
              <a:buNone/>
            </a:pPr>
            <a:endParaRPr lang="en-US" sz="2400" dirty="0"/>
          </a:p>
          <a:p>
            <a:pPr marL="0" indent="0">
              <a:buNone/>
            </a:pPr>
            <a:endParaRPr lang="en-US" sz="2800" dirty="0"/>
          </a:p>
        </p:txBody>
      </p:sp>
    </p:spTree>
    <p:extLst>
      <p:ext uri="{BB962C8B-B14F-4D97-AF65-F5344CB8AC3E}">
        <p14:creationId xmlns:p14="http://schemas.microsoft.com/office/powerpoint/2010/main" val="1195106626"/>
      </p:ext>
    </p:extLst>
  </p:cSld>
  <p:clrMapOvr>
    <a:masterClrMapping/>
  </p:clrMapOvr>
  <p:transition spd="med"/>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Selected references</a:t>
            </a:r>
            <a:endParaRPr lang="en-US" sz="3600" b="1" dirty="0"/>
          </a:p>
        </p:txBody>
      </p:sp>
      <p:sp>
        <p:nvSpPr>
          <p:cNvPr id="3" name="Text Placeholder 2"/>
          <p:cNvSpPr>
            <a:spLocks noGrp="1"/>
          </p:cNvSpPr>
          <p:nvPr>
            <p:ph type="body" idx="1"/>
          </p:nvPr>
        </p:nvSpPr>
        <p:spPr>
          <a:xfrm>
            <a:off x="266700" y="1714500"/>
            <a:ext cx="8737600" cy="5041900"/>
          </a:xfrm>
          <a:solidFill>
            <a:schemeClr val="bg1"/>
          </a:solidFill>
        </p:spPr>
        <p:txBody>
          <a:bodyPr>
            <a:noAutofit/>
          </a:bodyPr>
          <a:lstStyle/>
          <a:p>
            <a:r>
              <a:rPr lang="en-US" sz="2000" dirty="0" smtClean="0"/>
              <a:t>Hibbard </a:t>
            </a:r>
            <a:r>
              <a:rPr lang="en-US" sz="2000" dirty="0"/>
              <a:t>MR, </a:t>
            </a:r>
            <a:r>
              <a:rPr lang="en-US" sz="2000" dirty="0" err="1"/>
              <a:t>Uysal</a:t>
            </a:r>
            <a:r>
              <a:rPr lang="en-US" sz="2000" dirty="0"/>
              <a:t> S, </a:t>
            </a:r>
            <a:r>
              <a:rPr lang="en-US" sz="2000" dirty="0" err="1"/>
              <a:t>Sliwinski</a:t>
            </a:r>
            <a:r>
              <a:rPr lang="en-US" sz="2000" dirty="0"/>
              <a:t> M, Gordon WA. Undiagnosed health issues in individuals with traumatic brain injury living in the community. </a:t>
            </a:r>
            <a:r>
              <a:rPr lang="en-US" sz="2000" i="1" dirty="0"/>
              <a:t>Journal of Head Trauma Rehabilitation</a:t>
            </a:r>
            <a:r>
              <a:rPr lang="en-US" sz="2000" dirty="0"/>
              <a:t> 1998; 13(4): 47-57.</a:t>
            </a:r>
          </a:p>
          <a:p>
            <a:r>
              <a:rPr lang="en-US" sz="2000" dirty="0" err="1" smtClean="0"/>
              <a:t>Lannin</a:t>
            </a:r>
            <a:r>
              <a:rPr lang="en-US" sz="2000" dirty="0" smtClean="0"/>
              <a:t> </a:t>
            </a:r>
            <a:r>
              <a:rPr lang="en-US" sz="2000" dirty="0"/>
              <a:t>NA, Laver K, Henry K, Turnbull M, Elder M, </a:t>
            </a:r>
            <a:r>
              <a:rPr lang="en-US" sz="2000" dirty="0" err="1"/>
              <a:t>Campisi</a:t>
            </a:r>
            <a:r>
              <a:rPr lang="en-US" sz="2000" dirty="0"/>
              <a:t> J, Schmidt J, Schneider E. Effects of case management after brain injury: A systematic review. </a:t>
            </a:r>
            <a:r>
              <a:rPr lang="en-US" sz="2000" i="1" dirty="0" err="1"/>
              <a:t>NeuroRehabilitation</a:t>
            </a:r>
            <a:r>
              <a:rPr lang="en-US" sz="2000" i="1" dirty="0"/>
              <a:t> </a:t>
            </a:r>
            <a:r>
              <a:rPr lang="en-US" sz="2000" dirty="0"/>
              <a:t>2014; 35(4): 635-641.</a:t>
            </a:r>
          </a:p>
          <a:p>
            <a:r>
              <a:rPr lang="en-US" sz="2000" dirty="0"/>
              <a:t>Laver K, </a:t>
            </a:r>
            <a:r>
              <a:rPr lang="en-US" sz="2000" dirty="0" err="1"/>
              <a:t>Lannin</a:t>
            </a:r>
            <a:r>
              <a:rPr lang="en-US" sz="2000" dirty="0"/>
              <a:t> NA, </a:t>
            </a:r>
            <a:r>
              <a:rPr lang="en-US" sz="2000" dirty="0" err="1"/>
              <a:t>Bragge</a:t>
            </a:r>
            <a:r>
              <a:rPr lang="en-US" sz="2000" dirty="0"/>
              <a:t> P, Hunter P, Holland AE, </a:t>
            </a:r>
            <a:r>
              <a:rPr lang="en-US" sz="2000" dirty="0" err="1"/>
              <a:t>Tavender</a:t>
            </a:r>
            <a:r>
              <a:rPr lang="en-US" sz="2000" dirty="0"/>
              <a:t> E, O’Connor D, Khan F, </a:t>
            </a:r>
            <a:r>
              <a:rPr lang="en-US" sz="2000" dirty="0" err="1"/>
              <a:t>Teasell</a:t>
            </a:r>
            <a:r>
              <a:rPr lang="en-US" sz="2000" dirty="0"/>
              <a:t> R, </a:t>
            </a:r>
            <a:r>
              <a:rPr lang="en-US" sz="2000" dirty="0" err="1"/>
              <a:t>Gruen</a:t>
            </a:r>
            <a:r>
              <a:rPr lang="en-US" sz="2000" dirty="0"/>
              <a:t> R. </a:t>
            </a:r>
            <a:r>
              <a:rPr lang="en-US" sz="2000" dirty="0" err="1"/>
              <a:t>Organising</a:t>
            </a:r>
            <a:r>
              <a:rPr lang="en-US" sz="2000" dirty="0"/>
              <a:t> health care services for people with an acquired brain injury: An overview of systematic reviews and </a:t>
            </a:r>
            <a:r>
              <a:rPr lang="en-US" sz="2000" dirty="0" err="1"/>
              <a:t>randomised</a:t>
            </a:r>
            <a:r>
              <a:rPr lang="en-US" sz="2000" dirty="0"/>
              <a:t> controlled trials. </a:t>
            </a:r>
            <a:r>
              <a:rPr lang="en-US" sz="2000" i="1" dirty="0"/>
              <a:t>BMC Health Services Research</a:t>
            </a:r>
            <a:r>
              <a:rPr lang="en-US" sz="2000" dirty="0"/>
              <a:t> 2014; 14(1): 397-314.</a:t>
            </a:r>
          </a:p>
          <a:p>
            <a:r>
              <a:rPr lang="en-US" sz="2000" dirty="0" smtClean="0"/>
              <a:t>Wade </a:t>
            </a:r>
            <a:r>
              <a:rPr lang="en-US" sz="2000" dirty="0"/>
              <a:t>DT, King NS, </a:t>
            </a:r>
            <a:r>
              <a:rPr lang="en-US" sz="2000" dirty="0" err="1"/>
              <a:t>Wenden</a:t>
            </a:r>
            <a:r>
              <a:rPr lang="en-US" sz="2000" dirty="0"/>
              <a:t> FJ, Crawford S, Caldwell FE. Routine follow up after head injury: A second </a:t>
            </a:r>
            <a:r>
              <a:rPr lang="en-US" sz="2000" dirty="0" err="1"/>
              <a:t>randomised</a:t>
            </a:r>
            <a:r>
              <a:rPr lang="en-US" sz="2000" dirty="0"/>
              <a:t> trial. </a:t>
            </a:r>
            <a:r>
              <a:rPr lang="en-US" sz="2000" i="1" dirty="0"/>
              <a:t>Journal of Neurology, Neurosurgery, and Psychiatry</a:t>
            </a:r>
            <a:r>
              <a:rPr lang="en-US" sz="2000" dirty="0"/>
              <a:t> 1998; 65(2): 177-183. </a:t>
            </a:r>
          </a:p>
          <a:p>
            <a:pPr marL="0" indent="0">
              <a:buNone/>
            </a:pPr>
            <a:endParaRPr lang="en-US" sz="2400" dirty="0"/>
          </a:p>
          <a:p>
            <a:pPr marL="0" indent="0">
              <a:buNone/>
            </a:pPr>
            <a:endParaRPr lang="en-US" sz="2800" dirty="0"/>
          </a:p>
        </p:txBody>
      </p:sp>
    </p:spTree>
    <p:extLst>
      <p:ext uri="{BB962C8B-B14F-4D97-AF65-F5344CB8AC3E}">
        <p14:creationId xmlns:p14="http://schemas.microsoft.com/office/powerpoint/2010/main" val="181792594"/>
      </p:ext>
    </p:extLst>
  </p:cSld>
  <p:clrMapOvr>
    <a:masterClrMapping/>
  </p:clrMapOvr>
  <p:transition spd="med"/>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p:cNvSpPr>
          <p:nvPr>
            <p:ph type="body" idx="1"/>
          </p:nvPr>
        </p:nvSpPr>
        <p:spPr>
          <a:xfrm>
            <a:off x="357694" y="3149600"/>
            <a:ext cx="8162191" cy="2525486"/>
          </a:xfrm>
          <a:prstGeom prst="rect">
            <a:avLst/>
          </a:prstGeom>
          <a:ln>
            <a:solidFill>
              <a:schemeClr val="bg1"/>
            </a:solidFill>
          </a:ln>
        </p:spPr>
        <p:txBody>
          <a:bodyPr lIns="0" tIns="0" rIns="0" bIns="0">
            <a:normAutofit fontScale="92500" lnSpcReduction="10000"/>
          </a:bodyPr>
          <a:lstStyle/>
          <a:p>
            <a:pPr lvl="0" defTabSz="320039">
              <a:spcBef>
                <a:spcPts val="200"/>
              </a:spcBef>
              <a:defRPr sz="1800">
                <a:solidFill>
                  <a:srgbClr val="000000"/>
                </a:solidFill>
              </a:defRPr>
            </a:pPr>
            <a:endParaRPr sz="1120" dirty="0">
              <a:solidFill>
                <a:srgbClr val="FFFFFF"/>
              </a:solidFill>
            </a:endParaRPr>
          </a:p>
          <a:p>
            <a:pPr lvl="0" algn="ctr" defTabSz="320039">
              <a:spcBef>
                <a:spcPts val="600"/>
              </a:spcBef>
              <a:defRPr sz="1800">
                <a:solidFill>
                  <a:srgbClr val="000000"/>
                </a:solidFill>
              </a:defRPr>
            </a:pPr>
            <a:r>
              <a:rPr sz="7200" b="1" dirty="0">
                <a:solidFill>
                  <a:srgbClr val="FFFFFF"/>
                </a:solidFill>
              </a:rPr>
              <a:t>Thank You</a:t>
            </a:r>
            <a:r>
              <a:rPr sz="7200" b="1" dirty="0" smtClean="0">
                <a:solidFill>
                  <a:srgbClr val="FFFFFF"/>
                </a:solidFill>
              </a:rPr>
              <a:t>!</a:t>
            </a:r>
            <a:endParaRPr lang="en-US" sz="7200" b="1" dirty="0" smtClean="0">
              <a:solidFill>
                <a:srgbClr val="FFFFFF"/>
              </a:solidFill>
            </a:endParaRPr>
          </a:p>
          <a:p>
            <a:pPr lvl="0" algn="ctr" defTabSz="320039">
              <a:spcBef>
                <a:spcPts val="600"/>
              </a:spcBef>
              <a:defRPr sz="1800">
                <a:solidFill>
                  <a:srgbClr val="000000"/>
                </a:solidFill>
              </a:defRPr>
            </a:pPr>
            <a:r>
              <a:rPr lang="en-US" sz="2800" dirty="0" smtClean="0">
                <a:solidFill>
                  <a:schemeClr val="bg1"/>
                </a:solidFill>
                <a:hlinkClick r:id="rId2"/>
              </a:rPr>
              <a:t>Shawn.mclaughlin@va.gov</a:t>
            </a:r>
            <a:endParaRPr lang="en-US" sz="2800" dirty="0" smtClean="0">
              <a:solidFill>
                <a:schemeClr val="bg1"/>
              </a:solidFill>
            </a:endParaRPr>
          </a:p>
          <a:p>
            <a:pPr lvl="0" algn="ctr" defTabSz="320039">
              <a:spcBef>
                <a:spcPts val="600"/>
              </a:spcBef>
              <a:defRPr sz="1800">
                <a:solidFill>
                  <a:srgbClr val="000000"/>
                </a:solidFill>
              </a:defRPr>
            </a:pPr>
            <a:r>
              <a:rPr lang="en-US" sz="2800" smtClean="0">
                <a:solidFill>
                  <a:schemeClr val="bg1"/>
                </a:solidFill>
                <a:hlinkClick r:id="rId3"/>
              </a:rPr>
              <a:t>diane.mortimer@va.gov</a:t>
            </a:r>
            <a:endParaRPr lang="en-US" sz="2800" dirty="0" smtClean="0">
              <a:solidFill>
                <a:schemeClr val="bg1"/>
              </a:solidFill>
            </a:endParaRPr>
          </a:p>
          <a:p>
            <a:pPr lvl="0" algn="ctr" defTabSz="320039">
              <a:spcBef>
                <a:spcPts val="600"/>
              </a:spcBef>
              <a:defRPr sz="1800">
                <a:solidFill>
                  <a:srgbClr val="000000"/>
                </a:solidFill>
              </a:defRPr>
            </a:pPr>
            <a:r>
              <a:rPr lang="en-US" sz="2800" dirty="0" smtClean="0">
                <a:solidFill>
                  <a:schemeClr val="bg1"/>
                </a:solidFill>
                <a:hlinkClick r:id="rId4"/>
              </a:rPr>
              <a:t>Tamara.paulson@va.gov</a:t>
            </a:r>
            <a:endParaRPr lang="en-US" sz="2800" dirty="0" smtClean="0">
              <a:solidFill>
                <a:schemeClr val="bg1"/>
              </a:solidFill>
            </a:endParaRPr>
          </a:p>
          <a:p>
            <a:pPr lvl="0" algn="ctr" defTabSz="320039">
              <a:spcBef>
                <a:spcPts val="600"/>
              </a:spcBef>
              <a:defRPr sz="1800">
                <a:solidFill>
                  <a:srgbClr val="000000"/>
                </a:solidFill>
              </a:defRPr>
            </a:pPr>
            <a:endParaRPr sz="2800" dirty="0">
              <a:solidFill>
                <a:schemeClr val="bg1"/>
              </a:solidFill>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title"/>
          </p:nvPr>
        </p:nvSpPr>
        <p:spPr>
          <a:prstGeom prst="rect">
            <a:avLst/>
          </a:prstGeom>
        </p:spPr>
        <p:txBody>
          <a:bodyPr>
            <a:normAutofit/>
          </a:bodyPr>
          <a:lstStyle/>
          <a:p>
            <a:pPr lvl="0">
              <a:defRPr sz="1800">
                <a:solidFill>
                  <a:srgbClr val="000000"/>
                </a:solidFill>
              </a:defRPr>
            </a:pPr>
            <a:r>
              <a:rPr lang="en-US" sz="3600" b="1" dirty="0">
                <a:solidFill>
                  <a:schemeClr val="bg1"/>
                </a:solidFill>
              </a:rPr>
              <a:t>Significance/ background</a:t>
            </a:r>
            <a:endParaRPr sz="3600" b="1" dirty="0">
              <a:solidFill>
                <a:schemeClr val="bg1"/>
              </a:solidFill>
              <a:latin typeface="Calibri" panose="020F0502020204030204" pitchFamily="34" charset="0"/>
            </a:endParaRPr>
          </a:p>
        </p:txBody>
      </p:sp>
      <p:sp>
        <p:nvSpPr>
          <p:cNvPr id="67" name="Shape 67"/>
          <p:cNvSpPr>
            <a:spLocks noGrp="1"/>
          </p:cNvSpPr>
          <p:nvPr>
            <p:ph type="body" idx="1"/>
          </p:nvPr>
        </p:nvSpPr>
        <p:spPr>
          <a:xfrm>
            <a:off x="457200" y="1923321"/>
            <a:ext cx="7366000" cy="4624669"/>
          </a:xfrm>
          <a:prstGeom prst="rect">
            <a:avLst/>
          </a:prstGeom>
          <a:solidFill>
            <a:schemeClr val="bg1"/>
          </a:solidFill>
          <a:ln>
            <a:solidFill>
              <a:schemeClr val="tx1"/>
            </a:solidFill>
          </a:ln>
        </p:spPr>
        <p:txBody>
          <a:bodyPr>
            <a:normAutofit/>
          </a:bodyPr>
          <a:lstStyle/>
          <a:p>
            <a:pPr marL="0" indent="0">
              <a:buNone/>
            </a:pPr>
            <a:r>
              <a:rPr lang="en-US" sz="2800" dirty="0"/>
              <a:t>Aging after a brain injury (even many years later) includes special </a:t>
            </a:r>
            <a:r>
              <a:rPr lang="en-US" sz="2800" dirty="0" smtClean="0"/>
              <a:t>challenges, including:</a:t>
            </a:r>
            <a:endParaRPr lang="en-US" sz="2800" dirty="0"/>
          </a:p>
          <a:p>
            <a:pPr lvl="1"/>
            <a:r>
              <a:rPr lang="en-US" sz="2400" dirty="0"/>
              <a:t>Decreased cognitive reserve</a:t>
            </a:r>
          </a:p>
          <a:p>
            <a:pPr lvl="1"/>
            <a:r>
              <a:rPr lang="en-US" sz="2400" dirty="0"/>
              <a:t>Change in mobility</a:t>
            </a:r>
          </a:p>
          <a:p>
            <a:pPr lvl="1"/>
            <a:r>
              <a:rPr lang="en-US" sz="2400" dirty="0"/>
              <a:t>Medical sequelae and new problems</a:t>
            </a:r>
          </a:p>
          <a:p>
            <a:pPr lvl="1"/>
            <a:r>
              <a:rPr lang="en-US" sz="2400" dirty="0"/>
              <a:t>Care coordination issues</a:t>
            </a:r>
          </a:p>
          <a:p>
            <a:pPr marL="0" indent="0">
              <a:lnSpc>
                <a:spcPts val="3200"/>
              </a:lnSpc>
              <a:buNone/>
            </a:pPr>
            <a:endParaRPr lang="en-US" sz="2400" dirty="0"/>
          </a:p>
        </p:txBody>
      </p:sp>
      <p:sp>
        <p:nvSpPr>
          <p:cNvPr id="69" name="Shape 69"/>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000">
                <a:solidFill>
                  <a:srgbClr val="888888"/>
                </a:solidFill>
              </a:rPr>
              <a:t>9</a:t>
            </a:fld>
            <a:endParaRPr sz="1000" dirty="0">
              <a:solidFill>
                <a:srgbClr val="888888"/>
              </a:solidFill>
            </a:endParaRPr>
          </a:p>
        </p:txBody>
      </p:sp>
    </p:spTree>
    <p:extLst>
      <p:ext uri="{BB962C8B-B14F-4D97-AF65-F5344CB8AC3E}">
        <p14:creationId xmlns:p14="http://schemas.microsoft.com/office/powerpoint/2010/main" val="735940939"/>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FF00FF"/>
      </a:folHlink>
    </a:clrScheme>
    <a:fontScheme name="Default">
      <a:majorFont>
        <a:latin typeface="Avenir Book"/>
        <a:ea typeface="Avenir Book"/>
        <a:cs typeface="Avenir Book"/>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83BE"/>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83BE"/>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FF00FF"/>
      </a:folHlink>
    </a:clrScheme>
    <a:fontScheme name="Default">
      <a:majorFont>
        <a:latin typeface="Avenir Book"/>
        <a:ea typeface="Avenir Book"/>
        <a:cs typeface="Avenir Book"/>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83BE"/>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83BE"/>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1645</TotalTime>
  <Words>4518</Words>
  <Application>Microsoft Office PowerPoint</Application>
  <PresentationFormat>On-screen Show (4:3)</PresentationFormat>
  <Paragraphs>597</Paragraphs>
  <Slides>83</Slides>
  <Notes>22</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Default</vt:lpstr>
      <vt:lpstr>    Effects of Lifetime Case Management in Survivors of Moderate to Severe Brain Injury: Lessons from the Minneapolis VA Brain Injury Wellness Program</vt:lpstr>
      <vt:lpstr>Disclosures</vt:lpstr>
      <vt:lpstr>Objectives</vt:lpstr>
      <vt:lpstr>       Part 1</vt:lpstr>
      <vt:lpstr>Significance</vt:lpstr>
      <vt:lpstr>Continuum of TBI care </vt:lpstr>
      <vt:lpstr>Significance/ background</vt:lpstr>
      <vt:lpstr>Significance/ background</vt:lpstr>
      <vt:lpstr>Significance/ background</vt:lpstr>
      <vt:lpstr>Common medical complications</vt:lpstr>
      <vt:lpstr>Common medical complications</vt:lpstr>
      <vt:lpstr>Common medical complications</vt:lpstr>
      <vt:lpstr>Common medical complications</vt:lpstr>
      <vt:lpstr>Common medical complications</vt:lpstr>
      <vt:lpstr>Common medical complications</vt:lpstr>
      <vt:lpstr>Common medical complications</vt:lpstr>
      <vt:lpstr>Other sequelae </vt:lpstr>
      <vt:lpstr>TBI is not static</vt:lpstr>
      <vt:lpstr>Decreased lifespan</vt:lpstr>
      <vt:lpstr>Potential late effects of TBI</vt:lpstr>
      <vt:lpstr>Risk of subsequent TBI</vt:lpstr>
      <vt:lpstr>Mental health sequelae</vt:lpstr>
      <vt:lpstr>Mental health sequelae</vt:lpstr>
      <vt:lpstr>Mental health sequelae</vt:lpstr>
      <vt:lpstr>Legal issues</vt:lpstr>
      <vt:lpstr>Community re-entry</vt:lpstr>
      <vt:lpstr>Vocational rehabilitation</vt:lpstr>
      <vt:lpstr>Community re-entry/ participation</vt:lpstr>
      <vt:lpstr>Family and caregiver issues </vt:lpstr>
      <vt:lpstr>Social issues </vt:lpstr>
      <vt:lpstr>  Care needs over time</vt:lpstr>
      <vt:lpstr>       Part 2</vt:lpstr>
      <vt:lpstr>Case management</vt:lpstr>
      <vt:lpstr>Case management</vt:lpstr>
      <vt:lpstr>Case management</vt:lpstr>
      <vt:lpstr>Case management in chronic illness</vt:lpstr>
      <vt:lpstr>Case management in chronic illness</vt:lpstr>
      <vt:lpstr>Continuity of care </vt:lpstr>
      <vt:lpstr>Building relationships</vt:lpstr>
      <vt:lpstr>Where is case management occurring?</vt:lpstr>
      <vt:lpstr>Obstacles to case management</vt:lpstr>
      <vt:lpstr>Successful case management includes:</vt:lpstr>
      <vt:lpstr>Case management in TBI</vt:lpstr>
      <vt:lpstr>TBI Services- on Waiver  (vary by state)</vt:lpstr>
      <vt:lpstr>Brain Injury Wellness Clinic</vt:lpstr>
      <vt:lpstr>Outpatient TBI Clinic</vt:lpstr>
      <vt:lpstr>Program rationales/ goals</vt:lpstr>
      <vt:lpstr>How does it work?</vt:lpstr>
      <vt:lpstr>Visits with providers</vt:lpstr>
      <vt:lpstr>Needs are addressed by team members</vt:lpstr>
      <vt:lpstr>Case management</vt:lpstr>
      <vt:lpstr>Team addresses psychosocial challenges</vt:lpstr>
      <vt:lpstr>Some psychosocial interventions</vt:lpstr>
      <vt:lpstr>       Part 3</vt:lpstr>
      <vt:lpstr>Our team</vt:lpstr>
      <vt:lpstr>Provider</vt:lpstr>
      <vt:lpstr>Provider</vt:lpstr>
      <vt:lpstr>Nurse case manager</vt:lpstr>
      <vt:lpstr>Nurse case manager</vt:lpstr>
      <vt:lpstr>Social worker</vt:lpstr>
      <vt:lpstr>Social worker</vt:lpstr>
      <vt:lpstr>Rehab psychologist</vt:lpstr>
      <vt:lpstr>Rehab psychologist</vt:lpstr>
      <vt:lpstr>Vocational rehabilitation specialist</vt:lpstr>
      <vt:lpstr>Speech/language pathologist</vt:lpstr>
      <vt:lpstr>Occupational therapist</vt:lpstr>
      <vt:lpstr>Physical therapist</vt:lpstr>
      <vt:lpstr>Physical therapist</vt:lpstr>
      <vt:lpstr>Recreational therapist</vt:lpstr>
      <vt:lpstr>Recreational therapist</vt:lpstr>
      <vt:lpstr>Rehabilitation engineering/ Assistive technologist</vt:lpstr>
      <vt:lpstr>       Part 4</vt:lpstr>
      <vt:lpstr>Does this model work?</vt:lpstr>
      <vt:lpstr>Does this model work?</vt:lpstr>
      <vt:lpstr>Benefits of this model</vt:lpstr>
      <vt:lpstr>Drawbacks of this model</vt:lpstr>
      <vt:lpstr>Challenges to implementation</vt:lpstr>
      <vt:lpstr>Future directions</vt:lpstr>
      <vt:lpstr>Future directions</vt:lpstr>
      <vt:lpstr>      Summary</vt:lpstr>
      <vt:lpstr>Selected references</vt:lpstr>
      <vt:lpstr>Selected 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Rehabilitation of the Severely Wounded</dc:title>
  <dc:creator>Salehi, Parisa</dc:creator>
  <cp:lastModifiedBy>Mclaughlin, Shawn M.</cp:lastModifiedBy>
  <cp:revision>148</cp:revision>
  <dcterms:modified xsi:type="dcterms:W3CDTF">2016-04-04T13:16:03Z</dcterms:modified>
</cp:coreProperties>
</file>