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4" r:id="rId1"/>
  </p:sldMasterIdLst>
  <p:sldIdLst>
    <p:sldId id="256" r:id="rId2"/>
    <p:sldId id="327" r:id="rId3"/>
    <p:sldId id="297" r:id="rId4"/>
    <p:sldId id="298" r:id="rId5"/>
    <p:sldId id="340" r:id="rId6"/>
    <p:sldId id="270" r:id="rId7"/>
    <p:sldId id="299" r:id="rId8"/>
    <p:sldId id="292" r:id="rId9"/>
    <p:sldId id="295" r:id="rId10"/>
    <p:sldId id="301" r:id="rId11"/>
    <p:sldId id="302" r:id="rId12"/>
    <p:sldId id="341" r:id="rId13"/>
    <p:sldId id="275" r:id="rId14"/>
    <p:sldId id="291" r:id="rId15"/>
    <p:sldId id="296" r:id="rId16"/>
    <p:sldId id="293" r:id="rId17"/>
    <p:sldId id="328" r:id="rId18"/>
    <p:sldId id="329" r:id="rId19"/>
    <p:sldId id="271" r:id="rId20"/>
    <p:sldId id="304" r:id="rId21"/>
    <p:sldId id="303" r:id="rId22"/>
    <p:sldId id="311" r:id="rId23"/>
    <p:sldId id="305" r:id="rId24"/>
    <p:sldId id="306" r:id="rId25"/>
    <p:sldId id="309" r:id="rId26"/>
    <p:sldId id="307" r:id="rId27"/>
    <p:sldId id="308" r:id="rId28"/>
    <p:sldId id="282" r:id="rId29"/>
    <p:sldId id="273" r:id="rId30"/>
    <p:sldId id="310" r:id="rId31"/>
    <p:sldId id="290" r:id="rId32"/>
    <p:sldId id="274" r:id="rId33"/>
    <p:sldId id="345" r:id="rId34"/>
    <p:sldId id="277" r:id="rId35"/>
    <p:sldId id="278" r:id="rId36"/>
    <p:sldId id="346" r:id="rId37"/>
    <p:sldId id="333" r:id="rId38"/>
    <p:sldId id="334" r:id="rId39"/>
    <p:sldId id="335" r:id="rId40"/>
    <p:sldId id="336" r:id="rId41"/>
    <p:sldId id="339" r:id="rId42"/>
    <p:sldId id="337" r:id="rId43"/>
    <p:sldId id="348" r:id="rId44"/>
    <p:sldId id="347" r:id="rId45"/>
    <p:sldId id="338" r:id="rId46"/>
    <p:sldId id="349" r:id="rId47"/>
    <p:sldId id="352" r:id="rId48"/>
    <p:sldId id="356" r:id="rId49"/>
    <p:sldId id="358" r:id="rId50"/>
    <p:sldId id="350" r:id="rId51"/>
    <p:sldId id="355" r:id="rId52"/>
    <p:sldId id="357" r:id="rId53"/>
    <p:sldId id="359" r:id="rId54"/>
    <p:sldId id="360" r:id="rId55"/>
    <p:sldId id="286" r:id="rId56"/>
    <p:sldId id="313" r:id="rId57"/>
    <p:sldId id="330" r:id="rId58"/>
    <p:sldId id="314" r:id="rId59"/>
    <p:sldId id="331" r:id="rId60"/>
    <p:sldId id="317" r:id="rId61"/>
    <p:sldId id="315" r:id="rId62"/>
    <p:sldId id="332" r:id="rId63"/>
    <p:sldId id="342" r:id="rId64"/>
    <p:sldId id="316" r:id="rId65"/>
    <p:sldId id="343" r:id="rId66"/>
    <p:sldId id="318" r:id="rId67"/>
    <p:sldId id="319" r:id="rId68"/>
    <p:sldId id="344" r:id="rId69"/>
    <p:sldId id="320" r:id="rId70"/>
    <p:sldId id="312" r:id="rId71"/>
    <p:sldId id="361" r:id="rId72"/>
    <p:sldId id="362"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D5E043-BB5B-4695-9C13-90FDB7A79C8D}">
          <p14:sldIdLst>
            <p14:sldId id="256"/>
            <p14:sldId id="327"/>
            <p14:sldId id="297"/>
            <p14:sldId id="298"/>
            <p14:sldId id="340"/>
            <p14:sldId id="270"/>
            <p14:sldId id="299"/>
            <p14:sldId id="292"/>
            <p14:sldId id="295"/>
            <p14:sldId id="301"/>
            <p14:sldId id="302"/>
            <p14:sldId id="341"/>
            <p14:sldId id="275"/>
            <p14:sldId id="291"/>
            <p14:sldId id="296"/>
            <p14:sldId id="293"/>
            <p14:sldId id="328"/>
            <p14:sldId id="329"/>
            <p14:sldId id="271"/>
            <p14:sldId id="304"/>
            <p14:sldId id="303"/>
            <p14:sldId id="311"/>
            <p14:sldId id="305"/>
            <p14:sldId id="306"/>
            <p14:sldId id="309"/>
            <p14:sldId id="307"/>
            <p14:sldId id="308"/>
            <p14:sldId id="282"/>
            <p14:sldId id="273"/>
            <p14:sldId id="310"/>
            <p14:sldId id="290"/>
            <p14:sldId id="274"/>
            <p14:sldId id="345"/>
            <p14:sldId id="277"/>
            <p14:sldId id="278"/>
            <p14:sldId id="346"/>
            <p14:sldId id="333"/>
            <p14:sldId id="334"/>
            <p14:sldId id="335"/>
            <p14:sldId id="336"/>
            <p14:sldId id="339"/>
            <p14:sldId id="337"/>
            <p14:sldId id="348"/>
            <p14:sldId id="347"/>
            <p14:sldId id="338"/>
            <p14:sldId id="349"/>
            <p14:sldId id="352"/>
            <p14:sldId id="356"/>
            <p14:sldId id="358"/>
            <p14:sldId id="350"/>
            <p14:sldId id="355"/>
            <p14:sldId id="357"/>
            <p14:sldId id="359"/>
            <p14:sldId id="360"/>
            <p14:sldId id="286"/>
            <p14:sldId id="313"/>
            <p14:sldId id="330"/>
            <p14:sldId id="314"/>
            <p14:sldId id="331"/>
            <p14:sldId id="317"/>
            <p14:sldId id="315"/>
            <p14:sldId id="332"/>
            <p14:sldId id="342"/>
            <p14:sldId id="316"/>
            <p14:sldId id="343"/>
            <p14:sldId id="318"/>
            <p14:sldId id="319"/>
            <p14:sldId id="344"/>
            <p14:sldId id="320"/>
            <p14:sldId id="312"/>
            <p14:sldId id="361"/>
            <p14:sldId id="36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p:cViewPr varScale="1">
        <p:scale>
          <a:sx n="72" d="100"/>
          <a:sy n="72" d="100"/>
        </p:scale>
        <p:origin x="63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16-03-05T16:47:29.132"/>
    </inkml:context>
    <inkml:brush xml:id="br0">
      <inkml:brushProperty name="width" value="0.04667" units="cm"/>
      <inkml:brushProperty name="height" value="0.04667" units="cm"/>
      <inkml:brushProperty name="color" value="#ED1C24"/>
      <inkml:brushProperty name="fitToCurve" value="1"/>
    </inkml:brush>
  </inkml:definitions>
  <inkml:traceGroup>
    <inkml:annotationXML>
      <emma:emma xmlns:emma="http://www.w3.org/2003/04/emma" version="1.0">
        <emma:interpretation id="{E76B545C-9CC1-4971-9013-E2856279E35B}" emma:medium="tactile" emma:mode="ink">
          <msink:context xmlns:msink="http://schemas.microsoft.com/ink/2010/main" type="writingRegion" rotatedBoundingBox="20395,5247 31480,5420 31478,5527 20393,5355"/>
        </emma:interpretation>
      </emma:emma>
    </inkml:annotationXML>
    <inkml:traceGroup>
      <inkml:annotationXML>
        <emma:emma xmlns:emma="http://www.w3.org/2003/04/emma" version="1.0">
          <emma:interpretation id="{633F5A1F-8A84-49FE-BFDC-9707B24FCF82}" emma:medium="tactile" emma:mode="ink">
            <msink:context xmlns:msink="http://schemas.microsoft.com/ink/2010/main" type="paragraph" rotatedBoundingBox="20395,5247 31480,5420 31478,5527 20393,5355" alignmentLevel="1"/>
          </emma:interpretation>
        </emma:emma>
      </inkml:annotationXML>
      <inkml:traceGroup>
        <inkml:annotationXML>
          <emma:emma xmlns:emma="http://www.w3.org/2003/04/emma" version="1.0">
            <emma:interpretation id="{E4235B45-FC33-4CCB-9F45-895F31667E1F}" emma:medium="tactile" emma:mode="ink">
              <msink:context xmlns:msink="http://schemas.microsoft.com/ink/2010/main" type="line" rotatedBoundingBox="20395,5247 31480,5420 31478,5527 20393,5355"/>
            </emma:interpretation>
          </emma:emma>
        </inkml:annotationXML>
        <inkml:traceGroup>
          <inkml:annotationXML>
            <emma:emma xmlns:emma="http://www.w3.org/2003/04/emma" version="1.0">
              <emma:interpretation id="{436AFB52-0328-44B7-9B2F-0557D650BFA2}" emma:medium="tactile" emma:mode="ink">
                <msink:context xmlns:msink="http://schemas.microsoft.com/ink/2010/main" type="inkWord" rotatedBoundingBox="20395,5268 20410,5269 20409,5284 20394,5283"/>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0 0 0</inkml:trace>
        </inkml:traceGroup>
        <inkml:traceGroup>
          <inkml:annotationXML>
            <emma:emma xmlns:emma="http://www.w3.org/2003/04/emma" version="1.0">
              <emma:interpretation id="{5B3D3682-1E22-4ABC-8A04-02213120AFF8}" emma:medium="tactile" emma:mode="ink">
                <msink:context xmlns:msink="http://schemas.microsoft.com/ink/2010/main" type="inkWord" rotatedBoundingBox="24376,5344 24391,5345 24390,5360 24375,5359"/>
              </emma:interpretation>
              <emma:one-of disjunction-type="recognition" id="oneOf1">
                <emma:interpretation id="interp5" emma:lang="en-US" emma:confidence="0">
                  <emma:literal>.</emma:literal>
                </emma:interpretation>
                <emma:interpretation id="interp6" emma:lang="en-US" emma:confidence="0">
                  <emma:literal>v</emma:literal>
                </emma:interpretation>
                <emma:interpretation id="interp7" emma:lang="en-US" emma:confidence="0">
                  <emma:literal>}</emma:literal>
                </emma:interpretation>
                <emma:interpretation id="interp8" emma:lang="en-US" emma:confidence="0">
                  <emma:literal>w</emma:literal>
                </emma:interpretation>
                <emma:interpretation id="interp9" emma:lang="en-US" emma:confidence="0">
                  <emma:literal>3</emma:literal>
                </emma:interpretation>
              </emma:one-of>
            </emma:emma>
          </inkml:annotationXML>
          <inkml:trace contextRef="#ctx0" brushRef="#br0" timeOffset="2456.2716">3981 76 0</inkml:trace>
        </inkml:traceGroup>
        <inkml:traceGroup>
          <inkml:annotationXML>
            <emma:emma xmlns:emma="http://www.w3.org/2003/04/emma" version="1.0">
              <emma:interpretation id="{ABCDA9DD-E042-4C45-B749-36AEFAE38058}" emma:medium="tactile" emma:mode="ink">
                <msink:context xmlns:msink="http://schemas.microsoft.com/ink/2010/main" type="inkWord" rotatedBoundingBox="27940,5457 27955,5458 27954,5473 27939,5472"/>
              </emma:interpretation>
              <emma:one-of disjunction-type="recognition" id="oneOf2">
                <emma:interpretation id="interp10" emma:lang="en-US" emma:confidence="0">
                  <emma:literal>.</emma:literal>
                </emma:interpretation>
                <emma:interpretation id="interp11" emma:lang="en-US" emma:confidence="0">
                  <emma:literal>v</emma:literal>
                </emma:interpretation>
                <emma:interpretation id="interp12" emma:lang="en-US" emma:confidence="0">
                  <emma:literal>}</emma:literal>
                </emma:interpretation>
                <emma:interpretation id="interp13" emma:lang="en-US" emma:confidence="0">
                  <emma:literal>w</emma:literal>
                </emma:interpretation>
                <emma:interpretation id="interp14" emma:lang="en-US" emma:confidence="0">
                  <emma:literal>3</emma:literal>
                </emma:interpretation>
              </emma:one-of>
            </emma:emma>
          </inkml:annotationXML>
          <inkml:trace contextRef="#ctx0" brushRef="#br0" timeOffset="4873.6155">7545 189 0</inkml:trace>
        </inkml:traceGroup>
        <inkml:traceGroup>
          <inkml:annotationXML>
            <emma:emma xmlns:emma="http://www.w3.org/2003/04/emma" version="1.0">
              <emma:interpretation id="{0F38A688-DBF2-45F7-A48E-068E8A780129}" emma:medium="tactile" emma:mode="ink">
                <msink:context xmlns:msink="http://schemas.microsoft.com/ink/2010/main" type="inkWord" rotatedBoundingBox="31465,5419 31480,5420 31479,5435 31464,5434"/>
              </emma:interpretation>
              <emma:one-of disjunction-type="recognition" id="oneOf3">
                <emma:interpretation id="interp15" emma:lang="en-US" emma:confidence="0">
                  <emma:literal>.</emma:literal>
                </emma:interpretation>
                <emma:interpretation id="interp16" emma:lang="en-US" emma:confidence="0">
                  <emma:literal>v</emma:literal>
                </emma:interpretation>
                <emma:interpretation id="interp17" emma:lang="en-US" emma:confidence="0">
                  <emma:literal>}</emma:literal>
                </emma:interpretation>
                <emma:interpretation id="interp18" emma:lang="en-US" emma:confidence="0">
                  <emma:literal>w</emma:literal>
                </emma:interpretation>
                <emma:interpretation id="interp19" emma:lang="en-US" emma:confidence="0">
                  <emma:literal>3</emma:literal>
                </emma:interpretation>
              </emma:one-of>
            </emma:emma>
          </inkml:annotationXML>
          <inkml:trace contextRef="#ctx0" brushRef="#br0" timeOffset="7493.8892">11070 151 0</inkml:trace>
        </inkml:traceGroup>
      </inkml:traceGroup>
    </inkml:traceGroup>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1687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1096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38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629721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9434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3/15/2016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70099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3/15/2016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5048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8744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938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7550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2833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2793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847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3/15/2016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528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3/15/2016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105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8A87A34-81AB-432B-8DAE-1953F412C126}" type="datetimeFigureOut">
              <a:rPr lang="en-US" smtClean="0"/>
              <a:t>3/15/2016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498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254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68000"/>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3/15/2016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65959782"/>
      </p:ext>
    </p:extLst>
  </p:cSld>
  <p:clrMap bg1="dk1" tx1="lt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5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260" y="0"/>
            <a:ext cx="11332746" cy="3877955"/>
          </a:xfrm>
        </p:spPr>
        <p:txBody>
          <a:bodyPr>
            <a:normAutofit/>
          </a:bodyPr>
          <a:lstStyle/>
          <a:p>
            <a:r>
              <a:rPr lang="en-US" sz="6000" b="1" dirty="0">
                <a:solidFill>
                  <a:schemeClr val="bg1"/>
                </a:solidFill>
              </a:rPr>
              <a:t>Scientific and Clinical Implications of Vestibular Vertigo Post Brain Injury</a:t>
            </a:r>
          </a:p>
        </p:txBody>
      </p:sp>
      <p:sp>
        <p:nvSpPr>
          <p:cNvPr id="4" name="TextBox 3"/>
          <p:cNvSpPr txBox="1"/>
          <p:nvPr/>
        </p:nvSpPr>
        <p:spPr>
          <a:xfrm>
            <a:off x="213260" y="4350642"/>
            <a:ext cx="5129358" cy="1205458"/>
          </a:xfrm>
          <a:prstGeom prst="rect">
            <a:avLst/>
          </a:prstGeom>
          <a:noFill/>
        </p:spPr>
        <p:txBody>
          <a:bodyPr wrap="square" rtlCol="0">
            <a:spAutoFit/>
          </a:bodyPr>
          <a:lstStyle/>
          <a:p>
            <a:pPr>
              <a:spcBef>
                <a:spcPts val="1000"/>
              </a:spcBef>
              <a:buClr>
                <a:schemeClr val="accent1"/>
              </a:buClr>
              <a:buSzPct val="80000"/>
            </a:pPr>
            <a:r>
              <a:rPr lang="en-US" sz="3200" b="1" dirty="0">
                <a:solidFill>
                  <a:schemeClr val="accent5">
                    <a:lumMod val="50000"/>
                  </a:schemeClr>
                </a:solidFill>
                <a:latin typeface="+mj-lt"/>
                <a:ea typeface="+mj-ea"/>
                <a:cs typeface="+mj-cs"/>
              </a:rPr>
              <a:t>Daniel Stam PT, DPT, CBIS</a:t>
            </a:r>
          </a:p>
          <a:p>
            <a:pPr>
              <a:spcBef>
                <a:spcPts val="1000"/>
              </a:spcBef>
              <a:buClr>
                <a:schemeClr val="accent1"/>
              </a:buClr>
              <a:buSzPct val="80000"/>
            </a:pPr>
            <a:r>
              <a:rPr lang="en-US" sz="3200" b="1" dirty="0">
                <a:solidFill>
                  <a:schemeClr val="accent5">
                    <a:lumMod val="50000"/>
                  </a:schemeClr>
                </a:solidFill>
                <a:latin typeface="+mj-lt"/>
                <a:ea typeface="+mj-ea"/>
                <a:cs typeface="+mj-cs"/>
              </a:rPr>
              <a:t>Catherine </a:t>
            </a:r>
            <a:r>
              <a:rPr lang="en-US" sz="3200" b="1" dirty="0" err="1">
                <a:solidFill>
                  <a:schemeClr val="accent5">
                    <a:lumMod val="50000"/>
                  </a:schemeClr>
                </a:solidFill>
                <a:latin typeface="+mj-lt"/>
                <a:ea typeface="+mj-ea"/>
                <a:cs typeface="+mj-cs"/>
              </a:rPr>
              <a:t>Weiler</a:t>
            </a:r>
            <a:r>
              <a:rPr lang="en-US" sz="3200" b="1" dirty="0">
                <a:solidFill>
                  <a:schemeClr val="accent5">
                    <a:lumMod val="50000"/>
                  </a:schemeClr>
                </a:solidFill>
                <a:latin typeface="+mj-lt"/>
                <a:ea typeface="+mj-ea"/>
                <a:cs typeface="+mj-cs"/>
              </a:rPr>
              <a:t>, MD, PhD</a:t>
            </a:r>
          </a:p>
        </p:txBody>
      </p:sp>
    </p:spTree>
    <p:extLst>
      <p:ext uri="{BB962C8B-B14F-4D97-AF65-F5344CB8AC3E}">
        <p14:creationId xmlns:p14="http://schemas.microsoft.com/office/powerpoint/2010/main" val="87321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0126" y="16986"/>
            <a:ext cx="7137779" cy="1470879"/>
          </a:xfrm>
        </p:spPr>
        <p:txBody>
          <a:bodyPr/>
          <a:lstStyle/>
          <a:p>
            <a:r>
              <a:rPr lang="en-US" sz="4000" b="1" u="sng" dirty="0">
                <a:solidFill>
                  <a:schemeClr val="bg1"/>
                </a:solidFill>
              </a:rPr>
              <a:t>Vestibular Labyrinth:</a:t>
            </a:r>
            <a:br>
              <a:rPr lang="en-US" sz="4000" b="1" u="sng" dirty="0">
                <a:solidFill>
                  <a:schemeClr val="bg1"/>
                </a:solidFill>
              </a:rPr>
            </a:br>
            <a:r>
              <a:rPr lang="en-US" sz="4000" b="1" dirty="0" err="1">
                <a:solidFill>
                  <a:schemeClr val="accent5">
                    <a:lumMod val="50000"/>
                  </a:schemeClr>
                </a:solidFill>
              </a:rPr>
              <a:t>Otolithic</a:t>
            </a:r>
            <a:r>
              <a:rPr lang="en-US" sz="4000" b="1" dirty="0">
                <a:solidFill>
                  <a:schemeClr val="accent5">
                    <a:lumMod val="50000"/>
                  </a:schemeClr>
                </a:solidFill>
              </a:rPr>
              <a:t> organs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084" y="1115454"/>
            <a:ext cx="5995916" cy="5742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841242"/>
            <a:ext cx="5545777" cy="5016758"/>
          </a:xfrm>
          <a:prstGeom prst="rect">
            <a:avLst/>
          </a:prstGeom>
        </p:spPr>
        <p:txBody>
          <a:bodyPr wrap="square">
            <a:spAutoFit/>
          </a:bodyPr>
          <a:lstStyle/>
          <a:p>
            <a:pPr marL="285750" indent="-285750">
              <a:buFont typeface="Arial" panose="020B0604020202020204" pitchFamily="34" charset="0"/>
              <a:buChar char="•"/>
            </a:pPr>
            <a:r>
              <a:rPr lang="en-US" sz="3200" dirty="0">
                <a:solidFill>
                  <a:schemeClr val="bg1"/>
                </a:solidFill>
              </a:rPr>
              <a:t>Two otolith organs: the utricle and saccule </a:t>
            </a:r>
          </a:p>
          <a:p>
            <a:pPr marL="285750" indent="-285750">
              <a:buFont typeface="Arial" panose="020B0604020202020204" pitchFamily="34" charset="0"/>
              <a:buChar char="•"/>
            </a:pPr>
            <a:r>
              <a:rPr lang="en-US" sz="3200" dirty="0">
                <a:solidFill>
                  <a:schemeClr val="bg1"/>
                </a:solidFill>
              </a:rPr>
              <a:t>Inside of the utricle are hair cells with an overlying gelatinous layer, with calcium crystals on top </a:t>
            </a:r>
          </a:p>
          <a:p>
            <a:pPr marL="285750" indent="-285750">
              <a:buFont typeface="Arial" panose="020B0604020202020204" pitchFamily="34" charset="0"/>
              <a:buChar char="•"/>
            </a:pPr>
            <a:r>
              <a:rPr lang="en-US" sz="3200" dirty="0">
                <a:solidFill>
                  <a:schemeClr val="bg1"/>
                </a:solidFill>
              </a:rPr>
              <a:t>This arrangement allows for sensing linear motion, or the position of the head in respect to gravity</a:t>
            </a:r>
          </a:p>
        </p:txBody>
      </p:sp>
      <p:sp>
        <p:nvSpPr>
          <p:cNvPr id="5" name="Rectangle 4"/>
          <p:cNvSpPr/>
          <p:nvPr/>
        </p:nvSpPr>
        <p:spPr>
          <a:xfrm>
            <a:off x="10106826" y="1118533"/>
            <a:ext cx="1983043" cy="369332"/>
          </a:xfrm>
          <a:prstGeom prst="rect">
            <a:avLst/>
          </a:prstGeom>
        </p:spPr>
        <p:txBody>
          <a:bodyPr wrap="none">
            <a:spAutoFit/>
          </a:bodyPr>
          <a:lstStyle/>
          <a:p>
            <a:r>
              <a:rPr lang="en-US" dirty="0">
                <a:solidFill>
                  <a:schemeClr val="bg1"/>
                </a:solidFill>
              </a:rPr>
              <a:t>www.skybrary.aero</a:t>
            </a:r>
          </a:p>
        </p:txBody>
      </p:sp>
    </p:spTree>
    <p:extLst>
      <p:ext uri="{BB962C8B-B14F-4D97-AF65-F5344CB8AC3E}">
        <p14:creationId xmlns:p14="http://schemas.microsoft.com/office/powerpoint/2010/main" val="2582044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0126" y="16986"/>
            <a:ext cx="7137779" cy="1470879"/>
          </a:xfrm>
        </p:spPr>
        <p:txBody>
          <a:bodyPr/>
          <a:lstStyle/>
          <a:p>
            <a:r>
              <a:rPr lang="en-US" sz="4000" b="1" u="sng" dirty="0">
                <a:solidFill>
                  <a:schemeClr val="bg1"/>
                </a:solidFill>
              </a:rPr>
              <a:t>Vestibular Labyrinth:</a:t>
            </a:r>
            <a:br>
              <a:rPr lang="en-US" sz="4000" b="1" u="sng" dirty="0">
                <a:solidFill>
                  <a:schemeClr val="bg1"/>
                </a:solidFill>
              </a:rPr>
            </a:br>
            <a:r>
              <a:rPr lang="en-US" sz="4000" b="1" dirty="0" err="1">
                <a:solidFill>
                  <a:schemeClr val="accent5">
                    <a:lumMod val="50000"/>
                  </a:schemeClr>
                </a:solidFill>
              </a:rPr>
              <a:t>Otolithic</a:t>
            </a:r>
            <a:r>
              <a:rPr lang="en-US" sz="4000" b="1" dirty="0">
                <a:solidFill>
                  <a:schemeClr val="accent5">
                    <a:lumMod val="50000"/>
                  </a:schemeClr>
                </a:solidFill>
              </a:rPr>
              <a:t> organs</a:t>
            </a:r>
          </a:p>
        </p:txBody>
      </p:sp>
      <p:sp>
        <p:nvSpPr>
          <p:cNvPr id="3" name="Rectangle 2"/>
          <p:cNvSpPr/>
          <p:nvPr/>
        </p:nvSpPr>
        <p:spPr>
          <a:xfrm>
            <a:off x="0" y="1841242"/>
            <a:ext cx="5545777" cy="4524315"/>
          </a:xfrm>
          <a:prstGeom prst="rect">
            <a:avLst/>
          </a:prstGeom>
        </p:spPr>
        <p:txBody>
          <a:bodyPr wrap="square">
            <a:spAutoFit/>
          </a:bodyPr>
          <a:lstStyle/>
          <a:p>
            <a:pPr marL="285750" indent="-285750">
              <a:buFont typeface="Arial" panose="020B0604020202020204" pitchFamily="34" charset="0"/>
              <a:buChar char="•"/>
            </a:pPr>
            <a:r>
              <a:rPr lang="en-US" sz="3200" dirty="0">
                <a:solidFill>
                  <a:schemeClr val="bg1"/>
                </a:solidFill>
              </a:rPr>
              <a:t>When the head is bent forward, gravity causes the calcium crystals to move downward within the organ </a:t>
            </a:r>
          </a:p>
          <a:p>
            <a:pPr marL="285750" indent="-285750">
              <a:buFont typeface="Arial" panose="020B0604020202020204" pitchFamily="34" charset="0"/>
              <a:buChar char="•"/>
            </a:pPr>
            <a:r>
              <a:rPr lang="en-US" sz="3200" dirty="0">
                <a:solidFill>
                  <a:schemeClr val="bg1"/>
                </a:solidFill>
              </a:rPr>
              <a:t>The gelatinous material sags, bending the sensory hair cells underneath generating a neural signal to the brain</a:t>
            </a:r>
          </a:p>
          <a:p>
            <a:pPr marL="285750" indent="-285750">
              <a:buFont typeface="Arial" panose="020B0604020202020204" pitchFamily="34" charset="0"/>
              <a:buChar char="•"/>
            </a:pPr>
            <a:endParaRPr lang="en-US" sz="3200" dirty="0">
              <a:solidFill>
                <a:schemeClr val="bg1"/>
              </a:solidFill>
            </a:endParaRPr>
          </a:p>
        </p:txBody>
      </p:sp>
      <p:pic>
        <p:nvPicPr>
          <p:cNvPr id="4" name="Picture 3"/>
          <p:cNvPicPr>
            <a:picLocks noChangeAspect="1"/>
          </p:cNvPicPr>
          <p:nvPr/>
        </p:nvPicPr>
        <p:blipFill>
          <a:blip r:embed="rId2"/>
          <a:stretch>
            <a:fillRect/>
          </a:stretch>
        </p:blipFill>
        <p:spPr>
          <a:xfrm>
            <a:off x="5418161" y="-1"/>
            <a:ext cx="6773839" cy="6611779"/>
          </a:xfrm>
          <a:prstGeom prst="rect">
            <a:avLst/>
          </a:prstGeom>
        </p:spPr>
      </p:pic>
      <p:sp>
        <p:nvSpPr>
          <p:cNvPr id="6" name="Rectangle 5"/>
          <p:cNvSpPr/>
          <p:nvPr/>
        </p:nvSpPr>
        <p:spPr>
          <a:xfrm>
            <a:off x="6501120" y="6607731"/>
            <a:ext cx="6462447" cy="307777"/>
          </a:xfrm>
          <a:prstGeom prst="rect">
            <a:avLst/>
          </a:prstGeom>
        </p:spPr>
        <p:txBody>
          <a:bodyPr wrap="square">
            <a:spAutoFit/>
          </a:bodyPr>
          <a:lstStyle/>
          <a:p>
            <a:r>
              <a:rPr lang="en-US" sz="1400" dirty="0">
                <a:solidFill>
                  <a:schemeClr val="bg1"/>
                </a:solidFill>
              </a:rPr>
              <a:t>http://people.emich.edu/pbogle/PHED_200/overheads/ch10_art/10_11.jpg</a:t>
            </a:r>
          </a:p>
        </p:txBody>
      </p:sp>
    </p:spTree>
    <p:extLst>
      <p:ext uri="{BB962C8B-B14F-4D97-AF65-F5344CB8AC3E}">
        <p14:creationId xmlns:p14="http://schemas.microsoft.com/office/powerpoint/2010/main" val="1123152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432" y="791570"/>
            <a:ext cx="10481481" cy="4080680"/>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solidFill>
              </a:rPr>
              <a:t>In review: the peripheral vestibular system is responsible for identifying both rotational and linear movements of the head in space</a:t>
            </a:r>
          </a:p>
          <a:p>
            <a:pPr marL="571500" indent="-571500">
              <a:buFont typeface="Arial" panose="020B0604020202020204" pitchFamily="34" charset="0"/>
              <a:buChar char="•"/>
            </a:pPr>
            <a:r>
              <a:rPr lang="en-US" sz="3600" dirty="0">
                <a:solidFill>
                  <a:schemeClr val="bg1"/>
                </a:solidFill>
              </a:rPr>
              <a:t>This combined with visual information yields an internal representation of a visual-spatial world around us within the brain: and is essential for navigating within that world</a:t>
            </a:r>
          </a:p>
        </p:txBody>
      </p:sp>
    </p:spTree>
    <p:extLst>
      <p:ext uri="{BB962C8B-B14F-4D97-AF65-F5344CB8AC3E}">
        <p14:creationId xmlns:p14="http://schemas.microsoft.com/office/powerpoint/2010/main" val="2212925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6669" y="-249382"/>
            <a:ext cx="6519553" cy="1790358"/>
          </a:xfrm>
        </p:spPr>
        <p:txBody>
          <a:bodyPr/>
          <a:lstStyle/>
          <a:p>
            <a:r>
              <a:rPr lang="en-US" sz="4000" b="1" u="sng" dirty="0">
                <a:solidFill>
                  <a:schemeClr val="bg1"/>
                </a:solidFill>
              </a:rPr>
              <a:t>Basic Vestibular Anatomy</a:t>
            </a:r>
            <a:br>
              <a:rPr lang="en-US" sz="4000" b="1" u="sng" dirty="0">
                <a:solidFill>
                  <a:schemeClr val="bg1"/>
                </a:solidFill>
              </a:rPr>
            </a:br>
            <a:r>
              <a:rPr lang="en-US" sz="4000" b="1" dirty="0">
                <a:solidFill>
                  <a:schemeClr val="accent5">
                    <a:lumMod val="50000"/>
                  </a:schemeClr>
                </a:solidFill>
              </a:rPr>
              <a:t>Central vestibular system</a:t>
            </a:r>
          </a:p>
        </p:txBody>
      </p:sp>
      <p:sp>
        <p:nvSpPr>
          <p:cNvPr id="3" name="Rectangle 2"/>
          <p:cNvSpPr/>
          <p:nvPr/>
        </p:nvSpPr>
        <p:spPr>
          <a:xfrm>
            <a:off x="126669" y="1708981"/>
            <a:ext cx="5419108" cy="5016758"/>
          </a:xfrm>
          <a:prstGeom prst="rect">
            <a:avLst/>
          </a:prstGeom>
        </p:spPr>
        <p:txBody>
          <a:bodyPr wrap="square">
            <a:spAutoFit/>
          </a:bodyPr>
          <a:lstStyle/>
          <a:p>
            <a:pPr marL="457200" lvl="0" indent="-457200">
              <a:buFont typeface="Arial" panose="020B0604020202020204" pitchFamily="34" charset="0"/>
              <a:buChar char="•"/>
            </a:pPr>
            <a:r>
              <a:rPr lang="en-US" sz="3200" u="sng" dirty="0">
                <a:solidFill>
                  <a:prstClr val="black"/>
                </a:solidFill>
              </a:rPr>
              <a:t>Information from the inner ear is ascending and descending</a:t>
            </a:r>
          </a:p>
          <a:p>
            <a:pPr marL="457200" lvl="0" indent="-457200">
              <a:buFont typeface="Arial" panose="020B0604020202020204" pitchFamily="34" charset="0"/>
              <a:buChar char="•"/>
            </a:pPr>
            <a:r>
              <a:rPr lang="en-US" sz="3200" dirty="0">
                <a:solidFill>
                  <a:prstClr val="black"/>
                </a:solidFill>
              </a:rPr>
              <a:t>Up through the brain stem to the opposite side of the cortex</a:t>
            </a:r>
          </a:p>
          <a:p>
            <a:pPr marL="457200" lvl="0" indent="-457200">
              <a:buFont typeface="Arial" panose="020B0604020202020204" pitchFamily="34" charset="0"/>
              <a:buChar char="•"/>
            </a:pPr>
            <a:r>
              <a:rPr lang="en-US" sz="3200" dirty="0">
                <a:solidFill>
                  <a:prstClr val="black"/>
                </a:solidFill>
              </a:rPr>
              <a:t>Down through the spinal cord relayed to circuits related to gait and balance reactions</a:t>
            </a:r>
          </a:p>
        </p:txBody>
      </p:sp>
      <p:pic>
        <p:nvPicPr>
          <p:cNvPr id="5" name="Picture 4"/>
          <p:cNvPicPr>
            <a:picLocks noChangeAspect="1"/>
          </p:cNvPicPr>
          <p:nvPr/>
        </p:nvPicPr>
        <p:blipFill>
          <a:blip r:embed="rId2"/>
          <a:stretch>
            <a:fillRect/>
          </a:stretch>
        </p:blipFill>
        <p:spPr>
          <a:xfrm>
            <a:off x="7387936" y="0"/>
            <a:ext cx="4804064" cy="6488478"/>
          </a:xfrm>
          <a:prstGeom prst="rect">
            <a:avLst/>
          </a:prstGeom>
        </p:spPr>
      </p:pic>
      <p:sp>
        <p:nvSpPr>
          <p:cNvPr id="6" name="Rectangle 5"/>
          <p:cNvSpPr/>
          <p:nvPr/>
        </p:nvSpPr>
        <p:spPr>
          <a:xfrm>
            <a:off x="5677468" y="6587239"/>
            <a:ext cx="6644576" cy="276999"/>
          </a:xfrm>
          <a:prstGeom prst="rect">
            <a:avLst/>
          </a:prstGeom>
        </p:spPr>
        <p:txBody>
          <a:bodyPr wrap="square">
            <a:spAutoFit/>
          </a:bodyPr>
          <a:lstStyle/>
          <a:p>
            <a:r>
              <a:rPr lang="en-US" sz="1200" dirty="0">
                <a:solidFill>
                  <a:schemeClr val="bg1"/>
                </a:solidFill>
              </a:rPr>
              <a:t>http://classconnection.s3.amazonaws.com/184/flashcards/1904184/jpg/picture111352569673168.jpg</a:t>
            </a:r>
          </a:p>
        </p:txBody>
      </p:sp>
    </p:spTree>
    <p:extLst>
      <p:ext uri="{BB962C8B-B14F-4D97-AF65-F5344CB8AC3E}">
        <p14:creationId xmlns:p14="http://schemas.microsoft.com/office/powerpoint/2010/main" val="3479918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6669" y="-249382"/>
            <a:ext cx="6519553" cy="1790358"/>
          </a:xfrm>
        </p:spPr>
        <p:txBody>
          <a:bodyPr/>
          <a:lstStyle/>
          <a:p>
            <a:r>
              <a:rPr lang="en-US" sz="4000" b="1" u="sng" dirty="0">
                <a:solidFill>
                  <a:schemeClr val="bg1"/>
                </a:solidFill>
              </a:rPr>
              <a:t>Basic Vestibular Anatomy</a:t>
            </a:r>
            <a:br>
              <a:rPr lang="en-US" sz="4000" b="1" u="sng" dirty="0">
                <a:solidFill>
                  <a:schemeClr val="bg1"/>
                </a:solidFill>
              </a:rPr>
            </a:br>
            <a:r>
              <a:rPr lang="en-US" sz="4000" b="1" dirty="0">
                <a:solidFill>
                  <a:schemeClr val="accent5">
                    <a:lumMod val="50000"/>
                  </a:schemeClr>
                </a:solidFill>
              </a:rPr>
              <a:t>Central vestibular system</a:t>
            </a:r>
          </a:p>
        </p:txBody>
      </p:sp>
      <p:sp>
        <p:nvSpPr>
          <p:cNvPr id="3" name="Rectangle 2"/>
          <p:cNvSpPr/>
          <p:nvPr/>
        </p:nvSpPr>
        <p:spPr>
          <a:xfrm>
            <a:off x="126669" y="2036527"/>
            <a:ext cx="6286006" cy="4832092"/>
          </a:xfrm>
          <a:prstGeom prst="rect">
            <a:avLst/>
          </a:prstGeom>
        </p:spPr>
        <p:txBody>
          <a:bodyPr wrap="square">
            <a:spAutoFit/>
          </a:bodyPr>
          <a:lstStyle/>
          <a:p>
            <a:pPr marL="285750" lvl="0" indent="-285750">
              <a:buFont typeface="Arial" panose="020B0604020202020204" pitchFamily="34" charset="0"/>
              <a:buChar char="•"/>
            </a:pPr>
            <a:r>
              <a:rPr lang="en-US" sz="2800" dirty="0">
                <a:solidFill>
                  <a:prstClr val="black"/>
                </a:solidFill>
              </a:rPr>
              <a:t>From the brain stem, one information set is relayed to the cerebellum; another set extends to the cortex</a:t>
            </a:r>
          </a:p>
          <a:p>
            <a:pPr marL="285750" lvl="0" indent="-285750">
              <a:buFont typeface="Arial" panose="020B0604020202020204" pitchFamily="34" charset="0"/>
              <a:buChar char="•"/>
            </a:pPr>
            <a:r>
              <a:rPr lang="en-US" sz="2800" dirty="0">
                <a:solidFill>
                  <a:prstClr val="black"/>
                </a:solidFill>
              </a:rPr>
              <a:t>The cerebellum compares information from the vestibular system to information from the visual system at a subconscious level</a:t>
            </a:r>
          </a:p>
          <a:p>
            <a:pPr marL="285750" lvl="0" indent="-285750">
              <a:buFont typeface="Arial" panose="020B0604020202020204" pitchFamily="34" charset="0"/>
              <a:buChar char="•"/>
            </a:pPr>
            <a:r>
              <a:rPr lang="en-US" sz="2800" dirty="0">
                <a:solidFill>
                  <a:prstClr val="black"/>
                </a:solidFill>
              </a:rPr>
              <a:t>Mismatch: the result may be a perception of vertigo: the world spinning; or lack of awareness where you are in space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548" y="688769"/>
            <a:ext cx="5606452" cy="616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250144" y="319437"/>
            <a:ext cx="1606722" cy="369332"/>
          </a:xfrm>
          <a:prstGeom prst="rect">
            <a:avLst/>
          </a:prstGeom>
        </p:spPr>
        <p:txBody>
          <a:bodyPr wrap="none">
            <a:spAutoFit/>
          </a:bodyPr>
          <a:lstStyle/>
          <a:p>
            <a:r>
              <a:rPr lang="en-US" dirty="0">
                <a:solidFill>
                  <a:schemeClr val="bg1"/>
                </a:solidFill>
              </a:rPr>
              <a:t>jonlieffmd.com</a:t>
            </a:r>
          </a:p>
        </p:txBody>
      </p:sp>
    </p:spTree>
    <p:extLst>
      <p:ext uri="{BB962C8B-B14F-4D97-AF65-F5344CB8AC3E}">
        <p14:creationId xmlns:p14="http://schemas.microsoft.com/office/powerpoint/2010/main" val="485578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6669" y="-249382"/>
            <a:ext cx="6519553" cy="1790358"/>
          </a:xfrm>
        </p:spPr>
        <p:txBody>
          <a:bodyPr/>
          <a:lstStyle/>
          <a:p>
            <a:r>
              <a:rPr lang="en-US" sz="4000" b="1" u="sng" dirty="0">
                <a:solidFill>
                  <a:schemeClr val="bg1"/>
                </a:solidFill>
              </a:rPr>
              <a:t>Basic Vestibular Anatomy</a:t>
            </a:r>
            <a:br>
              <a:rPr lang="en-US" sz="4000" b="1" u="sng" dirty="0">
                <a:solidFill>
                  <a:schemeClr val="bg1"/>
                </a:solidFill>
              </a:rPr>
            </a:br>
            <a:r>
              <a:rPr lang="en-US" sz="4000" b="1" dirty="0">
                <a:solidFill>
                  <a:schemeClr val="accent5">
                    <a:lumMod val="50000"/>
                  </a:schemeClr>
                </a:solidFill>
              </a:rPr>
              <a:t>Central vestibular system</a:t>
            </a:r>
          </a:p>
        </p:txBody>
      </p:sp>
      <p:sp>
        <p:nvSpPr>
          <p:cNvPr id="3" name="Rectangle 2"/>
          <p:cNvSpPr/>
          <p:nvPr/>
        </p:nvSpPr>
        <p:spPr>
          <a:xfrm>
            <a:off x="126669" y="2036527"/>
            <a:ext cx="6286006" cy="3539430"/>
          </a:xfrm>
          <a:prstGeom prst="rect">
            <a:avLst/>
          </a:prstGeom>
        </p:spPr>
        <p:txBody>
          <a:bodyPr wrap="square">
            <a:spAutoFit/>
          </a:bodyPr>
          <a:lstStyle/>
          <a:p>
            <a:pPr marL="285750" lvl="0" indent="-285750">
              <a:buFont typeface="Arial" panose="020B0604020202020204" pitchFamily="34" charset="0"/>
              <a:buChar char="•"/>
            </a:pPr>
            <a:r>
              <a:rPr lang="en-US" sz="3200" dirty="0">
                <a:solidFill>
                  <a:prstClr val="black"/>
                </a:solidFill>
              </a:rPr>
              <a:t>The vestibular system is also neurally connected to regions of the brain central to vision (occipital lobe); spatial awareness (parietal-temporal lobe) and frontal regions of the brain correlated to cognition and emotion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548" y="688769"/>
            <a:ext cx="5606452" cy="616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690586" y="276465"/>
            <a:ext cx="1606722" cy="369332"/>
          </a:xfrm>
          <a:prstGeom prst="rect">
            <a:avLst/>
          </a:prstGeom>
        </p:spPr>
        <p:txBody>
          <a:bodyPr wrap="none">
            <a:spAutoFit/>
          </a:bodyPr>
          <a:lstStyle/>
          <a:p>
            <a:r>
              <a:rPr lang="en-US" dirty="0">
                <a:solidFill>
                  <a:schemeClr val="bg1"/>
                </a:solidFill>
              </a:rPr>
              <a:t>jonlieffmd.com</a:t>
            </a:r>
          </a:p>
        </p:txBody>
      </p:sp>
    </p:spTree>
    <p:extLst>
      <p:ext uri="{BB962C8B-B14F-4D97-AF65-F5344CB8AC3E}">
        <p14:creationId xmlns:p14="http://schemas.microsoft.com/office/powerpoint/2010/main" val="1996449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6668" y="-27296"/>
            <a:ext cx="6519553" cy="1790358"/>
          </a:xfrm>
        </p:spPr>
        <p:txBody>
          <a:bodyPr/>
          <a:lstStyle/>
          <a:p>
            <a:r>
              <a:rPr lang="en-US" sz="4000" b="1" u="sng" dirty="0">
                <a:solidFill>
                  <a:schemeClr val="bg1"/>
                </a:solidFill>
              </a:rPr>
              <a:t>Basic Vestibular Anatomy</a:t>
            </a:r>
            <a:br>
              <a:rPr lang="en-US" sz="4000" b="1" u="sng" dirty="0">
                <a:solidFill>
                  <a:schemeClr val="bg1"/>
                </a:solidFill>
              </a:rPr>
            </a:br>
            <a:r>
              <a:rPr lang="en-US" sz="4000" b="1" dirty="0">
                <a:solidFill>
                  <a:schemeClr val="accent5">
                    <a:lumMod val="50000"/>
                  </a:schemeClr>
                </a:solidFill>
              </a:rPr>
              <a:t>Review</a:t>
            </a:r>
          </a:p>
        </p:txBody>
      </p:sp>
      <p:sp>
        <p:nvSpPr>
          <p:cNvPr id="3" name="Rectangle 2"/>
          <p:cNvSpPr/>
          <p:nvPr/>
        </p:nvSpPr>
        <p:spPr>
          <a:xfrm>
            <a:off x="126668" y="2036527"/>
            <a:ext cx="10917383" cy="3539430"/>
          </a:xfrm>
          <a:prstGeom prst="rect">
            <a:avLst/>
          </a:prstGeom>
        </p:spPr>
        <p:txBody>
          <a:bodyPr wrap="square">
            <a:spAutoFit/>
          </a:bodyPr>
          <a:lstStyle/>
          <a:p>
            <a:pPr marL="285750" lvl="0" indent="-285750">
              <a:buFont typeface="Arial" panose="020B0604020202020204" pitchFamily="34" charset="0"/>
              <a:buChar char="•"/>
            </a:pPr>
            <a:r>
              <a:rPr lang="en-US" sz="3200" dirty="0">
                <a:solidFill>
                  <a:prstClr val="black"/>
                </a:solidFill>
              </a:rPr>
              <a:t>Highly complex network involving an information chain from sensors in the inner ear, to neural networks extending to the cerebellum and brain stem as well as cortical brain regions involved in higher level information processing</a:t>
            </a:r>
          </a:p>
          <a:p>
            <a:pPr marL="285750" lvl="0" indent="-285750">
              <a:buFont typeface="Arial" panose="020B0604020202020204" pitchFamily="34" charset="0"/>
              <a:buChar char="•"/>
            </a:pPr>
            <a:r>
              <a:rPr lang="en-US" sz="3200" dirty="0">
                <a:solidFill>
                  <a:prstClr val="black"/>
                </a:solidFill>
              </a:rPr>
              <a:t>The visual and vestibular systems are highly inter-connected: and vertigo is a result of a sensory mismatch between the eyes and inner ear generated from within the brain</a:t>
            </a:r>
          </a:p>
        </p:txBody>
      </p:sp>
    </p:spTree>
    <p:extLst>
      <p:ext uri="{BB962C8B-B14F-4D97-AF65-F5344CB8AC3E}">
        <p14:creationId xmlns:p14="http://schemas.microsoft.com/office/powerpoint/2010/main" val="2660254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863" y="0"/>
            <a:ext cx="6519553" cy="1790358"/>
          </a:xfrm>
        </p:spPr>
        <p:txBody>
          <a:bodyPr/>
          <a:lstStyle/>
          <a:p>
            <a:r>
              <a:rPr lang="en-US" sz="4000" b="1" u="sng" dirty="0">
                <a:solidFill>
                  <a:schemeClr val="bg1"/>
                </a:solidFill>
              </a:rPr>
              <a:t>Basic Vestibular Anatomy</a:t>
            </a:r>
            <a:br>
              <a:rPr lang="en-US" sz="4000" b="1" u="sng" dirty="0">
                <a:solidFill>
                  <a:schemeClr val="bg1"/>
                </a:solidFill>
              </a:rPr>
            </a:br>
            <a:r>
              <a:rPr lang="en-US" sz="4000" b="1" dirty="0">
                <a:solidFill>
                  <a:schemeClr val="accent5">
                    <a:lumMod val="50000"/>
                  </a:schemeClr>
                </a:solidFill>
              </a:rPr>
              <a:t>Review</a:t>
            </a:r>
          </a:p>
        </p:txBody>
      </p:sp>
      <p:sp>
        <p:nvSpPr>
          <p:cNvPr id="3" name="Rectangle 2"/>
          <p:cNvSpPr/>
          <p:nvPr/>
        </p:nvSpPr>
        <p:spPr>
          <a:xfrm>
            <a:off x="222203" y="2050175"/>
            <a:ext cx="10917383" cy="4031873"/>
          </a:xfrm>
          <a:prstGeom prst="rect">
            <a:avLst/>
          </a:prstGeom>
        </p:spPr>
        <p:txBody>
          <a:bodyPr wrap="square">
            <a:spAutoFit/>
          </a:bodyPr>
          <a:lstStyle/>
          <a:p>
            <a:pPr marL="285750" indent="-285750">
              <a:buFont typeface="Arial" panose="020B0604020202020204" pitchFamily="34" charset="0"/>
              <a:buChar char="•"/>
            </a:pPr>
            <a:r>
              <a:rPr lang="en-US" sz="3200" dirty="0">
                <a:solidFill>
                  <a:prstClr val="black"/>
                </a:solidFill>
              </a:rPr>
              <a:t>Trauma or damage anywhere along this system may result in a vestibular disorder. Recovery will follow different trajectories, with damage to the central brain regions requiring increased time and higher complexity</a:t>
            </a:r>
          </a:p>
          <a:p>
            <a:pPr marL="285750" lvl="0" indent="-285750">
              <a:buFont typeface="Arial" panose="020B0604020202020204" pitchFamily="34" charset="0"/>
              <a:buChar char="•"/>
            </a:pPr>
            <a:r>
              <a:rPr lang="en-US" sz="3200" dirty="0">
                <a:solidFill>
                  <a:prstClr val="black"/>
                </a:solidFill>
              </a:rPr>
              <a:t>Following traumatic brain injury: it is common to have both visual and vestibular vertigo: each type requiring a slightly different neuroscientific approach and requiring more than one discipline working together for the optimal outcome</a:t>
            </a:r>
          </a:p>
        </p:txBody>
      </p:sp>
    </p:spTree>
    <p:extLst>
      <p:ext uri="{BB962C8B-B14F-4D97-AF65-F5344CB8AC3E}">
        <p14:creationId xmlns:p14="http://schemas.microsoft.com/office/powerpoint/2010/main" val="581864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1913" y="0"/>
            <a:ext cx="10426890" cy="1230800"/>
          </a:xfrm>
        </p:spPr>
        <p:txBody>
          <a:bodyPr/>
          <a:lstStyle/>
          <a:p>
            <a:r>
              <a:rPr lang="en-US" sz="4000" b="1" u="sng" dirty="0">
                <a:solidFill>
                  <a:schemeClr val="bg1"/>
                </a:solidFill>
              </a:rPr>
              <a:t>Vestibular Influences to Additional Systems</a:t>
            </a:r>
          </a:p>
        </p:txBody>
      </p:sp>
      <p:sp>
        <p:nvSpPr>
          <p:cNvPr id="3" name="Rectangle 2"/>
          <p:cNvSpPr/>
          <p:nvPr/>
        </p:nvSpPr>
        <p:spPr>
          <a:xfrm>
            <a:off x="126667" y="1886401"/>
            <a:ext cx="10917383" cy="3416320"/>
          </a:xfrm>
          <a:prstGeom prst="rect">
            <a:avLst/>
          </a:prstGeom>
        </p:spPr>
        <p:txBody>
          <a:bodyPr wrap="square">
            <a:spAutoFit/>
          </a:bodyPr>
          <a:lstStyle/>
          <a:p>
            <a:pPr marL="285750" lvl="0" indent="-285750">
              <a:buFont typeface="Arial" panose="020B0604020202020204" pitchFamily="34" charset="0"/>
              <a:buChar char="•"/>
            </a:pPr>
            <a:r>
              <a:rPr lang="en-US" sz="3600" dirty="0">
                <a:solidFill>
                  <a:prstClr val="black"/>
                </a:solidFill>
              </a:rPr>
              <a:t>Next we will review how the vestibular system influences 3 additional areas integral to brain injury rehabilitation:</a:t>
            </a:r>
          </a:p>
          <a:p>
            <a:pPr lvl="1"/>
            <a:r>
              <a:rPr lang="en-US" sz="3600" dirty="0">
                <a:solidFill>
                  <a:prstClr val="black"/>
                </a:solidFill>
              </a:rPr>
              <a:t>1. Visual system</a:t>
            </a:r>
          </a:p>
          <a:p>
            <a:pPr lvl="1"/>
            <a:r>
              <a:rPr lang="en-US" sz="3600" dirty="0">
                <a:solidFill>
                  <a:prstClr val="black"/>
                </a:solidFill>
              </a:rPr>
              <a:t>2. Cognition</a:t>
            </a:r>
          </a:p>
          <a:p>
            <a:pPr lvl="1"/>
            <a:r>
              <a:rPr lang="en-US" sz="3600" dirty="0">
                <a:solidFill>
                  <a:prstClr val="black"/>
                </a:solidFill>
              </a:rPr>
              <a:t>3. Limbic system/behavioral and emotional control</a:t>
            </a:r>
          </a:p>
        </p:txBody>
      </p:sp>
    </p:spTree>
    <p:extLst>
      <p:ext uri="{BB962C8B-B14F-4D97-AF65-F5344CB8AC3E}">
        <p14:creationId xmlns:p14="http://schemas.microsoft.com/office/powerpoint/2010/main" val="1119711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234" y="549860"/>
            <a:ext cx="9109425" cy="1066800"/>
          </a:xfrm>
        </p:spPr>
        <p:txBody>
          <a:bodyPr/>
          <a:lstStyle/>
          <a:p>
            <a:r>
              <a:rPr lang="en-US" sz="4000" b="1" dirty="0">
                <a:solidFill>
                  <a:schemeClr val="accent5">
                    <a:lumMod val="50000"/>
                  </a:schemeClr>
                </a:solidFill>
              </a:rPr>
              <a:t>System 1: Vestibular and Visual Connections</a:t>
            </a:r>
          </a:p>
        </p:txBody>
      </p:sp>
      <p:sp>
        <p:nvSpPr>
          <p:cNvPr id="5" name="TextBox 4"/>
          <p:cNvSpPr txBox="1"/>
          <p:nvPr/>
        </p:nvSpPr>
        <p:spPr>
          <a:xfrm>
            <a:off x="122829" y="1739669"/>
            <a:ext cx="11832609"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Many people following a vestibular disorder will find great difficulty focusing on objects in the visual environment with movement</a:t>
            </a:r>
          </a:p>
          <a:p>
            <a:pPr marL="285750" indent="-285750">
              <a:buFont typeface="Arial" panose="020B0604020202020204" pitchFamily="34" charset="0"/>
              <a:buChar char="•"/>
            </a:pPr>
            <a:r>
              <a:rPr lang="en-US" sz="3200" dirty="0">
                <a:solidFill>
                  <a:schemeClr val="bg1"/>
                </a:solidFill>
              </a:rPr>
              <a:t>This difficulty may create the perception of the world rotating around the person (</a:t>
            </a:r>
            <a:r>
              <a:rPr lang="en-US" sz="3200" b="1" dirty="0">
                <a:solidFill>
                  <a:schemeClr val="bg1"/>
                </a:solidFill>
              </a:rPr>
              <a:t>vertigo</a:t>
            </a:r>
            <a:r>
              <a:rPr lang="en-US" sz="3200" dirty="0">
                <a:solidFill>
                  <a:schemeClr val="bg1"/>
                </a:solidFill>
              </a:rPr>
              <a:t>); or objects in the visual environment bouncing up and down (</a:t>
            </a:r>
            <a:r>
              <a:rPr lang="en-US" sz="3200" b="1" dirty="0" err="1">
                <a:solidFill>
                  <a:schemeClr val="bg1"/>
                </a:solidFill>
              </a:rPr>
              <a:t>oscillopsia</a:t>
            </a:r>
            <a:r>
              <a:rPr lang="en-US" sz="3200" dirty="0">
                <a:solidFill>
                  <a:schemeClr val="bg1"/>
                </a:solidFill>
              </a:rPr>
              <a:t>) as they move</a:t>
            </a:r>
          </a:p>
          <a:p>
            <a:pPr marL="285750" indent="-285750">
              <a:buFont typeface="Arial" panose="020B0604020202020204" pitchFamily="34" charset="0"/>
              <a:buChar char="•"/>
            </a:pPr>
            <a:r>
              <a:rPr lang="en-US" sz="3200" dirty="0">
                <a:solidFill>
                  <a:schemeClr val="bg1"/>
                </a:solidFill>
              </a:rPr>
              <a:t>Double vision may also be common (</a:t>
            </a:r>
            <a:r>
              <a:rPr lang="en-US" sz="3200" b="1" dirty="0">
                <a:solidFill>
                  <a:schemeClr val="bg1"/>
                </a:solidFill>
              </a:rPr>
              <a:t>diplopia</a:t>
            </a:r>
            <a:r>
              <a:rPr lang="en-US" sz="3200" dirty="0">
                <a:solidFill>
                  <a:schemeClr val="bg1"/>
                </a:solidFill>
              </a:rPr>
              <a:t>)</a:t>
            </a:r>
          </a:p>
          <a:p>
            <a:pPr marL="285750" indent="-285750">
              <a:buFont typeface="Arial" panose="020B0604020202020204" pitchFamily="34" charset="0"/>
              <a:buChar char="•"/>
            </a:pPr>
            <a:r>
              <a:rPr lang="en-US" sz="3200" dirty="0">
                <a:solidFill>
                  <a:schemeClr val="bg1"/>
                </a:solidFill>
              </a:rPr>
              <a:t>These symptoms resolve when the person holds their head still or does not move</a:t>
            </a:r>
          </a:p>
          <a:p>
            <a:endParaRPr lang="en-US" dirty="0">
              <a:solidFill>
                <a:schemeClr val="bg1"/>
              </a:solidFill>
            </a:endParaRPr>
          </a:p>
          <a:p>
            <a:endParaRPr lang="en-US" dirty="0">
              <a:solidFill>
                <a:schemeClr val="bg1"/>
              </a:solidFill>
            </a:endParaRPr>
          </a:p>
          <a:p>
            <a:pPr marL="285750" indent="-285750">
              <a:buFont typeface="Arial" panose="020B0604020202020204" pitchFamily="34" charset="0"/>
              <a:buChar char="•"/>
            </a:pPr>
            <a:endParaRPr lang="en-US" sz="2800" u="sng" dirty="0">
              <a:solidFill>
                <a:schemeClr val="bg1"/>
              </a:solidFill>
            </a:endParaRPr>
          </a:p>
        </p:txBody>
      </p:sp>
    </p:spTree>
    <p:extLst>
      <p:ext uri="{BB962C8B-B14F-4D97-AF65-F5344CB8AC3E}">
        <p14:creationId xmlns:p14="http://schemas.microsoft.com/office/powerpoint/2010/main" val="2359344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84" y="357184"/>
            <a:ext cx="9404723" cy="1400530"/>
          </a:xfrm>
        </p:spPr>
        <p:txBody>
          <a:bodyPr/>
          <a:lstStyle/>
          <a:p>
            <a:r>
              <a:rPr lang="en-US" b="1" u="sng" dirty="0">
                <a:solidFill>
                  <a:schemeClr val="bg1"/>
                </a:solidFill>
              </a:rPr>
              <a:t>Significance of the Topic</a:t>
            </a:r>
          </a:p>
        </p:txBody>
      </p:sp>
      <p:sp>
        <p:nvSpPr>
          <p:cNvPr id="3" name="Content Placeholder 2"/>
          <p:cNvSpPr>
            <a:spLocks noGrp="1"/>
          </p:cNvSpPr>
          <p:nvPr>
            <p:ph idx="1"/>
          </p:nvPr>
        </p:nvSpPr>
        <p:spPr>
          <a:xfrm>
            <a:off x="407276" y="1575246"/>
            <a:ext cx="10920366" cy="4648133"/>
          </a:xfrm>
        </p:spPr>
        <p:txBody>
          <a:bodyPr>
            <a:normAutofit/>
          </a:bodyPr>
          <a:lstStyle/>
          <a:p>
            <a:r>
              <a:rPr lang="en-US" sz="2800" dirty="0">
                <a:solidFill>
                  <a:schemeClr val="bg1"/>
                </a:solidFill>
                <a:latin typeface="+mn-lt"/>
              </a:rPr>
              <a:t>Balance and dizziness issues following both traumatic and non-traumatic brain injury are high in prevalence</a:t>
            </a:r>
          </a:p>
          <a:p>
            <a:r>
              <a:rPr lang="en-US" sz="2800" dirty="0">
                <a:solidFill>
                  <a:schemeClr val="bg1"/>
                </a:solidFill>
                <a:latin typeface="+mn-lt"/>
              </a:rPr>
              <a:t>These complaints frequently remain unaddressed in early health care: and contribute to substantially poorer quality of life and increased risk for falls and injury</a:t>
            </a:r>
          </a:p>
          <a:p>
            <a:r>
              <a:rPr lang="en-US" sz="2800" dirty="0">
                <a:solidFill>
                  <a:schemeClr val="bg1"/>
                </a:solidFill>
                <a:latin typeface="+mn-lt"/>
              </a:rPr>
              <a:t>Initiation of early rehabilitation efforts during a very plastic phase of brain recovery may yield substantially different outcomes</a:t>
            </a:r>
          </a:p>
          <a:p>
            <a:r>
              <a:rPr lang="en-US" sz="2800" dirty="0">
                <a:solidFill>
                  <a:schemeClr val="bg1"/>
                </a:solidFill>
                <a:latin typeface="+mn-lt"/>
              </a:rPr>
              <a:t>If left unaddressed: disablement may become very chronic in nature</a:t>
            </a:r>
          </a:p>
        </p:txBody>
      </p:sp>
    </p:spTree>
    <p:extLst>
      <p:ext uri="{BB962C8B-B14F-4D97-AF65-F5344CB8AC3E}">
        <p14:creationId xmlns:p14="http://schemas.microsoft.com/office/powerpoint/2010/main" val="3380754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1139166"/>
            <a:ext cx="11941791" cy="3262432"/>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The natural response will be to avoid the things that make you feel the worst: in this case movement!</a:t>
            </a:r>
          </a:p>
          <a:p>
            <a:pPr marL="457200" indent="-457200">
              <a:buFont typeface="Arial" panose="020B0604020202020204" pitchFamily="34" charset="0"/>
              <a:buChar char="•"/>
            </a:pPr>
            <a:r>
              <a:rPr lang="en-US" sz="3200" dirty="0">
                <a:solidFill>
                  <a:schemeClr val="bg1"/>
                </a:solidFill>
              </a:rPr>
              <a:t>However this will rob the brain of its primary means towards recovery: adaptation (more on this later); and also rob the individual of their </a:t>
            </a:r>
            <a:r>
              <a:rPr lang="en-US" sz="3200" u="sng" dirty="0">
                <a:solidFill>
                  <a:schemeClr val="bg1"/>
                </a:solidFill>
              </a:rPr>
              <a:t>quality of life</a:t>
            </a:r>
          </a:p>
          <a:p>
            <a:endParaRPr lang="en-US" dirty="0">
              <a:solidFill>
                <a:schemeClr val="bg1"/>
              </a:solidFill>
            </a:endParaRPr>
          </a:p>
          <a:p>
            <a:pPr marL="285750" indent="-285750">
              <a:buFont typeface="Arial" panose="020B0604020202020204" pitchFamily="34" charset="0"/>
              <a:buChar char="•"/>
            </a:pPr>
            <a:endParaRPr lang="en-US" sz="2800" u="sng" dirty="0">
              <a:solidFill>
                <a:schemeClr val="bg1"/>
              </a:solidFill>
            </a:endParaRPr>
          </a:p>
        </p:txBody>
      </p:sp>
    </p:spTree>
    <p:extLst>
      <p:ext uri="{BB962C8B-B14F-4D97-AF65-F5344CB8AC3E}">
        <p14:creationId xmlns:p14="http://schemas.microsoft.com/office/powerpoint/2010/main" val="197495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234" y="440677"/>
            <a:ext cx="11593317" cy="1066800"/>
          </a:xfrm>
        </p:spPr>
        <p:txBody>
          <a:bodyPr/>
          <a:lstStyle/>
          <a:p>
            <a:r>
              <a:rPr lang="en-US" sz="4000" b="1" u="sng" dirty="0">
                <a:solidFill>
                  <a:schemeClr val="bg1"/>
                </a:solidFill>
              </a:rPr>
              <a:t>Influence Upon Visual Acuity:</a:t>
            </a:r>
            <a:br>
              <a:rPr lang="en-US" sz="4000" b="1" u="sng" dirty="0">
                <a:solidFill>
                  <a:schemeClr val="bg1"/>
                </a:solidFill>
              </a:rPr>
            </a:br>
            <a:r>
              <a:rPr lang="en-US" sz="4000" b="1" dirty="0">
                <a:solidFill>
                  <a:schemeClr val="accent5">
                    <a:lumMod val="50000"/>
                  </a:schemeClr>
                </a:solidFill>
              </a:rPr>
              <a:t>Gaze stabilization</a:t>
            </a:r>
          </a:p>
        </p:txBody>
      </p:sp>
      <p:sp>
        <p:nvSpPr>
          <p:cNvPr id="5" name="TextBox 4"/>
          <p:cNvSpPr txBox="1"/>
          <p:nvPr/>
        </p:nvSpPr>
        <p:spPr>
          <a:xfrm>
            <a:off x="122829" y="1998975"/>
            <a:ext cx="11552336" cy="3416320"/>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rPr>
              <a:t>The ability to fixate our gaze on a stationary object while we turn our head is a vestibular driven response called the </a:t>
            </a:r>
            <a:r>
              <a:rPr lang="en-US" sz="3600" dirty="0" err="1">
                <a:solidFill>
                  <a:schemeClr val="bg1"/>
                </a:solidFill>
              </a:rPr>
              <a:t>vestibulo</a:t>
            </a:r>
            <a:r>
              <a:rPr lang="en-US" sz="3600" dirty="0">
                <a:solidFill>
                  <a:schemeClr val="bg1"/>
                </a:solidFill>
              </a:rPr>
              <a:t>-ocular reflex (VOR)</a:t>
            </a:r>
          </a:p>
          <a:p>
            <a:pPr marL="285750" indent="-285750">
              <a:buFont typeface="Arial" panose="020B0604020202020204" pitchFamily="34" charset="0"/>
              <a:buChar char="•"/>
            </a:pPr>
            <a:r>
              <a:rPr lang="en-US" sz="3600" dirty="0">
                <a:solidFill>
                  <a:schemeClr val="bg1"/>
                </a:solidFill>
              </a:rPr>
              <a:t>This is essential for most activities of daily living</a:t>
            </a:r>
          </a:p>
          <a:p>
            <a:pPr marL="285750" indent="-285750">
              <a:buFont typeface="Arial" panose="020B0604020202020204" pitchFamily="34" charset="0"/>
              <a:buChar char="•"/>
            </a:pPr>
            <a:r>
              <a:rPr lang="en-US" sz="3600" dirty="0">
                <a:solidFill>
                  <a:schemeClr val="bg1"/>
                </a:solidFill>
              </a:rPr>
              <a:t>A basic knowledge of how this works is essential understanding for working with vestibular disorders</a:t>
            </a:r>
          </a:p>
        </p:txBody>
      </p:sp>
    </p:spTree>
    <p:extLst>
      <p:ext uri="{BB962C8B-B14F-4D97-AF65-F5344CB8AC3E}">
        <p14:creationId xmlns:p14="http://schemas.microsoft.com/office/powerpoint/2010/main" val="523561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8625" y="153027"/>
            <a:ext cx="11911767" cy="1066800"/>
          </a:xfrm>
        </p:spPr>
        <p:txBody>
          <a:bodyPr/>
          <a:lstStyle/>
          <a:p>
            <a:r>
              <a:rPr lang="en-US" sz="4000" b="1" u="sng" dirty="0">
                <a:solidFill>
                  <a:schemeClr val="bg1"/>
                </a:solidFill>
              </a:rPr>
              <a:t>Visual Acuity</a:t>
            </a:r>
            <a:br>
              <a:rPr lang="en-US" sz="4000" b="1" u="sng" dirty="0">
                <a:solidFill>
                  <a:schemeClr val="bg1"/>
                </a:solidFill>
              </a:rPr>
            </a:br>
            <a:r>
              <a:rPr lang="en-US" sz="4000" b="1" dirty="0" err="1">
                <a:solidFill>
                  <a:schemeClr val="accent5">
                    <a:lumMod val="50000"/>
                  </a:schemeClr>
                </a:solidFill>
              </a:rPr>
              <a:t>Vestibulo</a:t>
            </a:r>
            <a:r>
              <a:rPr lang="en-US" sz="4000" b="1" dirty="0">
                <a:solidFill>
                  <a:schemeClr val="accent5">
                    <a:lumMod val="50000"/>
                  </a:schemeClr>
                </a:solidFill>
              </a:rPr>
              <a:t>-ocular reflex </a:t>
            </a:r>
          </a:p>
        </p:txBody>
      </p:sp>
      <p:sp>
        <p:nvSpPr>
          <p:cNvPr id="5" name="TextBox 4"/>
          <p:cNvSpPr txBox="1"/>
          <p:nvPr/>
        </p:nvSpPr>
        <p:spPr>
          <a:xfrm>
            <a:off x="0" y="1704585"/>
            <a:ext cx="6114197"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When I turn my head to the right, the right vestibular nerve is excited (and left is inhibited)</a:t>
            </a:r>
          </a:p>
          <a:p>
            <a:pPr marL="285750" indent="-285750">
              <a:buFont typeface="Arial" panose="020B0604020202020204" pitchFamily="34" charset="0"/>
              <a:buChar char="•"/>
            </a:pPr>
            <a:r>
              <a:rPr lang="en-US" sz="2800" dirty="0">
                <a:solidFill>
                  <a:schemeClr val="bg1"/>
                </a:solidFill>
              </a:rPr>
              <a:t>This sends an excitatory signal that runs through the brain stem and connects to the eye muscles responsible for eye rotation to the left</a:t>
            </a:r>
          </a:p>
          <a:p>
            <a:pPr marL="285750" indent="-285750">
              <a:buFont typeface="Arial" panose="020B0604020202020204" pitchFamily="34" charset="0"/>
              <a:buChar char="•"/>
            </a:pPr>
            <a:r>
              <a:rPr lang="en-US" sz="2800" dirty="0">
                <a:solidFill>
                  <a:schemeClr val="bg1"/>
                </a:solidFill>
              </a:rPr>
              <a:t>The inhibitory signal from the left vestibular nerve travels to the eye muscles responsible for right eye rotation</a:t>
            </a:r>
          </a:p>
        </p:txBody>
      </p:sp>
      <p:pic>
        <p:nvPicPr>
          <p:cNvPr id="3" name="Picture 2"/>
          <p:cNvPicPr>
            <a:picLocks noChangeAspect="1"/>
          </p:cNvPicPr>
          <p:nvPr/>
        </p:nvPicPr>
        <p:blipFill>
          <a:blip r:embed="rId2"/>
          <a:stretch>
            <a:fillRect/>
          </a:stretch>
        </p:blipFill>
        <p:spPr>
          <a:xfrm>
            <a:off x="6114509" y="1507477"/>
            <a:ext cx="6077492" cy="5029200"/>
          </a:xfrm>
          <a:prstGeom prst="rect">
            <a:avLst/>
          </a:prstGeom>
        </p:spPr>
      </p:pic>
      <p:sp>
        <p:nvSpPr>
          <p:cNvPr id="4" name="Rectangle 3"/>
          <p:cNvSpPr/>
          <p:nvPr/>
        </p:nvSpPr>
        <p:spPr>
          <a:xfrm>
            <a:off x="10244993" y="1507477"/>
            <a:ext cx="1947008" cy="369332"/>
          </a:xfrm>
          <a:prstGeom prst="rect">
            <a:avLst/>
          </a:prstGeom>
        </p:spPr>
        <p:txBody>
          <a:bodyPr wrap="none">
            <a:spAutoFit/>
          </a:bodyPr>
          <a:lstStyle/>
          <a:p>
            <a:r>
              <a:rPr lang="en-US" dirty="0">
                <a:solidFill>
                  <a:schemeClr val="bg1"/>
                </a:solidFill>
              </a:rPr>
              <a:t>www.seehint.com</a:t>
            </a:r>
          </a:p>
        </p:txBody>
      </p:sp>
    </p:spTree>
    <p:extLst>
      <p:ext uri="{BB962C8B-B14F-4D97-AF65-F5344CB8AC3E}">
        <p14:creationId xmlns:p14="http://schemas.microsoft.com/office/powerpoint/2010/main" val="4120885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234" y="440677"/>
            <a:ext cx="11593317" cy="1066800"/>
          </a:xfrm>
        </p:spPr>
        <p:txBody>
          <a:bodyPr/>
          <a:lstStyle/>
          <a:p>
            <a:r>
              <a:rPr lang="en-US" sz="4000" b="1" u="sng" dirty="0">
                <a:solidFill>
                  <a:schemeClr val="bg1"/>
                </a:solidFill>
              </a:rPr>
              <a:t>Visual Acuity</a:t>
            </a:r>
            <a:br>
              <a:rPr lang="en-US" sz="4000" b="1" u="sng" dirty="0">
                <a:solidFill>
                  <a:schemeClr val="bg1"/>
                </a:solidFill>
              </a:rPr>
            </a:br>
            <a:r>
              <a:rPr lang="en-US" sz="4000" b="1" dirty="0" err="1">
                <a:solidFill>
                  <a:schemeClr val="accent5">
                    <a:lumMod val="50000"/>
                  </a:schemeClr>
                </a:solidFill>
              </a:rPr>
              <a:t>Vestibulo</a:t>
            </a:r>
            <a:r>
              <a:rPr lang="en-US" sz="4000" b="1" dirty="0">
                <a:solidFill>
                  <a:schemeClr val="accent5">
                    <a:lumMod val="50000"/>
                  </a:schemeClr>
                </a:solidFill>
              </a:rPr>
              <a:t>-ocular reflex </a:t>
            </a:r>
          </a:p>
        </p:txBody>
      </p:sp>
      <p:sp>
        <p:nvSpPr>
          <p:cNvPr id="5" name="TextBox 4"/>
          <p:cNvSpPr txBox="1"/>
          <p:nvPr/>
        </p:nvSpPr>
        <p:spPr>
          <a:xfrm>
            <a:off x="280234" y="2394761"/>
            <a:ext cx="10931857"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The result: when I focus my vision on an object in front of me, turn my head to the right: my eyes go to the left</a:t>
            </a:r>
          </a:p>
          <a:p>
            <a:pPr marL="285750" indent="-285750">
              <a:buFont typeface="Arial" panose="020B0604020202020204" pitchFamily="34" charset="0"/>
              <a:buChar char="•"/>
            </a:pPr>
            <a:r>
              <a:rPr lang="en-US" sz="3200" dirty="0">
                <a:solidFill>
                  <a:schemeClr val="bg1"/>
                </a:solidFill>
              </a:rPr>
              <a:t>When I turn my head to the left, my eyes go to the right</a:t>
            </a:r>
          </a:p>
          <a:p>
            <a:pPr marL="285750" indent="-285750">
              <a:buFont typeface="Arial" panose="020B0604020202020204" pitchFamily="34" charset="0"/>
              <a:buChar char="•"/>
            </a:pPr>
            <a:r>
              <a:rPr lang="en-US" sz="3200" dirty="0">
                <a:solidFill>
                  <a:schemeClr val="bg1"/>
                </a:solidFill>
              </a:rPr>
              <a:t>The gain of the vestibular system is 1: meaning that for every 1 degree of head movement, there is a corresponding 1 degree of eye movement in the opposite direction</a:t>
            </a:r>
          </a:p>
        </p:txBody>
      </p:sp>
    </p:spTree>
    <p:extLst>
      <p:ext uri="{BB962C8B-B14F-4D97-AF65-F5344CB8AC3E}">
        <p14:creationId xmlns:p14="http://schemas.microsoft.com/office/powerpoint/2010/main" val="2058009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234" y="440677"/>
            <a:ext cx="11593317" cy="1066800"/>
          </a:xfrm>
        </p:spPr>
        <p:txBody>
          <a:bodyPr/>
          <a:lstStyle/>
          <a:p>
            <a:r>
              <a:rPr lang="en-US" sz="4000" b="1" u="sng" dirty="0">
                <a:solidFill>
                  <a:schemeClr val="bg1"/>
                </a:solidFill>
              </a:rPr>
              <a:t>Visual Acuity</a:t>
            </a:r>
            <a:br>
              <a:rPr lang="en-US" sz="4000" b="1" u="sng" dirty="0">
                <a:solidFill>
                  <a:schemeClr val="bg1"/>
                </a:solidFill>
              </a:rPr>
            </a:br>
            <a:r>
              <a:rPr lang="en-US" sz="4000" b="1" dirty="0" err="1">
                <a:solidFill>
                  <a:schemeClr val="accent5">
                    <a:lumMod val="50000"/>
                  </a:schemeClr>
                </a:solidFill>
              </a:rPr>
              <a:t>Vestibulo</a:t>
            </a:r>
            <a:r>
              <a:rPr lang="en-US" sz="4000" b="1" dirty="0">
                <a:solidFill>
                  <a:schemeClr val="accent5">
                    <a:lumMod val="50000"/>
                  </a:schemeClr>
                </a:solidFill>
              </a:rPr>
              <a:t>-ocular reflex </a:t>
            </a:r>
          </a:p>
        </p:txBody>
      </p:sp>
      <p:sp>
        <p:nvSpPr>
          <p:cNvPr id="5" name="TextBox 4"/>
          <p:cNvSpPr txBox="1"/>
          <p:nvPr/>
        </p:nvSpPr>
        <p:spPr>
          <a:xfrm>
            <a:off x="122829" y="2299226"/>
            <a:ext cx="11559655"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This is automatic: it is a reflex we don’t need to think about</a:t>
            </a:r>
          </a:p>
          <a:p>
            <a:pPr marL="285750" indent="-285750">
              <a:buFont typeface="Arial" panose="020B0604020202020204" pitchFamily="34" charset="0"/>
              <a:buChar char="•"/>
            </a:pPr>
            <a:r>
              <a:rPr lang="en-US" sz="3200" dirty="0">
                <a:solidFill>
                  <a:schemeClr val="bg1"/>
                </a:solidFill>
              </a:rPr>
              <a:t>However, when information from the vestibular system is inaccurate this reflex is not working </a:t>
            </a:r>
            <a:r>
              <a:rPr lang="en-US" sz="3200">
                <a:solidFill>
                  <a:schemeClr val="bg1"/>
                </a:solidFill>
              </a:rPr>
              <a:t>properly and the </a:t>
            </a:r>
            <a:r>
              <a:rPr lang="en-US" sz="3200" dirty="0">
                <a:solidFill>
                  <a:schemeClr val="bg1"/>
                </a:solidFill>
              </a:rPr>
              <a:t>eyes and head do not properly track/coordinate</a:t>
            </a:r>
          </a:p>
          <a:p>
            <a:pPr marL="285750" indent="-285750">
              <a:buFont typeface="Arial" panose="020B0604020202020204" pitchFamily="34" charset="0"/>
              <a:buChar char="•"/>
            </a:pPr>
            <a:r>
              <a:rPr lang="en-US" sz="3200" dirty="0">
                <a:solidFill>
                  <a:schemeClr val="bg1"/>
                </a:solidFill>
              </a:rPr>
              <a:t>Now the information being sent to the brain from the vestibular and visual systems do not match</a:t>
            </a:r>
          </a:p>
          <a:p>
            <a:pPr marL="285750" indent="-285750">
              <a:buFont typeface="Arial" panose="020B0604020202020204" pitchFamily="34" charset="0"/>
              <a:buChar char="•"/>
            </a:pPr>
            <a:r>
              <a:rPr lang="en-US" sz="3200" dirty="0">
                <a:solidFill>
                  <a:schemeClr val="bg1"/>
                </a:solidFill>
              </a:rPr>
              <a:t>This mismatch results in vertigo associated with movement, and head movement</a:t>
            </a:r>
          </a:p>
        </p:txBody>
      </p:sp>
    </p:spTree>
    <p:extLst>
      <p:ext uri="{BB962C8B-B14F-4D97-AF65-F5344CB8AC3E}">
        <p14:creationId xmlns:p14="http://schemas.microsoft.com/office/powerpoint/2010/main" val="3815512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234" y="440677"/>
            <a:ext cx="11593317" cy="1066800"/>
          </a:xfrm>
        </p:spPr>
        <p:txBody>
          <a:bodyPr/>
          <a:lstStyle/>
          <a:p>
            <a:r>
              <a:rPr lang="en-US" sz="4000" b="1" u="sng" dirty="0">
                <a:solidFill>
                  <a:schemeClr val="bg1"/>
                </a:solidFill>
              </a:rPr>
              <a:t>Visual Acuity</a:t>
            </a:r>
            <a:br>
              <a:rPr lang="en-US" sz="4000" b="1" u="sng" dirty="0">
                <a:solidFill>
                  <a:schemeClr val="bg1"/>
                </a:solidFill>
              </a:rPr>
            </a:br>
            <a:r>
              <a:rPr lang="en-US" sz="4000" b="1" dirty="0" err="1">
                <a:solidFill>
                  <a:schemeClr val="accent5">
                    <a:lumMod val="50000"/>
                  </a:schemeClr>
                </a:solidFill>
              </a:rPr>
              <a:t>Oscillopsia</a:t>
            </a:r>
            <a:endParaRPr lang="en-US" sz="4000" b="1" dirty="0">
              <a:solidFill>
                <a:schemeClr val="accent5">
                  <a:lumMod val="50000"/>
                </a:schemeClr>
              </a:solidFill>
            </a:endParaRPr>
          </a:p>
        </p:txBody>
      </p:sp>
      <p:sp>
        <p:nvSpPr>
          <p:cNvPr id="5" name="TextBox 4"/>
          <p:cNvSpPr txBox="1"/>
          <p:nvPr/>
        </p:nvSpPr>
        <p:spPr>
          <a:xfrm>
            <a:off x="122829" y="1841242"/>
            <a:ext cx="6400801"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Even walking with no head movements requires the VOR: when you consider the vertical displacement of the body’s center of mass as a natural component of gait</a:t>
            </a:r>
          </a:p>
          <a:p>
            <a:pPr marL="285750" indent="-285750">
              <a:buFont typeface="Arial" panose="020B0604020202020204" pitchFamily="34" charset="0"/>
              <a:buChar char="•"/>
            </a:pPr>
            <a:r>
              <a:rPr lang="en-US" sz="3200" dirty="0">
                <a:solidFill>
                  <a:schemeClr val="bg1"/>
                </a:solidFill>
              </a:rPr>
              <a:t>Thus the VOR is essential for everything we do from a mobility stand point</a:t>
            </a:r>
          </a:p>
          <a:p>
            <a:pPr marL="285750" indent="-285750">
              <a:buFont typeface="Arial" panose="020B0604020202020204" pitchFamily="34" charset="0"/>
              <a:buChar char="•"/>
            </a:pPr>
            <a:endParaRPr lang="en-US" sz="3200" dirty="0">
              <a:solidFill>
                <a:schemeClr val="bg1"/>
              </a:solidFill>
            </a:endParaRPr>
          </a:p>
        </p:txBody>
      </p:sp>
      <p:pic>
        <p:nvPicPr>
          <p:cNvPr id="3" name="Picture 2"/>
          <p:cNvPicPr>
            <a:picLocks noChangeAspect="1"/>
          </p:cNvPicPr>
          <p:nvPr/>
        </p:nvPicPr>
        <p:blipFill rotWithShape="1">
          <a:blip r:embed="rId2"/>
          <a:srcRect r="45171" b="-756"/>
          <a:stretch/>
        </p:blipFill>
        <p:spPr>
          <a:xfrm>
            <a:off x="6523630" y="2572253"/>
            <a:ext cx="5396950" cy="338301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7342356" y="1897125"/>
              <a:ext cx="3985560" cy="68400"/>
            </p14:xfrm>
          </p:contentPart>
        </mc:Choice>
        <mc:Fallback xmlns="">
          <p:pic>
            <p:nvPicPr>
              <p:cNvPr id="6" name="Ink 5"/>
              <p:cNvPicPr/>
              <p:nvPr/>
            </p:nvPicPr>
            <p:blipFill>
              <a:blip r:embed="rId4"/>
              <a:stretch>
                <a:fillRect/>
              </a:stretch>
            </p:blipFill>
            <p:spPr>
              <a:xfrm>
                <a:off x="7334076" y="1888845"/>
                <a:ext cx="4002120" cy="84960"/>
              </a:xfrm>
              <a:prstGeom prst="rect">
                <a:avLst/>
              </a:prstGeom>
            </p:spPr>
          </p:pic>
        </mc:Fallback>
      </mc:AlternateContent>
      <p:sp>
        <p:nvSpPr>
          <p:cNvPr id="15" name="Rectangle 14"/>
          <p:cNvSpPr/>
          <p:nvPr/>
        </p:nvSpPr>
        <p:spPr>
          <a:xfrm>
            <a:off x="10054685" y="5955264"/>
            <a:ext cx="1865895" cy="369332"/>
          </a:xfrm>
          <a:prstGeom prst="rect">
            <a:avLst/>
          </a:prstGeom>
        </p:spPr>
        <p:txBody>
          <a:bodyPr wrap="none">
            <a:spAutoFit/>
          </a:bodyPr>
          <a:lstStyle/>
          <a:p>
            <a:r>
              <a:rPr lang="en-US" dirty="0">
                <a:solidFill>
                  <a:schemeClr val="bg1"/>
                </a:solidFill>
              </a:rPr>
              <a:t>epomedicine.com</a:t>
            </a:r>
          </a:p>
        </p:txBody>
      </p:sp>
      <p:sp>
        <p:nvSpPr>
          <p:cNvPr id="7" name="Freeform 6"/>
          <p:cNvSpPr/>
          <p:nvPr/>
        </p:nvSpPr>
        <p:spPr>
          <a:xfrm>
            <a:off x="7233313" y="2524673"/>
            <a:ext cx="4094329" cy="464411"/>
          </a:xfrm>
          <a:custGeom>
            <a:avLst/>
            <a:gdLst>
              <a:gd name="connsiteX0" fmla="*/ 0 w 4094329"/>
              <a:gd name="connsiteY0" fmla="*/ 177584 h 464411"/>
              <a:gd name="connsiteX1" fmla="*/ 668741 w 4094329"/>
              <a:gd name="connsiteY1" fmla="*/ 163 h 464411"/>
              <a:gd name="connsiteX2" fmla="*/ 1460311 w 4094329"/>
              <a:gd name="connsiteY2" fmla="*/ 204879 h 464411"/>
              <a:gd name="connsiteX3" fmla="*/ 2019869 w 4094329"/>
              <a:gd name="connsiteY3" fmla="*/ 464187 h 464411"/>
              <a:gd name="connsiteX4" fmla="*/ 2729553 w 4094329"/>
              <a:gd name="connsiteY4" fmla="*/ 245823 h 464411"/>
              <a:gd name="connsiteX5" fmla="*/ 3370997 w 4094329"/>
              <a:gd name="connsiteY5" fmla="*/ 13811 h 464411"/>
              <a:gd name="connsiteX6" fmla="*/ 4094329 w 4094329"/>
              <a:gd name="connsiteY6" fmla="*/ 245823 h 4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4329" h="464411">
                <a:moveTo>
                  <a:pt x="0" y="177584"/>
                </a:moveTo>
                <a:cubicBezTo>
                  <a:pt x="212678" y="86599"/>
                  <a:pt x="425356" y="-4386"/>
                  <a:pt x="668741" y="163"/>
                </a:cubicBezTo>
                <a:cubicBezTo>
                  <a:pt x="912126" y="4712"/>
                  <a:pt x="1235123" y="127542"/>
                  <a:pt x="1460311" y="204879"/>
                </a:cubicBezTo>
                <a:cubicBezTo>
                  <a:pt x="1685499" y="282216"/>
                  <a:pt x="1808329" y="457363"/>
                  <a:pt x="2019869" y="464187"/>
                </a:cubicBezTo>
                <a:cubicBezTo>
                  <a:pt x="2231409" y="471011"/>
                  <a:pt x="2504365" y="320886"/>
                  <a:pt x="2729553" y="245823"/>
                </a:cubicBezTo>
                <a:cubicBezTo>
                  <a:pt x="2954741" y="170760"/>
                  <a:pt x="3143534" y="13811"/>
                  <a:pt x="3370997" y="13811"/>
                </a:cubicBezTo>
                <a:cubicBezTo>
                  <a:pt x="3598460" y="13811"/>
                  <a:pt x="3846394" y="129817"/>
                  <a:pt x="4094329" y="2458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354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234" y="440677"/>
            <a:ext cx="11593317" cy="1066800"/>
          </a:xfrm>
        </p:spPr>
        <p:txBody>
          <a:bodyPr/>
          <a:lstStyle/>
          <a:p>
            <a:r>
              <a:rPr lang="en-US" sz="4000" b="1" u="sng" dirty="0">
                <a:solidFill>
                  <a:schemeClr val="bg1"/>
                </a:solidFill>
              </a:rPr>
              <a:t>Visual Acuity</a:t>
            </a:r>
            <a:br>
              <a:rPr lang="en-US" sz="4000" b="1" u="sng" dirty="0">
                <a:solidFill>
                  <a:schemeClr val="bg1"/>
                </a:solidFill>
              </a:rPr>
            </a:br>
            <a:r>
              <a:rPr lang="en-US" sz="4000" b="1" dirty="0" err="1">
                <a:solidFill>
                  <a:schemeClr val="accent5">
                    <a:lumMod val="50000"/>
                  </a:schemeClr>
                </a:solidFill>
              </a:rPr>
              <a:t>Oscillopsia</a:t>
            </a:r>
            <a:endParaRPr lang="en-US" sz="4000" b="1" dirty="0">
              <a:solidFill>
                <a:schemeClr val="accent5">
                  <a:lumMod val="50000"/>
                </a:schemeClr>
              </a:solidFill>
            </a:endParaRPr>
          </a:p>
        </p:txBody>
      </p:sp>
      <p:sp>
        <p:nvSpPr>
          <p:cNvPr id="5" name="TextBox 4"/>
          <p:cNvSpPr txBox="1"/>
          <p:nvPr/>
        </p:nvSpPr>
        <p:spPr>
          <a:xfrm>
            <a:off x="122829" y="2183642"/>
            <a:ext cx="5923129"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If you cannot keep the eyes still during this natural head movement: images cannot remain still on the retina. The result is that as you move, everything in your visual environment will bounce or appear to be “floating” in space</a:t>
            </a:r>
          </a:p>
          <a:p>
            <a:pPr marL="285750" indent="-285750">
              <a:buFont typeface="Arial" panose="020B0604020202020204" pitchFamily="34" charset="0"/>
              <a:buChar char="•"/>
            </a:pPr>
            <a:endParaRPr lang="en-US" sz="3200" dirty="0">
              <a:solidFill>
                <a:schemeClr val="bg1"/>
              </a:solidFill>
            </a:endParaRPr>
          </a:p>
        </p:txBody>
      </p:sp>
      <p:pic>
        <p:nvPicPr>
          <p:cNvPr id="3" name="Picture 2"/>
          <p:cNvPicPr>
            <a:picLocks noChangeAspect="1"/>
          </p:cNvPicPr>
          <p:nvPr/>
        </p:nvPicPr>
        <p:blipFill>
          <a:blip r:embed="rId2"/>
          <a:stretch>
            <a:fillRect/>
          </a:stretch>
        </p:blipFill>
        <p:spPr>
          <a:xfrm>
            <a:off x="6421555" y="1869743"/>
            <a:ext cx="5770445" cy="4988257"/>
          </a:xfrm>
          <a:prstGeom prst="rect">
            <a:avLst/>
          </a:prstGeom>
        </p:spPr>
      </p:pic>
      <p:sp>
        <p:nvSpPr>
          <p:cNvPr id="4" name="Rectangle 3"/>
          <p:cNvSpPr/>
          <p:nvPr/>
        </p:nvSpPr>
        <p:spPr>
          <a:xfrm>
            <a:off x="10129641" y="1503944"/>
            <a:ext cx="2062359" cy="369332"/>
          </a:xfrm>
          <a:prstGeom prst="rect">
            <a:avLst/>
          </a:prstGeom>
        </p:spPr>
        <p:txBody>
          <a:bodyPr wrap="none">
            <a:spAutoFit/>
          </a:bodyPr>
          <a:lstStyle/>
          <a:p>
            <a:r>
              <a:rPr lang="en-US" dirty="0">
                <a:solidFill>
                  <a:schemeClr val="bg1"/>
                </a:solidFill>
              </a:rPr>
              <a:t>www.mattsms.com</a:t>
            </a:r>
          </a:p>
        </p:txBody>
      </p:sp>
    </p:spTree>
    <p:extLst>
      <p:ext uri="{BB962C8B-B14F-4D97-AF65-F5344CB8AC3E}">
        <p14:creationId xmlns:p14="http://schemas.microsoft.com/office/powerpoint/2010/main" val="3681933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234" y="440677"/>
            <a:ext cx="11593317" cy="1066800"/>
          </a:xfrm>
        </p:spPr>
        <p:txBody>
          <a:bodyPr/>
          <a:lstStyle/>
          <a:p>
            <a:r>
              <a:rPr lang="en-US" sz="4000" b="1" u="sng" dirty="0">
                <a:solidFill>
                  <a:schemeClr val="bg1"/>
                </a:solidFill>
              </a:rPr>
              <a:t>Visual Acuity</a:t>
            </a:r>
            <a:br>
              <a:rPr lang="en-US" sz="4000" b="1" u="sng" dirty="0">
                <a:solidFill>
                  <a:schemeClr val="bg1"/>
                </a:solidFill>
              </a:rPr>
            </a:br>
            <a:r>
              <a:rPr lang="en-US" sz="4000" b="1" dirty="0">
                <a:solidFill>
                  <a:schemeClr val="accent5">
                    <a:lumMod val="50000"/>
                  </a:schemeClr>
                </a:solidFill>
              </a:rPr>
              <a:t>Optokinetic stimulation</a:t>
            </a:r>
          </a:p>
        </p:txBody>
      </p:sp>
      <p:sp>
        <p:nvSpPr>
          <p:cNvPr id="5" name="TextBox 4"/>
          <p:cNvSpPr txBox="1"/>
          <p:nvPr/>
        </p:nvSpPr>
        <p:spPr>
          <a:xfrm>
            <a:off x="122828" y="1841242"/>
            <a:ext cx="11900849"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Being stationary but having visual movement within the environment: activates the vestibular system and VOR even though the head is not moving. It creates the illusion of movement and therefore can be profoundly problematic for those with vestibular disorders</a:t>
            </a:r>
          </a:p>
          <a:p>
            <a:pPr marL="457200" indent="-457200">
              <a:buFont typeface="Arial" panose="020B0604020202020204" pitchFamily="34" charset="0"/>
              <a:buChar char="•"/>
            </a:pPr>
            <a:r>
              <a:rPr lang="en-US" sz="3200" dirty="0">
                <a:solidFill>
                  <a:schemeClr val="bg1"/>
                </a:solidFill>
              </a:rPr>
              <a:t>Being in wide open environments with a busy visual surround (such as a grocery store, or theater, or church)</a:t>
            </a:r>
          </a:p>
          <a:p>
            <a:pPr marL="457200" indent="-457200">
              <a:buFont typeface="Arial" panose="020B0604020202020204" pitchFamily="34" charset="0"/>
              <a:buChar char="•"/>
            </a:pPr>
            <a:r>
              <a:rPr lang="en-US" sz="3200" dirty="0">
                <a:solidFill>
                  <a:schemeClr val="bg1"/>
                </a:solidFill>
              </a:rPr>
              <a:t>Working on a computer screen can also simulate a similar response and resulting vertigo</a:t>
            </a:r>
          </a:p>
        </p:txBody>
      </p:sp>
    </p:spTree>
    <p:extLst>
      <p:ext uri="{BB962C8B-B14F-4D97-AF65-F5344CB8AC3E}">
        <p14:creationId xmlns:p14="http://schemas.microsoft.com/office/powerpoint/2010/main" val="2246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3004" y="416348"/>
            <a:ext cx="8967014" cy="1066800"/>
          </a:xfrm>
        </p:spPr>
        <p:txBody>
          <a:bodyPr/>
          <a:lstStyle/>
          <a:p>
            <a:r>
              <a:rPr lang="en-US" sz="4000" b="1" dirty="0">
                <a:solidFill>
                  <a:schemeClr val="accent5">
                    <a:lumMod val="50000"/>
                  </a:schemeClr>
                </a:solidFill>
              </a:rPr>
              <a:t>System 2: Vestibular and cognitive connections</a:t>
            </a:r>
          </a:p>
        </p:txBody>
      </p:sp>
      <p:sp>
        <p:nvSpPr>
          <p:cNvPr id="3" name="Rectangle 2"/>
          <p:cNvSpPr/>
          <p:nvPr/>
        </p:nvSpPr>
        <p:spPr>
          <a:xfrm>
            <a:off x="283004" y="1724376"/>
            <a:ext cx="11339153" cy="4031873"/>
          </a:xfrm>
          <a:prstGeom prst="rect">
            <a:avLst/>
          </a:prstGeom>
        </p:spPr>
        <p:txBody>
          <a:bodyPr wrap="square">
            <a:spAutoFit/>
          </a:bodyPr>
          <a:lstStyle/>
          <a:p>
            <a:pPr marL="285750" indent="-285750">
              <a:buFont typeface="Arial" panose="020B0604020202020204" pitchFamily="34" charset="0"/>
              <a:buChar char="•"/>
            </a:pPr>
            <a:r>
              <a:rPr lang="en-US" sz="3200" dirty="0">
                <a:solidFill>
                  <a:schemeClr val="bg1"/>
                </a:solidFill>
              </a:rPr>
              <a:t>Greater cognitive reserves and focus are now required to maintain balance, equilibrium, and stability: a process that prior to injury was automatic and subconscious</a:t>
            </a:r>
          </a:p>
          <a:p>
            <a:pPr marL="285750" indent="-285750">
              <a:buFont typeface="Arial" panose="020B0604020202020204" pitchFamily="34" charset="0"/>
              <a:buChar char="•"/>
            </a:pPr>
            <a:r>
              <a:rPr lang="en-US" sz="3200" dirty="0">
                <a:solidFill>
                  <a:schemeClr val="bg1"/>
                </a:solidFill>
              </a:rPr>
              <a:t>Cognitive fatigue: activities of daily living once completed with ease now tax the brain to the point of exhaustion; requiring greater duration of rest/sleep following activities</a:t>
            </a:r>
          </a:p>
          <a:p>
            <a:pPr marL="285750" indent="-285750">
              <a:buFont typeface="Arial" panose="020B0604020202020204" pitchFamily="34" charset="0"/>
              <a:buChar char="•"/>
            </a:pPr>
            <a:r>
              <a:rPr lang="en-US" sz="3200" dirty="0">
                <a:solidFill>
                  <a:schemeClr val="bg1"/>
                </a:solidFill>
              </a:rPr>
              <a:t>This strain may further deplete reserves for memory, attention/concentration, and executive functioning</a:t>
            </a:r>
          </a:p>
        </p:txBody>
      </p:sp>
    </p:spTree>
    <p:extLst>
      <p:ext uri="{BB962C8B-B14F-4D97-AF65-F5344CB8AC3E}">
        <p14:creationId xmlns:p14="http://schemas.microsoft.com/office/powerpoint/2010/main" val="2670008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3246" y="469357"/>
            <a:ext cx="10133205" cy="1066800"/>
          </a:xfrm>
        </p:spPr>
        <p:txBody>
          <a:bodyPr/>
          <a:lstStyle/>
          <a:p>
            <a:br>
              <a:rPr lang="en-US" sz="4000" b="1" u="sng" dirty="0">
                <a:solidFill>
                  <a:schemeClr val="bg1"/>
                </a:solidFill>
              </a:rPr>
            </a:br>
            <a:r>
              <a:rPr lang="en-US" sz="4000" b="1" dirty="0">
                <a:solidFill>
                  <a:schemeClr val="accent5">
                    <a:lumMod val="50000"/>
                  </a:schemeClr>
                </a:solidFill>
              </a:rPr>
              <a:t>System 3: Vestibular and Limbic System Connections</a:t>
            </a:r>
          </a:p>
        </p:txBody>
      </p:sp>
      <p:sp>
        <p:nvSpPr>
          <p:cNvPr id="3" name="TextBox 2"/>
          <p:cNvSpPr txBox="1"/>
          <p:nvPr/>
        </p:nvSpPr>
        <p:spPr>
          <a:xfrm>
            <a:off x="243246" y="2034123"/>
            <a:ext cx="11286145" cy="2862322"/>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rPr>
              <a:t>Through the brains neural circuitry: there exists a neurobiological link between the inner ear, through the pathways of the central vestibular system, to regions of the brain associated with emotion, learning, and psychosomatic conditioning responses</a:t>
            </a:r>
          </a:p>
        </p:txBody>
      </p:sp>
    </p:spTree>
    <p:extLst>
      <p:ext uri="{BB962C8B-B14F-4D97-AF65-F5344CB8AC3E}">
        <p14:creationId xmlns:p14="http://schemas.microsoft.com/office/powerpoint/2010/main" val="166590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84" y="357184"/>
            <a:ext cx="9404723" cy="1400530"/>
          </a:xfrm>
        </p:spPr>
        <p:txBody>
          <a:bodyPr/>
          <a:lstStyle/>
          <a:p>
            <a:r>
              <a:rPr lang="en-US" b="1" u="sng" dirty="0">
                <a:solidFill>
                  <a:schemeClr val="bg1"/>
                </a:solidFill>
              </a:rPr>
              <a:t>Significance of the Topic</a:t>
            </a:r>
          </a:p>
        </p:txBody>
      </p:sp>
      <p:sp>
        <p:nvSpPr>
          <p:cNvPr id="3" name="Content Placeholder 2"/>
          <p:cNvSpPr>
            <a:spLocks noGrp="1"/>
          </p:cNvSpPr>
          <p:nvPr>
            <p:ph idx="1"/>
          </p:nvPr>
        </p:nvSpPr>
        <p:spPr>
          <a:xfrm>
            <a:off x="407276" y="1575246"/>
            <a:ext cx="10920366" cy="4648133"/>
          </a:xfrm>
        </p:spPr>
        <p:txBody>
          <a:bodyPr>
            <a:normAutofit/>
          </a:bodyPr>
          <a:lstStyle/>
          <a:p>
            <a:r>
              <a:rPr lang="en-US" sz="3200" dirty="0">
                <a:solidFill>
                  <a:schemeClr val="bg1"/>
                </a:solidFill>
                <a:latin typeface="+mn-lt"/>
              </a:rPr>
              <a:t>Vestibular based vertigo and recovery will require greater time and complexity when brain injury is involved versus the non-brain injured population</a:t>
            </a:r>
          </a:p>
          <a:p>
            <a:r>
              <a:rPr lang="en-US" sz="3200" dirty="0">
                <a:solidFill>
                  <a:schemeClr val="bg1"/>
                </a:solidFill>
                <a:latin typeface="+mn-lt"/>
              </a:rPr>
              <a:t>In spite of present challenges: resources do exist to facilitate change in health care delivery and knowledge translation bench to bedside: in order to provide essential education to both health care professionals and patients</a:t>
            </a:r>
          </a:p>
        </p:txBody>
      </p:sp>
    </p:spTree>
    <p:extLst>
      <p:ext uri="{BB962C8B-B14F-4D97-AF65-F5344CB8AC3E}">
        <p14:creationId xmlns:p14="http://schemas.microsoft.com/office/powerpoint/2010/main" val="2036199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9994" y="313438"/>
            <a:ext cx="8927257" cy="1066800"/>
          </a:xfrm>
        </p:spPr>
        <p:txBody>
          <a:bodyPr/>
          <a:lstStyle/>
          <a:p>
            <a:r>
              <a:rPr lang="en-US" sz="4000" b="1" u="sng" dirty="0">
                <a:solidFill>
                  <a:schemeClr val="bg1"/>
                </a:solidFill>
              </a:rPr>
              <a:t>Limbic System</a:t>
            </a:r>
            <a:br>
              <a:rPr lang="en-US" sz="4000" b="1" u="sng" dirty="0">
                <a:solidFill>
                  <a:schemeClr val="bg1"/>
                </a:solidFill>
              </a:rPr>
            </a:br>
            <a:r>
              <a:rPr lang="en-US" sz="4000" b="1" dirty="0">
                <a:solidFill>
                  <a:schemeClr val="accent5">
                    <a:lumMod val="50000"/>
                  </a:schemeClr>
                </a:solidFill>
              </a:rPr>
              <a:t>Learning and conditioning pathways</a:t>
            </a:r>
          </a:p>
        </p:txBody>
      </p:sp>
      <p:sp>
        <p:nvSpPr>
          <p:cNvPr id="3" name="TextBox 2"/>
          <p:cNvSpPr txBox="1"/>
          <p:nvPr/>
        </p:nvSpPr>
        <p:spPr>
          <a:xfrm>
            <a:off x="229994" y="1691459"/>
            <a:ext cx="5723907"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Vestibular nucleus brainstem (1); thalamus relay center (4); hippocampus (7): area of brain associated with memory and learning</a:t>
            </a:r>
          </a:p>
          <a:p>
            <a:pPr marL="457200" indent="-457200">
              <a:buFont typeface="Arial" panose="020B0604020202020204" pitchFamily="34" charset="0"/>
              <a:buChar char="•"/>
            </a:pPr>
            <a:r>
              <a:rPr lang="en-US" sz="2800" dirty="0">
                <a:solidFill>
                  <a:schemeClr val="bg1"/>
                </a:solidFill>
              </a:rPr>
              <a:t>Vestibular nucleus (1); locus </a:t>
            </a:r>
            <a:r>
              <a:rPr lang="en-US" sz="2800" dirty="0" err="1">
                <a:solidFill>
                  <a:schemeClr val="bg1"/>
                </a:solidFill>
              </a:rPr>
              <a:t>coeruleus</a:t>
            </a:r>
            <a:r>
              <a:rPr lang="en-US" sz="2800" dirty="0">
                <a:solidFill>
                  <a:schemeClr val="bg1"/>
                </a:solidFill>
              </a:rPr>
              <a:t> brainstem (2); amygdala (6): implicated with fear/anxiety/conditioning responses</a:t>
            </a:r>
          </a:p>
          <a:p>
            <a:pPr marL="457200" indent="-457200">
              <a:buFont typeface="Arial" panose="020B0604020202020204" pitchFamily="34" charset="0"/>
              <a:buChar char="•"/>
            </a:pPr>
            <a:endParaRPr lang="en-US" sz="2800" dirty="0">
              <a:solidFill>
                <a:schemeClr val="bg1"/>
              </a:solidFill>
            </a:endParaRPr>
          </a:p>
        </p:txBody>
      </p:sp>
      <p:pic>
        <p:nvPicPr>
          <p:cNvPr id="4" name="Picture 3"/>
          <p:cNvPicPr>
            <a:picLocks noChangeAspect="1"/>
          </p:cNvPicPr>
          <p:nvPr/>
        </p:nvPicPr>
        <p:blipFill>
          <a:blip r:embed="rId2"/>
          <a:stretch>
            <a:fillRect/>
          </a:stretch>
        </p:blipFill>
        <p:spPr>
          <a:xfrm>
            <a:off x="6764821" y="1380238"/>
            <a:ext cx="5307909" cy="5477762"/>
          </a:xfrm>
          <a:prstGeom prst="rect">
            <a:avLst/>
          </a:prstGeom>
        </p:spPr>
      </p:pic>
      <p:sp>
        <p:nvSpPr>
          <p:cNvPr id="5" name="Rectangle 4"/>
          <p:cNvSpPr/>
          <p:nvPr/>
        </p:nvSpPr>
        <p:spPr>
          <a:xfrm>
            <a:off x="6764821" y="6571230"/>
            <a:ext cx="6096000" cy="276999"/>
          </a:xfrm>
          <a:prstGeom prst="rect">
            <a:avLst/>
          </a:prstGeom>
        </p:spPr>
        <p:txBody>
          <a:bodyPr>
            <a:spAutoFit/>
          </a:bodyPr>
          <a:lstStyle/>
          <a:p>
            <a:r>
              <a:rPr lang="en-US" sz="1200" dirty="0">
                <a:solidFill>
                  <a:schemeClr val="bg1"/>
                </a:solidFill>
              </a:rPr>
              <a:t>http://www.rehab.research.va.gov/jour/2012/497/franke497.html</a:t>
            </a:r>
          </a:p>
        </p:txBody>
      </p:sp>
    </p:spTree>
    <p:extLst>
      <p:ext uri="{BB962C8B-B14F-4D97-AF65-F5344CB8AC3E}">
        <p14:creationId xmlns:p14="http://schemas.microsoft.com/office/powerpoint/2010/main" val="787116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9994" y="403096"/>
            <a:ext cx="8927257" cy="1066800"/>
          </a:xfrm>
        </p:spPr>
        <p:txBody>
          <a:bodyPr/>
          <a:lstStyle/>
          <a:p>
            <a:r>
              <a:rPr lang="en-US" sz="4000" b="1" u="sng" dirty="0">
                <a:solidFill>
                  <a:schemeClr val="bg1"/>
                </a:solidFill>
              </a:rPr>
              <a:t>Limbic System:</a:t>
            </a:r>
            <a:br>
              <a:rPr lang="en-US" sz="4000" b="1" u="sng" dirty="0">
                <a:solidFill>
                  <a:schemeClr val="bg1"/>
                </a:solidFill>
              </a:rPr>
            </a:br>
            <a:r>
              <a:rPr lang="en-US" sz="4000" b="1" dirty="0">
                <a:solidFill>
                  <a:schemeClr val="accent5">
                    <a:lumMod val="50000"/>
                  </a:schemeClr>
                </a:solidFill>
              </a:rPr>
              <a:t>Invisible symptoms?</a:t>
            </a:r>
          </a:p>
        </p:txBody>
      </p:sp>
      <p:sp>
        <p:nvSpPr>
          <p:cNvPr id="3" name="TextBox 2"/>
          <p:cNvSpPr txBox="1"/>
          <p:nvPr/>
        </p:nvSpPr>
        <p:spPr>
          <a:xfrm>
            <a:off x="229994" y="1983007"/>
            <a:ext cx="11021102" cy="4401205"/>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chemeClr val="bg1"/>
                </a:solidFill>
              </a:rPr>
              <a:t>This research has correlated vestibular dysfunction with depression and anxiety</a:t>
            </a:r>
          </a:p>
          <a:p>
            <a:pPr marL="457200" indent="-457200">
              <a:buFont typeface="Arial" panose="020B0604020202020204" pitchFamily="34" charset="0"/>
              <a:buChar char="•"/>
            </a:pPr>
            <a:r>
              <a:rPr lang="en-US" sz="3600" dirty="0">
                <a:solidFill>
                  <a:schemeClr val="bg1"/>
                </a:solidFill>
              </a:rPr>
              <a:t>“Emerging research suggests the </a:t>
            </a:r>
            <a:r>
              <a:rPr lang="en-US" sz="3600" b="1" dirty="0">
                <a:solidFill>
                  <a:schemeClr val="bg1"/>
                </a:solidFill>
              </a:rPr>
              <a:t>vestibular system can be considered a potential window for exploring brain function beyond that of maintenance of balance, and into perception, cognition, and consciousness</a:t>
            </a:r>
            <a:r>
              <a:rPr lang="en-US" sz="3600" dirty="0">
                <a:solidFill>
                  <a:schemeClr val="bg1"/>
                </a:solidFill>
              </a:rPr>
              <a:t>” (</a:t>
            </a:r>
            <a:r>
              <a:rPr lang="en-US" sz="3600" dirty="0" err="1">
                <a:solidFill>
                  <a:schemeClr val="bg1"/>
                </a:solidFill>
              </a:rPr>
              <a:t>Gurvich</a:t>
            </a:r>
            <a:r>
              <a:rPr lang="en-US" sz="3600" dirty="0">
                <a:solidFill>
                  <a:schemeClr val="bg1"/>
                </a:solidFill>
              </a:rPr>
              <a:t> et al, 2013)</a:t>
            </a:r>
          </a:p>
          <a:p>
            <a:endParaRPr lang="en-US" sz="2800" u="sng" dirty="0">
              <a:solidFill>
                <a:schemeClr val="bg1"/>
              </a:solidFill>
            </a:endParaRPr>
          </a:p>
        </p:txBody>
      </p:sp>
    </p:spTree>
    <p:extLst>
      <p:ext uri="{BB962C8B-B14F-4D97-AF65-F5344CB8AC3E}">
        <p14:creationId xmlns:p14="http://schemas.microsoft.com/office/powerpoint/2010/main" val="10381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9513" y="106040"/>
            <a:ext cx="10632657" cy="1066800"/>
          </a:xfrm>
        </p:spPr>
        <p:txBody>
          <a:bodyPr/>
          <a:lstStyle/>
          <a:p>
            <a:r>
              <a:rPr lang="en-US" sz="4000" b="1" u="sng" dirty="0">
                <a:solidFill>
                  <a:schemeClr val="bg1"/>
                </a:solidFill>
              </a:rPr>
              <a:t>Bottom line for health professionals:</a:t>
            </a:r>
            <a:endParaRPr lang="en-US" sz="4000" b="1" dirty="0">
              <a:solidFill>
                <a:srgbClr val="C00000"/>
              </a:solidFill>
            </a:endParaRPr>
          </a:p>
        </p:txBody>
      </p:sp>
      <p:sp>
        <p:nvSpPr>
          <p:cNvPr id="3" name="TextBox 2"/>
          <p:cNvSpPr txBox="1"/>
          <p:nvPr/>
        </p:nvSpPr>
        <p:spPr>
          <a:xfrm>
            <a:off x="439388" y="1401287"/>
            <a:ext cx="11412186" cy="3970318"/>
          </a:xfrm>
          <a:prstGeom prst="rect">
            <a:avLst/>
          </a:prstGeom>
          <a:noFill/>
        </p:spPr>
        <p:txBody>
          <a:bodyPr wrap="square" rtlCol="0">
            <a:spAutoFit/>
          </a:bodyPr>
          <a:lstStyle/>
          <a:p>
            <a:r>
              <a:rPr lang="en-US" sz="3200" dirty="0">
                <a:solidFill>
                  <a:schemeClr val="bg1"/>
                </a:solidFill>
              </a:rPr>
              <a:t>Given a vestibular dysfunction following a brain injury the following considerations are necessary:</a:t>
            </a:r>
          </a:p>
          <a:p>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Vision may be influenced</a:t>
            </a:r>
          </a:p>
          <a:p>
            <a:pPr marL="285750" indent="-285750">
              <a:buFont typeface="Arial" panose="020B0604020202020204" pitchFamily="34" charset="0"/>
              <a:buChar char="•"/>
            </a:pPr>
            <a:r>
              <a:rPr lang="en-US" sz="3200" dirty="0">
                <a:solidFill>
                  <a:schemeClr val="bg1"/>
                </a:solidFill>
              </a:rPr>
              <a:t>Cognition may be influenced</a:t>
            </a:r>
          </a:p>
          <a:p>
            <a:pPr marL="285750" indent="-285750">
              <a:buFont typeface="Arial" panose="020B0604020202020204" pitchFamily="34" charset="0"/>
              <a:buChar char="•"/>
            </a:pPr>
            <a:r>
              <a:rPr lang="en-US" sz="3200" dirty="0">
                <a:solidFill>
                  <a:schemeClr val="bg1"/>
                </a:solidFill>
              </a:rPr>
              <a:t>Emotion and anxiety responses may be influenced</a:t>
            </a:r>
          </a:p>
          <a:p>
            <a:pPr marL="285750" indent="-285750">
              <a:buFont typeface="Arial" panose="020B0604020202020204" pitchFamily="34" charset="0"/>
              <a:buChar char="•"/>
            </a:pPr>
            <a:r>
              <a:rPr lang="en-US" sz="3200" dirty="0">
                <a:solidFill>
                  <a:schemeClr val="bg1"/>
                </a:solidFill>
              </a:rPr>
              <a:t>This in addition to the physical component of balance</a:t>
            </a:r>
          </a:p>
          <a:p>
            <a:pPr marL="285750" indent="-28575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1921019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9513" y="106040"/>
            <a:ext cx="10632657" cy="1066800"/>
          </a:xfrm>
        </p:spPr>
        <p:txBody>
          <a:bodyPr/>
          <a:lstStyle/>
          <a:p>
            <a:r>
              <a:rPr lang="en-US" sz="4000" b="1" u="sng" dirty="0">
                <a:solidFill>
                  <a:schemeClr val="bg1"/>
                </a:solidFill>
              </a:rPr>
              <a:t>Bottom line for health professionals:</a:t>
            </a:r>
            <a:endParaRPr lang="en-US" sz="4000" b="1" dirty="0">
              <a:solidFill>
                <a:srgbClr val="C00000"/>
              </a:solidFill>
            </a:endParaRPr>
          </a:p>
        </p:txBody>
      </p:sp>
      <p:sp>
        <p:nvSpPr>
          <p:cNvPr id="3" name="TextBox 2"/>
          <p:cNvSpPr txBox="1"/>
          <p:nvPr/>
        </p:nvSpPr>
        <p:spPr>
          <a:xfrm>
            <a:off x="209513" y="2015436"/>
            <a:ext cx="11412186" cy="2062103"/>
          </a:xfrm>
          <a:prstGeom prst="rect">
            <a:avLst/>
          </a:prstGeom>
          <a:noFill/>
        </p:spPr>
        <p:txBody>
          <a:bodyPr wrap="square" rtlCol="0">
            <a:spAutoFit/>
          </a:bodyPr>
          <a:lstStyle/>
          <a:p>
            <a:r>
              <a:rPr lang="en-US" sz="3200" dirty="0">
                <a:solidFill>
                  <a:schemeClr val="bg1"/>
                </a:solidFill>
              </a:rPr>
              <a:t>These are real symptoms with a neuro-anatomical basis. Invisible symptoms experienced by the patient require </a:t>
            </a:r>
            <a:r>
              <a:rPr lang="en-US" sz="3200" b="1" dirty="0">
                <a:solidFill>
                  <a:schemeClr val="bg1"/>
                </a:solidFill>
              </a:rPr>
              <a:t>a combination of clinical scientific knowledge, and also patience, compassion and understanding in terms of how this influences a person as a whole</a:t>
            </a:r>
          </a:p>
        </p:txBody>
      </p:sp>
    </p:spTree>
    <p:extLst>
      <p:ext uri="{BB962C8B-B14F-4D97-AF65-F5344CB8AC3E}">
        <p14:creationId xmlns:p14="http://schemas.microsoft.com/office/powerpoint/2010/main" val="3934912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8" y="354716"/>
            <a:ext cx="11188530" cy="1600438"/>
          </a:xfrm>
          <a:prstGeom prst="rect">
            <a:avLst/>
          </a:prstGeom>
        </p:spPr>
        <p:txBody>
          <a:bodyPr wrap="square">
            <a:spAutoFit/>
          </a:bodyPr>
          <a:lstStyle/>
          <a:p>
            <a:r>
              <a:rPr lang="en-US" sz="4000" b="1" u="sng" dirty="0">
                <a:solidFill>
                  <a:prstClr val="black"/>
                </a:solidFill>
                <a:latin typeface="Cambria" panose="02040503050406030204"/>
                <a:ea typeface="+mj-ea"/>
                <a:cs typeface="+mj-cs"/>
              </a:rPr>
              <a:t>Vestibular etiologies following post-traumatic and non-traumatic brain injury</a:t>
            </a:r>
            <a:br>
              <a:rPr lang="en-US" sz="4000" b="1" u="sng" dirty="0">
                <a:solidFill>
                  <a:prstClr val="black"/>
                </a:solidFill>
                <a:latin typeface="Cambria" panose="02040503050406030204"/>
                <a:ea typeface="+mj-ea"/>
                <a:cs typeface="+mj-cs"/>
              </a:rPr>
            </a:br>
            <a:endParaRPr lang="en-US" dirty="0"/>
          </a:p>
        </p:txBody>
      </p:sp>
      <p:sp>
        <p:nvSpPr>
          <p:cNvPr id="2" name="Rectangle 1"/>
          <p:cNvSpPr/>
          <p:nvPr/>
        </p:nvSpPr>
        <p:spPr>
          <a:xfrm>
            <a:off x="343828" y="2333766"/>
            <a:ext cx="11188530" cy="2554545"/>
          </a:xfrm>
          <a:prstGeom prst="rect">
            <a:avLst/>
          </a:prstGeom>
        </p:spPr>
        <p:txBody>
          <a:bodyPr wrap="square">
            <a:spAutoFit/>
          </a:bodyPr>
          <a:lstStyle/>
          <a:p>
            <a:pPr lvl="0"/>
            <a:endParaRPr lang="en-US" sz="3200" dirty="0">
              <a:solidFill>
                <a:prstClr val="black"/>
              </a:solidFill>
            </a:endParaRPr>
          </a:p>
          <a:p>
            <a:pPr marL="457200" lvl="0" indent="-457200">
              <a:buFont typeface="Arial" panose="020B0604020202020204" pitchFamily="34" charset="0"/>
              <a:buChar char="•"/>
            </a:pPr>
            <a:r>
              <a:rPr lang="en-US" sz="3200" u="sng" dirty="0">
                <a:solidFill>
                  <a:prstClr val="black"/>
                </a:solidFill>
              </a:rPr>
              <a:t>Peripheral:</a:t>
            </a:r>
            <a:r>
              <a:rPr lang="en-US" sz="3200" dirty="0">
                <a:solidFill>
                  <a:prstClr val="black"/>
                </a:solidFill>
              </a:rPr>
              <a:t> Involve either the inner ear, or the peripheral nerve running from the inner ear to the brain</a:t>
            </a:r>
          </a:p>
          <a:p>
            <a:pPr marL="457200" lvl="0" indent="-457200">
              <a:buFont typeface="Arial" panose="020B0604020202020204" pitchFamily="34" charset="0"/>
              <a:buChar char="•"/>
            </a:pPr>
            <a:r>
              <a:rPr lang="en-US" sz="3200" u="sng" dirty="0">
                <a:solidFill>
                  <a:prstClr val="black"/>
                </a:solidFill>
              </a:rPr>
              <a:t>Central:</a:t>
            </a:r>
            <a:r>
              <a:rPr lang="en-US" sz="3200" dirty="0">
                <a:solidFill>
                  <a:prstClr val="black"/>
                </a:solidFill>
              </a:rPr>
              <a:t> Result from damage of neural pathways from the inner ear to the processing components of the brain</a:t>
            </a:r>
          </a:p>
        </p:txBody>
      </p:sp>
    </p:spTree>
    <p:extLst>
      <p:ext uri="{BB962C8B-B14F-4D97-AF65-F5344CB8AC3E}">
        <p14:creationId xmlns:p14="http://schemas.microsoft.com/office/powerpoint/2010/main" val="538581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20997" y="157690"/>
            <a:ext cx="9523503" cy="1600438"/>
          </a:xfrm>
          <a:prstGeom prst="rect">
            <a:avLst/>
          </a:prstGeom>
        </p:spPr>
        <p:txBody>
          <a:bodyPr wrap="square">
            <a:spAutoFit/>
          </a:bodyPr>
          <a:lstStyle/>
          <a:p>
            <a:r>
              <a:rPr lang="en-US" sz="4000" b="1" u="sng" dirty="0">
                <a:solidFill>
                  <a:prstClr val="black"/>
                </a:solidFill>
                <a:latin typeface="Cambria" panose="02040503050406030204"/>
                <a:ea typeface="+mj-ea"/>
                <a:cs typeface="+mj-cs"/>
              </a:rPr>
              <a:t>Post-Traumatic Benign Paroxysmal Positional Vertigo (BPPV)</a:t>
            </a:r>
            <a:br>
              <a:rPr lang="en-US" sz="4000" b="1" u="sng" dirty="0">
                <a:solidFill>
                  <a:prstClr val="black"/>
                </a:solidFill>
                <a:latin typeface="Cambria" panose="02040503050406030204"/>
                <a:ea typeface="+mj-ea"/>
                <a:cs typeface="+mj-cs"/>
              </a:rPr>
            </a:br>
            <a:endParaRPr lang="en-US" dirty="0"/>
          </a:p>
        </p:txBody>
      </p:sp>
      <p:pic>
        <p:nvPicPr>
          <p:cNvPr id="2" name="Picture 1"/>
          <p:cNvPicPr>
            <a:picLocks noChangeAspect="1"/>
          </p:cNvPicPr>
          <p:nvPr/>
        </p:nvPicPr>
        <p:blipFill>
          <a:blip r:embed="rId2"/>
          <a:stretch>
            <a:fillRect/>
          </a:stretch>
        </p:blipFill>
        <p:spPr>
          <a:xfrm>
            <a:off x="6162533" y="1867111"/>
            <a:ext cx="6029467" cy="4706520"/>
          </a:xfrm>
          <a:prstGeom prst="rect">
            <a:avLst/>
          </a:prstGeom>
        </p:spPr>
      </p:pic>
      <p:sp>
        <p:nvSpPr>
          <p:cNvPr id="5" name="Rectangle 4"/>
          <p:cNvSpPr/>
          <p:nvPr/>
        </p:nvSpPr>
        <p:spPr>
          <a:xfrm>
            <a:off x="5543625" y="6573631"/>
            <a:ext cx="6660107" cy="307777"/>
          </a:xfrm>
          <a:prstGeom prst="rect">
            <a:avLst/>
          </a:prstGeom>
        </p:spPr>
        <p:txBody>
          <a:bodyPr wrap="square">
            <a:spAutoFit/>
          </a:bodyPr>
          <a:lstStyle/>
          <a:p>
            <a:r>
              <a:rPr lang="en-US" sz="1400" dirty="0">
                <a:solidFill>
                  <a:schemeClr val="bg1"/>
                </a:solidFill>
              </a:rPr>
              <a:t>http://anatomy.yonsei.ac.kr/slide/histo/SpecialSense_2003.files/slide0092_image137.jpg</a:t>
            </a:r>
          </a:p>
        </p:txBody>
      </p:sp>
      <p:sp>
        <p:nvSpPr>
          <p:cNvPr id="6" name="TextBox 5"/>
          <p:cNvSpPr txBox="1"/>
          <p:nvPr/>
        </p:nvSpPr>
        <p:spPr>
          <a:xfrm>
            <a:off x="343827" y="1965277"/>
            <a:ext cx="5199798"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Calcium crystals from otolith organs break loose and spill into the semicircular canals as a result of trauma</a:t>
            </a:r>
          </a:p>
          <a:p>
            <a:pPr marL="285750" indent="-285750">
              <a:buFont typeface="Arial" panose="020B0604020202020204" pitchFamily="34" charset="0"/>
              <a:buChar char="•"/>
            </a:pPr>
            <a:r>
              <a:rPr lang="en-US" sz="2800" dirty="0">
                <a:solidFill>
                  <a:schemeClr val="bg1"/>
                </a:solidFill>
              </a:rPr>
              <a:t>This debris, termed </a:t>
            </a:r>
            <a:r>
              <a:rPr lang="en-US" sz="2800" dirty="0" err="1">
                <a:solidFill>
                  <a:schemeClr val="bg1"/>
                </a:solidFill>
              </a:rPr>
              <a:t>otoconia</a:t>
            </a:r>
            <a:r>
              <a:rPr lang="en-US" sz="2800" dirty="0">
                <a:solidFill>
                  <a:schemeClr val="bg1"/>
                </a:solidFill>
              </a:rPr>
              <a:t>, may either be free floating within the semi-circular canals (</a:t>
            </a:r>
            <a:r>
              <a:rPr lang="en-US" sz="2800" dirty="0" err="1">
                <a:solidFill>
                  <a:schemeClr val="bg1"/>
                </a:solidFill>
              </a:rPr>
              <a:t>canalithiasis</a:t>
            </a:r>
            <a:r>
              <a:rPr lang="en-US" sz="2800" dirty="0">
                <a:solidFill>
                  <a:schemeClr val="bg1"/>
                </a:solidFill>
              </a:rPr>
              <a:t>), or adherent to the cupula of the semi-circular canal (</a:t>
            </a:r>
            <a:r>
              <a:rPr lang="en-US" sz="2800" dirty="0" err="1">
                <a:solidFill>
                  <a:schemeClr val="bg1"/>
                </a:solidFill>
              </a:rPr>
              <a:t>cupulolithiasis</a:t>
            </a:r>
            <a:r>
              <a:rPr lang="en-US" sz="2800" dirty="0">
                <a:solidFill>
                  <a:schemeClr val="bg1"/>
                </a:solidFill>
              </a:rPr>
              <a:t>)</a:t>
            </a:r>
          </a:p>
        </p:txBody>
      </p:sp>
    </p:spTree>
    <p:extLst>
      <p:ext uri="{BB962C8B-B14F-4D97-AF65-F5344CB8AC3E}">
        <p14:creationId xmlns:p14="http://schemas.microsoft.com/office/powerpoint/2010/main" val="485353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7" y="272969"/>
            <a:ext cx="9523503" cy="1600438"/>
          </a:xfrm>
          <a:prstGeom prst="rect">
            <a:avLst/>
          </a:prstGeom>
        </p:spPr>
        <p:txBody>
          <a:bodyPr wrap="square">
            <a:spAutoFit/>
          </a:bodyPr>
          <a:lstStyle/>
          <a:p>
            <a:r>
              <a:rPr lang="en-US" sz="4000" b="1" u="sng" dirty="0">
                <a:solidFill>
                  <a:prstClr val="black"/>
                </a:solidFill>
                <a:latin typeface="Cambria" panose="02040503050406030204"/>
                <a:ea typeface="+mj-ea"/>
                <a:cs typeface="+mj-cs"/>
              </a:rPr>
              <a:t>Post-Traumatic Benign Paroxysmal Positional Vertigo (BPPV)</a:t>
            </a:r>
            <a:br>
              <a:rPr lang="en-US" sz="4000" b="1" u="sng" dirty="0">
                <a:solidFill>
                  <a:prstClr val="black"/>
                </a:solidFill>
                <a:latin typeface="Cambria" panose="02040503050406030204"/>
                <a:ea typeface="+mj-ea"/>
                <a:cs typeface="+mj-cs"/>
              </a:rPr>
            </a:br>
            <a:endParaRPr lang="en-US" dirty="0"/>
          </a:p>
        </p:txBody>
      </p:sp>
      <p:pic>
        <p:nvPicPr>
          <p:cNvPr id="2" name="Picture 1"/>
          <p:cNvPicPr>
            <a:picLocks noChangeAspect="1"/>
          </p:cNvPicPr>
          <p:nvPr/>
        </p:nvPicPr>
        <p:blipFill>
          <a:blip r:embed="rId2"/>
          <a:stretch>
            <a:fillRect/>
          </a:stretch>
        </p:blipFill>
        <p:spPr>
          <a:xfrm>
            <a:off x="6162533" y="1812619"/>
            <a:ext cx="6029467" cy="4706520"/>
          </a:xfrm>
          <a:prstGeom prst="rect">
            <a:avLst/>
          </a:prstGeom>
        </p:spPr>
      </p:pic>
      <p:sp>
        <p:nvSpPr>
          <p:cNvPr id="5" name="Rectangle 4"/>
          <p:cNvSpPr/>
          <p:nvPr/>
        </p:nvSpPr>
        <p:spPr>
          <a:xfrm>
            <a:off x="5543625" y="6550223"/>
            <a:ext cx="6810233" cy="307777"/>
          </a:xfrm>
          <a:prstGeom prst="rect">
            <a:avLst/>
          </a:prstGeom>
        </p:spPr>
        <p:txBody>
          <a:bodyPr wrap="square">
            <a:spAutoFit/>
          </a:bodyPr>
          <a:lstStyle/>
          <a:p>
            <a:r>
              <a:rPr lang="en-US" sz="1400" dirty="0">
                <a:solidFill>
                  <a:schemeClr val="bg1"/>
                </a:solidFill>
              </a:rPr>
              <a:t>http://anatomy.yonsei.ac.kr/slide/histo/SpecialSense_2003.files/slide0092_image137.jpg</a:t>
            </a:r>
          </a:p>
        </p:txBody>
      </p:sp>
      <p:sp>
        <p:nvSpPr>
          <p:cNvPr id="6" name="TextBox 5"/>
          <p:cNvSpPr txBox="1"/>
          <p:nvPr/>
        </p:nvSpPr>
        <p:spPr>
          <a:xfrm>
            <a:off x="343827" y="1965277"/>
            <a:ext cx="5199798"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BPPV is classically characterized by subjective complaints of either vertigo or disequilibrium, in addition to objective findings of intermittent nystagmus, precipitated by positional changes of the head</a:t>
            </a:r>
          </a:p>
          <a:p>
            <a:pPr marL="285750" indent="-285750">
              <a:buFont typeface="Arial" panose="020B0604020202020204" pitchFamily="34" charset="0"/>
              <a:buChar char="•"/>
            </a:pPr>
            <a:r>
              <a:rPr lang="en-US" sz="2800" dirty="0">
                <a:solidFill>
                  <a:schemeClr val="bg1"/>
                </a:solidFill>
              </a:rPr>
              <a:t>Specifically getting into and out of bed, and rolling in bed</a:t>
            </a:r>
          </a:p>
          <a:p>
            <a:pPr marL="285750" indent="-28575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3268417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7" y="231886"/>
            <a:ext cx="9523503" cy="1600438"/>
          </a:xfrm>
          <a:prstGeom prst="rect">
            <a:avLst/>
          </a:prstGeom>
        </p:spPr>
        <p:txBody>
          <a:bodyPr wrap="square">
            <a:spAutoFit/>
          </a:bodyPr>
          <a:lstStyle/>
          <a:p>
            <a:r>
              <a:rPr lang="en-US" sz="4000" b="1" u="sng" dirty="0">
                <a:solidFill>
                  <a:prstClr val="black"/>
                </a:solidFill>
                <a:latin typeface="Cambria" panose="02040503050406030204"/>
                <a:ea typeface="+mj-ea"/>
                <a:cs typeface="+mj-cs"/>
              </a:rPr>
              <a:t>Benign Paroxysmal Positional Vertigo</a:t>
            </a:r>
          </a:p>
          <a:p>
            <a:r>
              <a:rPr lang="en-US" sz="4000" b="1" dirty="0" err="1">
                <a:solidFill>
                  <a:schemeClr val="accent5">
                    <a:lumMod val="50000"/>
                  </a:schemeClr>
                </a:solidFill>
                <a:latin typeface="Cambria" panose="02040503050406030204"/>
                <a:ea typeface="+mj-ea"/>
                <a:cs typeface="+mj-cs"/>
              </a:rPr>
              <a:t>Canalithiasis</a:t>
            </a:r>
            <a:r>
              <a:rPr lang="en-US" sz="4000" b="1" dirty="0">
                <a:solidFill>
                  <a:schemeClr val="accent5">
                    <a:lumMod val="50000"/>
                  </a:schemeClr>
                </a:solidFill>
                <a:latin typeface="Cambria" panose="02040503050406030204"/>
                <a:ea typeface="+mj-ea"/>
                <a:cs typeface="+mj-cs"/>
              </a:rPr>
              <a:t>: most common</a:t>
            </a:r>
            <a:br>
              <a:rPr lang="en-US" sz="4000" b="1" dirty="0">
                <a:solidFill>
                  <a:schemeClr val="accent5">
                    <a:lumMod val="50000"/>
                  </a:schemeClr>
                </a:solidFill>
                <a:latin typeface="Cambria" panose="02040503050406030204"/>
                <a:ea typeface="+mj-ea"/>
                <a:cs typeface="+mj-cs"/>
              </a:rPr>
            </a:br>
            <a:endParaRPr lang="en-US" b="1" dirty="0">
              <a:solidFill>
                <a:schemeClr val="accent5">
                  <a:lumMod val="50000"/>
                </a:schemeClr>
              </a:solidFill>
            </a:endParaRPr>
          </a:p>
        </p:txBody>
      </p:sp>
      <p:sp>
        <p:nvSpPr>
          <p:cNvPr id="6" name="TextBox 5"/>
          <p:cNvSpPr txBox="1"/>
          <p:nvPr/>
        </p:nvSpPr>
        <p:spPr>
          <a:xfrm>
            <a:off x="325230" y="1947922"/>
            <a:ext cx="5483767" cy="461664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When the affected ear is put below the horizon, the crystals move to the most dependent position of the canal creating an abnormal and brief fluid motion, exciting the sensory hair cells and giving the false illusion of head motion</a:t>
            </a:r>
          </a:p>
          <a:p>
            <a:pPr marL="285750" indent="-285750">
              <a:buFont typeface="Arial" panose="020B0604020202020204" pitchFamily="34" charset="0"/>
              <a:buChar char="•"/>
            </a:pPr>
            <a:r>
              <a:rPr lang="en-US" sz="2800" dirty="0">
                <a:solidFill>
                  <a:schemeClr val="bg1"/>
                </a:solidFill>
              </a:rPr>
              <a:t>Lasts less than 60 seconds</a:t>
            </a:r>
          </a:p>
          <a:p>
            <a:pPr marL="285750" indent="-285750">
              <a:buFont typeface="Arial" panose="020B0604020202020204" pitchFamily="34" charset="0"/>
              <a:buChar char="•"/>
            </a:pPr>
            <a:endParaRPr lang="en-US" sz="2400" dirty="0">
              <a:solidFill>
                <a:schemeClr val="bg1"/>
              </a:solidFill>
            </a:endParaRPr>
          </a:p>
          <a:p>
            <a:endParaRPr lang="en-US" dirty="0">
              <a:solidFill>
                <a:schemeClr val="bg1"/>
              </a:solidFill>
            </a:endParaRPr>
          </a:p>
        </p:txBody>
      </p:sp>
      <p:pic>
        <p:nvPicPr>
          <p:cNvPr id="7" name="Picture 6"/>
          <p:cNvPicPr>
            <a:picLocks noChangeAspect="1"/>
          </p:cNvPicPr>
          <p:nvPr/>
        </p:nvPicPr>
        <p:blipFill rotWithShape="1">
          <a:blip r:embed="rId2"/>
          <a:srcRect l="3556" t="53632" r="1457" b="1949"/>
          <a:stretch/>
        </p:blipFill>
        <p:spPr>
          <a:xfrm>
            <a:off x="6359857" y="1692322"/>
            <a:ext cx="5832143" cy="4667535"/>
          </a:xfrm>
          <a:prstGeom prst="rect">
            <a:avLst/>
          </a:prstGeom>
        </p:spPr>
      </p:pic>
      <p:sp>
        <p:nvSpPr>
          <p:cNvPr id="8" name="Rectangle 7"/>
          <p:cNvSpPr/>
          <p:nvPr/>
        </p:nvSpPr>
        <p:spPr>
          <a:xfrm>
            <a:off x="9563332" y="6488668"/>
            <a:ext cx="2628668" cy="369332"/>
          </a:xfrm>
          <a:prstGeom prst="rect">
            <a:avLst/>
          </a:prstGeom>
        </p:spPr>
        <p:txBody>
          <a:bodyPr wrap="none">
            <a:spAutoFit/>
          </a:bodyPr>
          <a:lstStyle/>
          <a:p>
            <a:r>
              <a:rPr lang="en-US" dirty="0">
                <a:solidFill>
                  <a:schemeClr val="bg1"/>
                </a:solidFill>
              </a:rPr>
              <a:t>www.tinnitusjournal.com</a:t>
            </a:r>
          </a:p>
        </p:txBody>
      </p:sp>
    </p:spTree>
    <p:extLst>
      <p:ext uri="{BB962C8B-B14F-4D97-AF65-F5344CB8AC3E}">
        <p14:creationId xmlns:p14="http://schemas.microsoft.com/office/powerpoint/2010/main" val="3191647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7" y="231886"/>
            <a:ext cx="9523503" cy="1600438"/>
          </a:xfrm>
          <a:prstGeom prst="rect">
            <a:avLst/>
          </a:prstGeom>
        </p:spPr>
        <p:txBody>
          <a:bodyPr wrap="square">
            <a:spAutoFit/>
          </a:bodyPr>
          <a:lstStyle/>
          <a:p>
            <a:r>
              <a:rPr lang="en-US" sz="4000" b="1" u="sng" dirty="0">
                <a:solidFill>
                  <a:prstClr val="black"/>
                </a:solidFill>
                <a:latin typeface="Cambria" panose="02040503050406030204"/>
                <a:ea typeface="+mj-ea"/>
                <a:cs typeface="+mj-cs"/>
              </a:rPr>
              <a:t>Benign Paroxysmal Positional Vertigo</a:t>
            </a:r>
          </a:p>
          <a:p>
            <a:r>
              <a:rPr lang="en-US" sz="4000" b="1" dirty="0" err="1">
                <a:solidFill>
                  <a:schemeClr val="accent5">
                    <a:lumMod val="50000"/>
                  </a:schemeClr>
                </a:solidFill>
                <a:latin typeface="Cambria" panose="02040503050406030204"/>
                <a:ea typeface="+mj-ea"/>
                <a:cs typeface="+mj-cs"/>
              </a:rPr>
              <a:t>Cupulolithiasis</a:t>
            </a:r>
            <a:r>
              <a:rPr lang="en-US" sz="4000" b="1" dirty="0">
                <a:solidFill>
                  <a:schemeClr val="accent5">
                    <a:lumMod val="50000"/>
                  </a:schemeClr>
                </a:solidFill>
                <a:latin typeface="Cambria" panose="02040503050406030204"/>
                <a:ea typeface="+mj-ea"/>
                <a:cs typeface="+mj-cs"/>
              </a:rPr>
              <a:t>: less common</a:t>
            </a:r>
            <a:br>
              <a:rPr lang="en-US" sz="4000" b="1" dirty="0">
                <a:solidFill>
                  <a:schemeClr val="accent5">
                    <a:lumMod val="50000"/>
                  </a:schemeClr>
                </a:solidFill>
                <a:latin typeface="Cambria" panose="02040503050406030204"/>
                <a:ea typeface="+mj-ea"/>
                <a:cs typeface="+mj-cs"/>
              </a:rPr>
            </a:br>
            <a:endParaRPr lang="en-US" b="1" dirty="0">
              <a:solidFill>
                <a:schemeClr val="accent5">
                  <a:lumMod val="50000"/>
                </a:schemeClr>
              </a:solidFill>
            </a:endParaRPr>
          </a:p>
        </p:txBody>
      </p:sp>
      <p:sp>
        <p:nvSpPr>
          <p:cNvPr id="6" name="TextBox 5"/>
          <p:cNvSpPr txBox="1"/>
          <p:nvPr/>
        </p:nvSpPr>
        <p:spPr>
          <a:xfrm>
            <a:off x="343827" y="1733264"/>
            <a:ext cx="6343576" cy="4678204"/>
          </a:xfrm>
          <a:prstGeom prst="rect">
            <a:avLst/>
          </a:prstGeom>
          <a:noFill/>
        </p:spPr>
        <p:txBody>
          <a:bodyPr wrap="square" rtlCol="0">
            <a:spAutoFit/>
          </a:bodyPr>
          <a:lstStyle/>
          <a:p>
            <a:pPr marL="285750" indent="-285750">
              <a:buFont typeface="Arial" panose="020B0604020202020204" pitchFamily="34" charset="0"/>
              <a:buChar char="•"/>
            </a:pPr>
            <a:r>
              <a:rPr lang="en-US" sz="3200" dirty="0" err="1">
                <a:solidFill>
                  <a:schemeClr val="bg1"/>
                </a:solidFill>
              </a:rPr>
              <a:t>Otoconia</a:t>
            </a:r>
            <a:r>
              <a:rPr lang="en-US" sz="3200" dirty="0">
                <a:solidFill>
                  <a:schemeClr val="bg1"/>
                </a:solidFill>
              </a:rPr>
              <a:t> adhere to the cupula of the semicircular canal, making the ampulla gravity sensitive</a:t>
            </a:r>
          </a:p>
          <a:p>
            <a:pPr marL="285750" indent="-285750">
              <a:buFont typeface="Arial" panose="020B0604020202020204" pitchFamily="34" charset="0"/>
              <a:buChar char="•"/>
            </a:pPr>
            <a:r>
              <a:rPr lang="en-US" sz="3200" dirty="0">
                <a:solidFill>
                  <a:schemeClr val="bg1"/>
                </a:solidFill>
              </a:rPr>
              <a:t>This produces an inappropriate deflection of the cupula when head is positioned with the affected ear below the horizon</a:t>
            </a:r>
          </a:p>
          <a:p>
            <a:pPr marL="285750" indent="-285750">
              <a:buFont typeface="Arial" panose="020B0604020202020204" pitchFamily="34" charset="0"/>
              <a:buChar char="•"/>
            </a:pPr>
            <a:r>
              <a:rPr lang="en-US" sz="3200" dirty="0">
                <a:solidFill>
                  <a:schemeClr val="bg1"/>
                </a:solidFill>
              </a:rPr>
              <a:t>Does not relent</a:t>
            </a:r>
          </a:p>
          <a:p>
            <a:pPr marL="285750" indent="-285750">
              <a:buFont typeface="Arial" panose="020B0604020202020204" pitchFamily="34" charset="0"/>
              <a:buChar char="•"/>
            </a:pPr>
            <a:endParaRPr lang="en-US" sz="2400" dirty="0">
              <a:solidFill>
                <a:schemeClr val="bg1"/>
              </a:solidFill>
            </a:endParaRPr>
          </a:p>
          <a:p>
            <a:endParaRPr lang="en-US" dirty="0">
              <a:solidFill>
                <a:schemeClr val="bg1"/>
              </a:solidFill>
            </a:endParaRPr>
          </a:p>
        </p:txBody>
      </p:sp>
      <p:pic>
        <p:nvPicPr>
          <p:cNvPr id="5" name="Picture 4"/>
          <p:cNvPicPr>
            <a:picLocks noChangeAspect="1"/>
          </p:cNvPicPr>
          <p:nvPr/>
        </p:nvPicPr>
        <p:blipFill rotWithShape="1">
          <a:blip r:embed="rId2"/>
          <a:srcRect l="2578" t="2245" r="1975" b="48956"/>
          <a:stretch/>
        </p:blipFill>
        <p:spPr>
          <a:xfrm>
            <a:off x="7142329" y="1832324"/>
            <a:ext cx="5049671" cy="4677658"/>
          </a:xfrm>
          <a:prstGeom prst="rect">
            <a:avLst/>
          </a:prstGeom>
        </p:spPr>
      </p:pic>
      <p:sp>
        <p:nvSpPr>
          <p:cNvPr id="7" name="Rectangle 6"/>
          <p:cNvSpPr/>
          <p:nvPr/>
        </p:nvSpPr>
        <p:spPr>
          <a:xfrm>
            <a:off x="9462848" y="6509982"/>
            <a:ext cx="2628668" cy="369332"/>
          </a:xfrm>
          <a:prstGeom prst="rect">
            <a:avLst/>
          </a:prstGeom>
        </p:spPr>
        <p:txBody>
          <a:bodyPr wrap="none">
            <a:spAutoFit/>
          </a:bodyPr>
          <a:lstStyle/>
          <a:p>
            <a:r>
              <a:rPr lang="en-US" dirty="0">
                <a:solidFill>
                  <a:schemeClr val="bg1"/>
                </a:solidFill>
              </a:rPr>
              <a:t>www.tinnitusjournal.com</a:t>
            </a:r>
          </a:p>
        </p:txBody>
      </p:sp>
    </p:spTree>
    <p:extLst>
      <p:ext uri="{BB962C8B-B14F-4D97-AF65-F5344CB8AC3E}">
        <p14:creationId xmlns:p14="http://schemas.microsoft.com/office/powerpoint/2010/main" val="2770707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7" y="231886"/>
            <a:ext cx="9523503" cy="1323439"/>
          </a:xfrm>
          <a:prstGeom prst="rect">
            <a:avLst/>
          </a:prstGeom>
        </p:spPr>
        <p:txBody>
          <a:bodyPr wrap="square">
            <a:spAutoFit/>
          </a:bodyPr>
          <a:lstStyle/>
          <a:p>
            <a:r>
              <a:rPr lang="en-US" sz="4000" b="1" u="sng" dirty="0">
                <a:solidFill>
                  <a:prstClr val="black"/>
                </a:solidFill>
                <a:latin typeface="Cambria" panose="02040503050406030204"/>
                <a:ea typeface="+mj-ea"/>
                <a:cs typeface="+mj-cs"/>
              </a:rPr>
              <a:t>Post Traumatic Benign Paroxysmal Positional Vertigo</a:t>
            </a:r>
          </a:p>
        </p:txBody>
      </p:sp>
      <p:sp>
        <p:nvSpPr>
          <p:cNvPr id="6" name="TextBox 5"/>
          <p:cNvSpPr txBox="1"/>
          <p:nvPr/>
        </p:nvSpPr>
        <p:spPr>
          <a:xfrm>
            <a:off x="343826" y="1733264"/>
            <a:ext cx="7044109" cy="5170646"/>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BPPV is the most common cause of dizziness post traumatic brain injury </a:t>
            </a:r>
          </a:p>
          <a:p>
            <a:pPr marL="285750" indent="-285750">
              <a:buFont typeface="Arial" panose="020B0604020202020204" pitchFamily="34" charset="0"/>
              <a:buChar char="•"/>
            </a:pPr>
            <a:r>
              <a:rPr lang="en-US" sz="3200" dirty="0">
                <a:solidFill>
                  <a:schemeClr val="bg1"/>
                </a:solidFill>
              </a:rPr>
              <a:t>Traditionally, individuals receiving vestibular rehabilitation for these dizziness complaints post-TBI as a group have demonstrated poorer clinical outcomes and significantly increased time required for symptom resolution</a:t>
            </a:r>
          </a:p>
          <a:p>
            <a:pPr marL="285750" indent="-285750">
              <a:buFont typeface="Arial" panose="020B0604020202020204" pitchFamily="34" charset="0"/>
              <a:buChar char="•"/>
            </a:pPr>
            <a:endParaRPr lang="en-US" sz="2400" dirty="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7387936" y="1029719"/>
            <a:ext cx="4804064" cy="5828281"/>
          </a:xfrm>
          <a:prstGeom prst="rect">
            <a:avLst/>
          </a:prstGeom>
        </p:spPr>
      </p:pic>
      <p:sp>
        <p:nvSpPr>
          <p:cNvPr id="5" name="Rectangle 4"/>
          <p:cNvSpPr/>
          <p:nvPr/>
        </p:nvSpPr>
        <p:spPr>
          <a:xfrm>
            <a:off x="9949463" y="6488668"/>
            <a:ext cx="2242537" cy="369332"/>
          </a:xfrm>
          <a:prstGeom prst="rect">
            <a:avLst/>
          </a:prstGeom>
        </p:spPr>
        <p:txBody>
          <a:bodyPr wrap="none">
            <a:spAutoFit/>
          </a:bodyPr>
          <a:lstStyle/>
          <a:p>
            <a:r>
              <a:rPr lang="en-US" dirty="0">
                <a:solidFill>
                  <a:schemeClr val="bg1"/>
                </a:solidFill>
              </a:rPr>
              <a:t>my.clevelandclinic.org</a:t>
            </a:r>
          </a:p>
        </p:txBody>
      </p:sp>
    </p:spTree>
    <p:extLst>
      <p:ext uri="{BB962C8B-B14F-4D97-AF65-F5344CB8AC3E}">
        <p14:creationId xmlns:p14="http://schemas.microsoft.com/office/powerpoint/2010/main" val="30624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84" y="357184"/>
            <a:ext cx="9404723" cy="1400530"/>
          </a:xfrm>
        </p:spPr>
        <p:txBody>
          <a:bodyPr/>
          <a:lstStyle/>
          <a:p>
            <a:r>
              <a:rPr lang="en-US" b="1" u="sng" dirty="0">
                <a:solidFill>
                  <a:schemeClr val="bg1"/>
                </a:solidFill>
              </a:rPr>
              <a:t>Course Objectives:</a:t>
            </a:r>
          </a:p>
        </p:txBody>
      </p:sp>
      <p:sp>
        <p:nvSpPr>
          <p:cNvPr id="3" name="Content Placeholder 2"/>
          <p:cNvSpPr>
            <a:spLocks noGrp="1"/>
          </p:cNvSpPr>
          <p:nvPr>
            <p:ph idx="1"/>
          </p:nvPr>
        </p:nvSpPr>
        <p:spPr>
          <a:xfrm>
            <a:off x="407276" y="1575246"/>
            <a:ext cx="10920366" cy="4648133"/>
          </a:xfrm>
        </p:spPr>
        <p:txBody>
          <a:bodyPr>
            <a:normAutofit lnSpcReduction="10000"/>
          </a:bodyPr>
          <a:lstStyle/>
          <a:p>
            <a:r>
              <a:rPr lang="en-US" sz="3200" dirty="0">
                <a:solidFill>
                  <a:schemeClr val="bg1"/>
                </a:solidFill>
                <a:latin typeface="+mn-lt"/>
              </a:rPr>
              <a:t>1. Introduce a basic neuro-anatomical picture of the peripheral and central vestibular system</a:t>
            </a:r>
          </a:p>
          <a:p>
            <a:pPr lvl="1"/>
            <a:r>
              <a:rPr lang="en-US" sz="3200" dirty="0">
                <a:solidFill>
                  <a:schemeClr val="bg1"/>
                </a:solidFill>
                <a:latin typeface="+mn-lt"/>
              </a:rPr>
              <a:t>Further consider how this “invisible symptom” influences other complex systems such as vision and cognition: critical areas in the return to societal roles following a brain injury</a:t>
            </a:r>
          </a:p>
          <a:p>
            <a:r>
              <a:rPr lang="en-US" sz="3200" dirty="0">
                <a:solidFill>
                  <a:schemeClr val="bg1"/>
                </a:solidFill>
                <a:latin typeface="+mn-lt"/>
              </a:rPr>
              <a:t>2. Explore the most common vestibular disorders following a brain injury and provide a brief discussion on how early intervention can significantly influence the entire rehabilitation course</a:t>
            </a:r>
          </a:p>
          <a:p>
            <a:endParaRPr lang="en-US" sz="2800" dirty="0">
              <a:solidFill>
                <a:schemeClr val="bg1"/>
              </a:solidFill>
              <a:latin typeface="+mn-lt"/>
            </a:endParaRPr>
          </a:p>
        </p:txBody>
      </p:sp>
    </p:spTree>
    <p:extLst>
      <p:ext uri="{BB962C8B-B14F-4D97-AF65-F5344CB8AC3E}">
        <p14:creationId xmlns:p14="http://schemas.microsoft.com/office/powerpoint/2010/main" val="2381711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7" y="231886"/>
            <a:ext cx="9523503" cy="1323439"/>
          </a:xfrm>
          <a:prstGeom prst="rect">
            <a:avLst/>
          </a:prstGeom>
        </p:spPr>
        <p:txBody>
          <a:bodyPr wrap="square">
            <a:spAutoFit/>
          </a:bodyPr>
          <a:lstStyle/>
          <a:p>
            <a:r>
              <a:rPr lang="en-US" sz="4000" b="1" u="sng" dirty="0">
                <a:solidFill>
                  <a:prstClr val="black"/>
                </a:solidFill>
                <a:latin typeface="Cambria" panose="02040503050406030204"/>
                <a:ea typeface="+mj-ea"/>
                <a:cs typeface="+mj-cs"/>
              </a:rPr>
              <a:t>Post Traumatic Benign Paroxysmal Positional Vertigo</a:t>
            </a:r>
          </a:p>
        </p:txBody>
      </p:sp>
      <p:sp>
        <p:nvSpPr>
          <p:cNvPr id="6" name="TextBox 5"/>
          <p:cNvSpPr txBox="1"/>
          <p:nvPr/>
        </p:nvSpPr>
        <p:spPr>
          <a:xfrm>
            <a:off x="343826" y="1733264"/>
            <a:ext cx="7044109" cy="4185761"/>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More recent studies exploring differences between idiopathic BPPV, and post-traumatic BPPV involving head injury, have implied a slightly differing pathophysiology with increased complexity for successful treatment</a:t>
            </a:r>
          </a:p>
          <a:p>
            <a:pPr marL="285750" indent="-285750">
              <a:buFont typeface="Arial" panose="020B0604020202020204" pitchFamily="34" charset="0"/>
              <a:buChar char="•"/>
            </a:pPr>
            <a:endParaRPr lang="en-US" sz="2400" dirty="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7387936" y="1029719"/>
            <a:ext cx="4804064" cy="5828281"/>
          </a:xfrm>
          <a:prstGeom prst="rect">
            <a:avLst/>
          </a:prstGeom>
        </p:spPr>
      </p:pic>
      <p:sp>
        <p:nvSpPr>
          <p:cNvPr id="5" name="Rectangle 4"/>
          <p:cNvSpPr/>
          <p:nvPr/>
        </p:nvSpPr>
        <p:spPr>
          <a:xfrm>
            <a:off x="9949463" y="6488668"/>
            <a:ext cx="2242537" cy="369332"/>
          </a:xfrm>
          <a:prstGeom prst="rect">
            <a:avLst/>
          </a:prstGeom>
        </p:spPr>
        <p:txBody>
          <a:bodyPr wrap="none">
            <a:spAutoFit/>
          </a:bodyPr>
          <a:lstStyle/>
          <a:p>
            <a:r>
              <a:rPr lang="en-US" dirty="0">
                <a:solidFill>
                  <a:schemeClr val="bg1"/>
                </a:solidFill>
              </a:rPr>
              <a:t>my.clevelandclinic.org</a:t>
            </a:r>
          </a:p>
        </p:txBody>
      </p:sp>
    </p:spTree>
    <p:extLst>
      <p:ext uri="{BB962C8B-B14F-4D97-AF65-F5344CB8AC3E}">
        <p14:creationId xmlns:p14="http://schemas.microsoft.com/office/powerpoint/2010/main" val="4152855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7" y="231886"/>
            <a:ext cx="9523503" cy="1323439"/>
          </a:xfrm>
          <a:prstGeom prst="rect">
            <a:avLst/>
          </a:prstGeom>
        </p:spPr>
        <p:txBody>
          <a:bodyPr wrap="square">
            <a:spAutoFit/>
          </a:bodyPr>
          <a:lstStyle/>
          <a:p>
            <a:r>
              <a:rPr lang="en-US" sz="4000" b="1" u="sng" dirty="0">
                <a:solidFill>
                  <a:prstClr val="black"/>
                </a:solidFill>
                <a:latin typeface="Cambria" panose="02040503050406030204"/>
                <a:ea typeface="+mj-ea"/>
                <a:cs typeface="+mj-cs"/>
              </a:rPr>
              <a:t>Post Traumatic Benign Paroxysmal Positional Vertigo</a:t>
            </a:r>
          </a:p>
        </p:txBody>
      </p:sp>
      <p:sp>
        <p:nvSpPr>
          <p:cNvPr id="6" name="TextBox 5"/>
          <p:cNvSpPr txBox="1"/>
          <p:nvPr/>
        </p:nvSpPr>
        <p:spPr>
          <a:xfrm>
            <a:off x="343827" y="1705968"/>
            <a:ext cx="7044109" cy="5355312"/>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rPr>
              <a:t>A 2012 study finding that in contrast to idiopathic BPPV, in which 84% of patients were symptom free in one single repositioning maneuver, only 35% of patients’ in the post-traumatic group were symptom free within the same time frame (</a:t>
            </a:r>
            <a:r>
              <a:rPr lang="en-US" sz="3600" dirty="0" err="1">
                <a:solidFill>
                  <a:schemeClr val="bg1"/>
                </a:solidFill>
              </a:rPr>
              <a:t>Lui</a:t>
            </a:r>
            <a:r>
              <a:rPr lang="en-US" sz="3600" dirty="0">
                <a:solidFill>
                  <a:schemeClr val="bg1"/>
                </a:solidFill>
              </a:rPr>
              <a:t>, 2012)</a:t>
            </a:r>
          </a:p>
          <a:p>
            <a:pPr marL="285750" indent="-285750">
              <a:buFont typeface="Arial" panose="020B0604020202020204" pitchFamily="34" charset="0"/>
              <a:buChar char="•"/>
            </a:pPr>
            <a:endParaRPr lang="en-US" sz="3600" dirty="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7387936" y="1029719"/>
            <a:ext cx="4804064" cy="5828281"/>
          </a:xfrm>
          <a:prstGeom prst="rect">
            <a:avLst/>
          </a:prstGeom>
        </p:spPr>
      </p:pic>
      <p:sp>
        <p:nvSpPr>
          <p:cNvPr id="5" name="Rectangle 4"/>
          <p:cNvSpPr/>
          <p:nvPr/>
        </p:nvSpPr>
        <p:spPr>
          <a:xfrm>
            <a:off x="9949463" y="6488668"/>
            <a:ext cx="2242537" cy="369332"/>
          </a:xfrm>
          <a:prstGeom prst="rect">
            <a:avLst/>
          </a:prstGeom>
        </p:spPr>
        <p:txBody>
          <a:bodyPr wrap="none">
            <a:spAutoFit/>
          </a:bodyPr>
          <a:lstStyle/>
          <a:p>
            <a:r>
              <a:rPr lang="en-US" dirty="0">
                <a:solidFill>
                  <a:schemeClr val="bg1"/>
                </a:solidFill>
              </a:rPr>
              <a:t>my.clevelandclinic.org</a:t>
            </a:r>
          </a:p>
        </p:txBody>
      </p:sp>
    </p:spTree>
    <p:extLst>
      <p:ext uri="{BB962C8B-B14F-4D97-AF65-F5344CB8AC3E}">
        <p14:creationId xmlns:p14="http://schemas.microsoft.com/office/powerpoint/2010/main" val="2835137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7" y="231886"/>
            <a:ext cx="9523503" cy="1323439"/>
          </a:xfrm>
          <a:prstGeom prst="rect">
            <a:avLst/>
          </a:prstGeom>
        </p:spPr>
        <p:txBody>
          <a:bodyPr wrap="square">
            <a:spAutoFit/>
          </a:bodyPr>
          <a:lstStyle/>
          <a:p>
            <a:r>
              <a:rPr lang="en-US" sz="4000" b="1" u="sng" dirty="0">
                <a:solidFill>
                  <a:prstClr val="black"/>
                </a:solidFill>
                <a:latin typeface="Cambria" panose="02040503050406030204"/>
                <a:ea typeface="+mj-ea"/>
                <a:cs typeface="+mj-cs"/>
              </a:rPr>
              <a:t>Post Traumatic Benign Paroxysmal Positional Vertigo</a:t>
            </a:r>
          </a:p>
        </p:txBody>
      </p:sp>
      <p:sp>
        <p:nvSpPr>
          <p:cNvPr id="6" name="TextBox 5"/>
          <p:cNvSpPr txBox="1"/>
          <p:nvPr/>
        </p:nvSpPr>
        <p:spPr>
          <a:xfrm>
            <a:off x="343826" y="1733264"/>
            <a:ext cx="7044109" cy="5170646"/>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During a single year follow-up, 67% of post-traumatic presentations reported recurrence of BPPV following successful resolution, versus a 12% recurrence rate in the idiopathic group (</a:t>
            </a:r>
            <a:r>
              <a:rPr lang="en-US" sz="3200" dirty="0" err="1">
                <a:solidFill>
                  <a:schemeClr val="bg1"/>
                </a:solidFill>
              </a:rPr>
              <a:t>Lui</a:t>
            </a:r>
            <a:r>
              <a:rPr lang="en-US" sz="3200" dirty="0">
                <a:solidFill>
                  <a:schemeClr val="bg1"/>
                </a:solidFill>
              </a:rPr>
              <a:t>, 2012)</a:t>
            </a:r>
          </a:p>
          <a:p>
            <a:pPr marL="285750" indent="-285750">
              <a:buFont typeface="Arial" panose="020B0604020202020204" pitchFamily="34" charset="0"/>
              <a:buChar char="•"/>
            </a:pPr>
            <a:r>
              <a:rPr lang="en-US" sz="3200" dirty="0">
                <a:solidFill>
                  <a:schemeClr val="bg1"/>
                </a:solidFill>
              </a:rPr>
              <a:t>Additionally, post traumatic BPPV may demonstrate greater incidence of multi-canal variant or bilateral BPPV (</a:t>
            </a:r>
            <a:r>
              <a:rPr lang="en-US" sz="3200" dirty="0" err="1">
                <a:solidFill>
                  <a:schemeClr val="bg1"/>
                </a:solidFill>
              </a:rPr>
              <a:t>Katsarkas</a:t>
            </a:r>
            <a:r>
              <a:rPr lang="en-US" sz="3200" dirty="0">
                <a:solidFill>
                  <a:schemeClr val="bg1"/>
                </a:solidFill>
              </a:rPr>
              <a:t>, 1999)</a:t>
            </a:r>
          </a:p>
          <a:p>
            <a:pPr marL="285750" indent="-285750">
              <a:buFont typeface="Arial" panose="020B0604020202020204" pitchFamily="34" charset="0"/>
              <a:buChar char="•"/>
            </a:pPr>
            <a:endParaRPr lang="en-US" sz="2400" dirty="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7387936" y="1029719"/>
            <a:ext cx="4804064" cy="5828281"/>
          </a:xfrm>
          <a:prstGeom prst="rect">
            <a:avLst/>
          </a:prstGeom>
        </p:spPr>
      </p:pic>
      <p:sp>
        <p:nvSpPr>
          <p:cNvPr id="5" name="Rectangle 4"/>
          <p:cNvSpPr/>
          <p:nvPr/>
        </p:nvSpPr>
        <p:spPr>
          <a:xfrm>
            <a:off x="9949463" y="6488668"/>
            <a:ext cx="2242537" cy="369332"/>
          </a:xfrm>
          <a:prstGeom prst="rect">
            <a:avLst/>
          </a:prstGeom>
        </p:spPr>
        <p:txBody>
          <a:bodyPr wrap="none">
            <a:spAutoFit/>
          </a:bodyPr>
          <a:lstStyle/>
          <a:p>
            <a:r>
              <a:rPr lang="en-US" dirty="0">
                <a:solidFill>
                  <a:schemeClr val="bg1"/>
                </a:solidFill>
              </a:rPr>
              <a:t>my.clevelandclinic.org</a:t>
            </a:r>
          </a:p>
        </p:txBody>
      </p:sp>
    </p:spTree>
    <p:extLst>
      <p:ext uri="{BB962C8B-B14F-4D97-AF65-F5344CB8AC3E}">
        <p14:creationId xmlns:p14="http://schemas.microsoft.com/office/powerpoint/2010/main" val="348082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7" y="231886"/>
            <a:ext cx="9523503" cy="1323439"/>
          </a:xfrm>
          <a:prstGeom prst="rect">
            <a:avLst/>
          </a:prstGeom>
        </p:spPr>
        <p:txBody>
          <a:bodyPr wrap="square">
            <a:spAutoFit/>
          </a:bodyPr>
          <a:lstStyle/>
          <a:p>
            <a:r>
              <a:rPr lang="en-US" sz="4000" b="1" u="sng" dirty="0">
                <a:solidFill>
                  <a:prstClr val="black"/>
                </a:solidFill>
                <a:latin typeface="Cambria" panose="02040503050406030204"/>
                <a:ea typeface="+mj-ea"/>
                <a:cs typeface="+mj-cs"/>
              </a:rPr>
              <a:t>Post Traumatic Benign Paroxysmal Positional Vertigo</a:t>
            </a:r>
          </a:p>
        </p:txBody>
      </p:sp>
      <p:sp>
        <p:nvSpPr>
          <p:cNvPr id="6" name="TextBox 5"/>
          <p:cNvSpPr txBox="1"/>
          <p:nvPr/>
        </p:nvSpPr>
        <p:spPr>
          <a:xfrm>
            <a:off x="343826" y="1733264"/>
            <a:ext cx="7044109" cy="4308872"/>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rPr>
              <a:t>Furthermore, challenges such as orthopedic and medical restrictions, profound cognitive impairments, agitation, or the inability of the patient to verbalize current symptoms may present significant barriers to many traditional means of assessment and intervention</a:t>
            </a: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7387936" y="1029719"/>
            <a:ext cx="4804064" cy="5828281"/>
          </a:xfrm>
          <a:prstGeom prst="rect">
            <a:avLst/>
          </a:prstGeom>
        </p:spPr>
      </p:pic>
      <p:sp>
        <p:nvSpPr>
          <p:cNvPr id="5" name="Rectangle 4"/>
          <p:cNvSpPr/>
          <p:nvPr/>
        </p:nvSpPr>
        <p:spPr>
          <a:xfrm>
            <a:off x="9949463" y="6488668"/>
            <a:ext cx="2242537" cy="369332"/>
          </a:xfrm>
          <a:prstGeom prst="rect">
            <a:avLst/>
          </a:prstGeom>
        </p:spPr>
        <p:txBody>
          <a:bodyPr wrap="none">
            <a:spAutoFit/>
          </a:bodyPr>
          <a:lstStyle/>
          <a:p>
            <a:r>
              <a:rPr lang="en-US" dirty="0">
                <a:solidFill>
                  <a:schemeClr val="bg1"/>
                </a:solidFill>
              </a:rPr>
              <a:t>my.clevelandclinic.org</a:t>
            </a:r>
          </a:p>
        </p:txBody>
      </p:sp>
    </p:spTree>
    <p:extLst>
      <p:ext uri="{BB962C8B-B14F-4D97-AF65-F5344CB8AC3E}">
        <p14:creationId xmlns:p14="http://schemas.microsoft.com/office/powerpoint/2010/main" val="3938252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3827" y="231886"/>
            <a:ext cx="9523503" cy="1323439"/>
          </a:xfrm>
          <a:prstGeom prst="rect">
            <a:avLst/>
          </a:prstGeom>
        </p:spPr>
        <p:txBody>
          <a:bodyPr wrap="square">
            <a:spAutoFit/>
          </a:bodyPr>
          <a:lstStyle/>
          <a:p>
            <a:r>
              <a:rPr lang="en-US" sz="4000" b="1" u="sng" dirty="0">
                <a:solidFill>
                  <a:prstClr val="black"/>
                </a:solidFill>
                <a:latin typeface="Cambria" panose="02040503050406030204"/>
                <a:ea typeface="+mj-ea"/>
                <a:cs typeface="+mj-cs"/>
              </a:rPr>
              <a:t>Post Traumatic Benign Paroxysmal Positional Vertigo</a:t>
            </a:r>
          </a:p>
        </p:txBody>
      </p:sp>
      <p:sp>
        <p:nvSpPr>
          <p:cNvPr id="6" name="TextBox 5"/>
          <p:cNvSpPr txBox="1"/>
          <p:nvPr/>
        </p:nvSpPr>
        <p:spPr>
          <a:xfrm>
            <a:off x="343826" y="1733264"/>
            <a:ext cx="7044109" cy="5293757"/>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rPr>
              <a:t>If left untreated, BPPV may contribute to increased agitation with functional mobility, and perhaps maladaptive neuroplasticity in the acute rehabilitation environment</a:t>
            </a:r>
          </a:p>
          <a:p>
            <a:pPr marL="342900" indent="-342900">
              <a:buFont typeface="Arial" panose="020B0604020202020204" pitchFamily="34" charset="0"/>
              <a:buChar char="•"/>
            </a:pPr>
            <a:r>
              <a:rPr lang="en-US" sz="3200" dirty="0">
                <a:solidFill>
                  <a:schemeClr val="bg1"/>
                </a:solidFill>
              </a:rPr>
              <a:t>Imagine having vertigo and nausea/vomiting every time a nurse or therapist gets you out of bed: and you can’t verbalize what you are feeling</a:t>
            </a:r>
          </a:p>
          <a:p>
            <a:pPr marL="342900" indent="-342900">
              <a:buFont typeface="Arial" panose="020B0604020202020204" pitchFamily="34" charset="0"/>
              <a:buChar char="•"/>
            </a:pPr>
            <a:r>
              <a:rPr lang="en-US" sz="3200" dirty="0">
                <a:solidFill>
                  <a:schemeClr val="bg1"/>
                </a:solidFill>
              </a:rPr>
              <a:t>Example</a:t>
            </a: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7387936" y="1029719"/>
            <a:ext cx="4804064" cy="5828281"/>
          </a:xfrm>
          <a:prstGeom prst="rect">
            <a:avLst/>
          </a:prstGeom>
        </p:spPr>
      </p:pic>
      <p:sp>
        <p:nvSpPr>
          <p:cNvPr id="5" name="Rectangle 4"/>
          <p:cNvSpPr/>
          <p:nvPr/>
        </p:nvSpPr>
        <p:spPr>
          <a:xfrm>
            <a:off x="9949463" y="6488668"/>
            <a:ext cx="2242537" cy="369332"/>
          </a:xfrm>
          <a:prstGeom prst="rect">
            <a:avLst/>
          </a:prstGeom>
        </p:spPr>
        <p:txBody>
          <a:bodyPr wrap="none">
            <a:spAutoFit/>
          </a:bodyPr>
          <a:lstStyle/>
          <a:p>
            <a:r>
              <a:rPr lang="en-US" dirty="0">
                <a:solidFill>
                  <a:schemeClr val="bg1"/>
                </a:solidFill>
              </a:rPr>
              <a:t>my.clevelandclinic.org</a:t>
            </a:r>
          </a:p>
        </p:txBody>
      </p:sp>
    </p:spTree>
    <p:extLst>
      <p:ext uri="{BB962C8B-B14F-4D97-AF65-F5344CB8AC3E}">
        <p14:creationId xmlns:p14="http://schemas.microsoft.com/office/powerpoint/2010/main" val="1816889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813" y="0"/>
            <a:ext cx="3724979" cy="3298222"/>
          </a:xfrm>
          <a:prstGeom prst="rect">
            <a:avLst/>
          </a:prstGeom>
        </p:spPr>
      </p:pic>
      <p:pic>
        <p:nvPicPr>
          <p:cNvPr id="4" name="Picture 3"/>
          <p:cNvPicPr>
            <a:picLocks noChangeAspect="1"/>
          </p:cNvPicPr>
          <p:nvPr/>
        </p:nvPicPr>
        <p:blipFill>
          <a:blip r:embed="rId3"/>
          <a:stretch>
            <a:fillRect/>
          </a:stretch>
        </p:blipFill>
        <p:spPr>
          <a:xfrm>
            <a:off x="4564382" y="0"/>
            <a:ext cx="3609145" cy="3298222"/>
          </a:xfrm>
          <a:prstGeom prst="rect">
            <a:avLst/>
          </a:prstGeom>
        </p:spPr>
      </p:pic>
      <p:pic>
        <p:nvPicPr>
          <p:cNvPr id="5" name="Picture 4"/>
          <p:cNvPicPr>
            <a:picLocks noChangeAspect="1"/>
          </p:cNvPicPr>
          <p:nvPr/>
        </p:nvPicPr>
        <p:blipFill>
          <a:blip r:embed="rId4"/>
          <a:stretch>
            <a:fillRect/>
          </a:stretch>
        </p:blipFill>
        <p:spPr>
          <a:xfrm>
            <a:off x="243813" y="3671248"/>
            <a:ext cx="3712786" cy="3186752"/>
          </a:xfrm>
          <a:prstGeom prst="rect">
            <a:avLst/>
          </a:prstGeom>
        </p:spPr>
      </p:pic>
      <p:pic>
        <p:nvPicPr>
          <p:cNvPr id="6" name="Picture 5"/>
          <p:cNvPicPr>
            <a:picLocks noChangeAspect="1"/>
          </p:cNvPicPr>
          <p:nvPr/>
        </p:nvPicPr>
        <p:blipFill>
          <a:blip r:embed="rId5"/>
          <a:stretch>
            <a:fillRect/>
          </a:stretch>
        </p:blipFill>
        <p:spPr>
          <a:xfrm>
            <a:off x="4564382" y="3671248"/>
            <a:ext cx="3609145" cy="3186751"/>
          </a:xfrm>
          <a:prstGeom prst="rect">
            <a:avLst/>
          </a:prstGeom>
        </p:spPr>
      </p:pic>
      <p:sp>
        <p:nvSpPr>
          <p:cNvPr id="2" name="TextBox 1"/>
          <p:cNvSpPr txBox="1"/>
          <p:nvPr/>
        </p:nvSpPr>
        <p:spPr>
          <a:xfrm>
            <a:off x="8173527" y="286603"/>
            <a:ext cx="3768265" cy="6124754"/>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Established maneuvers exist that take advantage of the semi-circular canal geometry</a:t>
            </a:r>
          </a:p>
          <a:p>
            <a:pPr marL="285750" indent="-285750">
              <a:buFont typeface="Arial" panose="020B0604020202020204" pitchFamily="34" charset="0"/>
              <a:buChar char="•"/>
            </a:pPr>
            <a:r>
              <a:rPr lang="en-US" sz="2800" dirty="0">
                <a:solidFill>
                  <a:schemeClr val="bg1"/>
                </a:solidFill>
              </a:rPr>
              <a:t>By moving the head in specific patterns, the crystals can be moved through the entire circumference of the semi-circular canal back to the utricle where they are re-absorbed</a:t>
            </a:r>
          </a:p>
        </p:txBody>
      </p:sp>
      <p:sp>
        <p:nvSpPr>
          <p:cNvPr id="7" name="Rectangle 6"/>
          <p:cNvSpPr/>
          <p:nvPr/>
        </p:nvSpPr>
        <p:spPr>
          <a:xfrm>
            <a:off x="9626233" y="6513294"/>
            <a:ext cx="2565767" cy="369332"/>
          </a:xfrm>
          <a:prstGeom prst="rect">
            <a:avLst/>
          </a:prstGeom>
        </p:spPr>
        <p:txBody>
          <a:bodyPr wrap="none">
            <a:spAutoFit/>
          </a:bodyPr>
          <a:lstStyle/>
          <a:p>
            <a:r>
              <a:rPr lang="en-US" dirty="0">
                <a:solidFill>
                  <a:schemeClr val="bg1"/>
                </a:solidFill>
              </a:rPr>
              <a:t>Bhattacharyya et al, 2008</a:t>
            </a:r>
          </a:p>
        </p:txBody>
      </p:sp>
    </p:spTree>
    <p:extLst>
      <p:ext uri="{BB962C8B-B14F-4D97-AF65-F5344CB8AC3E}">
        <p14:creationId xmlns:p14="http://schemas.microsoft.com/office/powerpoint/2010/main" val="3222032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10753254" y="6488668"/>
            <a:ext cx="1342099" cy="369332"/>
          </a:xfrm>
          <a:prstGeom prst="rect">
            <a:avLst/>
          </a:prstGeom>
        </p:spPr>
        <p:txBody>
          <a:bodyPr wrap="none">
            <a:spAutoFit/>
          </a:bodyPr>
          <a:lstStyle/>
          <a:p>
            <a:r>
              <a:rPr lang="en-US" dirty="0">
                <a:solidFill>
                  <a:schemeClr val="bg1"/>
                </a:solidFill>
              </a:rPr>
              <a:t>aibolita.com</a:t>
            </a:r>
          </a:p>
        </p:txBody>
      </p:sp>
    </p:spTree>
    <p:extLst>
      <p:ext uri="{BB962C8B-B14F-4D97-AF65-F5344CB8AC3E}">
        <p14:creationId xmlns:p14="http://schemas.microsoft.com/office/powerpoint/2010/main" val="3530274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024" y="1501253"/>
            <a:ext cx="10658902" cy="2339102"/>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Many of these conventional techniques cannot be used with patients acutely following brain injury given secondary limitations (agitation, orthopedic restrictions, medical restrictions)</a:t>
            </a:r>
          </a:p>
          <a:p>
            <a:endParaRPr lang="en-US" dirty="0"/>
          </a:p>
        </p:txBody>
      </p:sp>
    </p:spTree>
    <p:extLst>
      <p:ext uri="{BB962C8B-B14F-4D97-AF65-F5344CB8AC3E}">
        <p14:creationId xmlns:p14="http://schemas.microsoft.com/office/powerpoint/2010/main" val="351434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307" y="1119116"/>
            <a:ext cx="11668835" cy="2831544"/>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My research interest is primarily how the science (physics) may be applied to accommodate these restrictions in acute hospital care, and effectively eliminate a brain injured persons vertigo (and subsequent vomiting) with bed mobility: often in 1-2 treatment sessions, even if they cannot verbalize their present symptoms</a:t>
            </a:r>
          </a:p>
          <a:p>
            <a:endParaRPr lang="en-US" dirty="0"/>
          </a:p>
        </p:txBody>
      </p:sp>
    </p:spTree>
    <p:extLst>
      <p:ext uri="{BB962C8B-B14F-4D97-AF65-F5344CB8AC3E}">
        <p14:creationId xmlns:p14="http://schemas.microsoft.com/office/powerpoint/2010/main" val="1239419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6602" y="996286"/>
            <a:ext cx="11668835" cy="3323987"/>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My most recent publication being in the Journal of Acute Care Physical Therapy: being a case study in which conventional techniques were not appropriate given motor agitation and orthopedic restrictions</a:t>
            </a:r>
          </a:p>
          <a:p>
            <a:pPr marL="285750" indent="-285750">
              <a:buFont typeface="Arial" panose="020B0604020202020204" pitchFamily="34" charset="0"/>
              <a:buChar char="•"/>
            </a:pPr>
            <a:r>
              <a:rPr lang="en-US" sz="3200" dirty="0">
                <a:solidFill>
                  <a:schemeClr val="bg1"/>
                </a:solidFill>
              </a:rPr>
              <a:t>Based upon eye movements: I was able to infer involvement of the right horizontal canal with debris adherent to the cupula</a:t>
            </a:r>
          </a:p>
          <a:p>
            <a:endParaRPr lang="en-US" dirty="0"/>
          </a:p>
        </p:txBody>
      </p:sp>
    </p:spTree>
    <p:extLst>
      <p:ext uri="{BB962C8B-B14F-4D97-AF65-F5344CB8AC3E}">
        <p14:creationId xmlns:p14="http://schemas.microsoft.com/office/powerpoint/2010/main" val="185293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84" y="357184"/>
            <a:ext cx="9404723" cy="1400530"/>
          </a:xfrm>
        </p:spPr>
        <p:txBody>
          <a:bodyPr/>
          <a:lstStyle/>
          <a:p>
            <a:r>
              <a:rPr lang="en-US" b="1" u="sng" dirty="0">
                <a:solidFill>
                  <a:schemeClr val="bg1"/>
                </a:solidFill>
              </a:rPr>
              <a:t>Course Objectives:</a:t>
            </a:r>
          </a:p>
        </p:txBody>
      </p:sp>
      <p:sp>
        <p:nvSpPr>
          <p:cNvPr id="3" name="Content Placeholder 2"/>
          <p:cNvSpPr>
            <a:spLocks noGrp="1"/>
          </p:cNvSpPr>
          <p:nvPr>
            <p:ph idx="1"/>
          </p:nvPr>
        </p:nvSpPr>
        <p:spPr>
          <a:xfrm>
            <a:off x="407276" y="1575246"/>
            <a:ext cx="10920366" cy="4648133"/>
          </a:xfrm>
        </p:spPr>
        <p:txBody>
          <a:bodyPr>
            <a:normAutofit/>
          </a:bodyPr>
          <a:lstStyle/>
          <a:p>
            <a:r>
              <a:rPr lang="en-US" sz="3200" dirty="0">
                <a:solidFill>
                  <a:schemeClr val="bg1"/>
                </a:solidFill>
                <a:latin typeface="+mn-lt"/>
              </a:rPr>
              <a:t>3. Introduce the pivotal role of rehabilitation in both facilitating adaptive versus maladaptive neuroplasticity, and further improving the ability to return to home and community roles following injury</a:t>
            </a:r>
          </a:p>
          <a:p>
            <a:r>
              <a:rPr lang="en-US" sz="3200" dirty="0">
                <a:solidFill>
                  <a:schemeClr val="bg1"/>
                </a:solidFill>
                <a:latin typeface="+mn-lt"/>
              </a:rPr>
              <a:t>4. Provide a health care professional and patient perspective of living with a vestibular disorder</a:t>
            </a:r>
          </a:p>
        </p:txBody>
      </p:sp>
    </p:spTree>
    <p:extLst>
      <p:ext uri="{BB962C8B-B14F-4D97-AF65-F5344CB8AC3E}">
        <p14:creationId xmlns:p14="http://schemas.microsoft.com/office/powerpoint/2010/main" val="2486928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52131" r="76008"/>
          <a:stretch/>
        </p:blipFill>
        <p:spPr>
          <a:xfrm>
            <a:off x="-1" y="3971502"/>
            <a:ext cx="3191291" cy="2886497"/>
          </a:xfrm>
          <a:prstGeom prst="rect">
            <a:avLst/>
          </a:prstGeom>
        </p:spPr>
      </p:pic>
      <p:pic>
        <p:nvPicPr>
          <p:cNvPr id="2" name="Picture 1"/>
          <p:cNvPicPr>
            <a:picLocks noChangeAspect="1"/>
          </p:cNvPicPr>
          <p:nvPr/>
        </p:nvPicPr>
        <p:blipFill>
          <a:blip r:embed="rId3"/>
          <a:stretch>
            <a:fillRect/>
          </a:stretch>
        </p:blipFill>
        <p:spPr>
          <a:xfrm>
            <a:off x="8363235" y="3968245"/>
            <a:ext cx="3233816" cy="28897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0106" y="390106"/>
            <a:ext cx="3971501" cy="31912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794077" y="0"/>
            <a:ext cx="3191290" cy="3971500"/>
          </a:xfrm>
          <a:prstGeom prst="rect">
            <a:avLst/>
          </a:prstGeom>
        </p:spPr>
      </p:pic>
      <p:pic>
        <p:nvPicPr>
          <p:cNvPr id="3" name="Picture 2"/>
          <p:cNvPicPr>
            <a:picLocks noChangeAspect="1"/>
          </p:cNvPicPr>
          <p:nvPr/>
        </p:nvPicPr>
        <p:blipFill>
          <a:blip r:embed="rId6"/>
          <a:stretch>
            <a:fillRect/>
          </a:stretch>
        </p:blipFill>
        <p:spPr>
          <a:xfrm>
            <a:off x="3775878" y="3968245"/>
            <a:ext cx="3194581" cy="2889754"/>
          </a:xfrm>
          <a:prstGeom prst="rect">
            <a:avLst/>
          </a:prstGeom>
        </p:spPr>
      </p:pic>
      <p:pic>
        <p:nvPicPr>
          <p:cNvPr id="4" name="Picture 3"/>
          <p:cNvPicPr>
            <a:picLocks noChangeAspect="1"/>
          </p:cNvPicPr>
          <p:nvPr/>
        </p:nvPicPr>
        <p:blipFill>
          <a:blip r:embed="rId7"/>
          <a:stretch>
            <a:fillRect/>
          </a:stretch>
        </p:blipFill>
        <p:spPr>
          <a:xfrm>
            <a:off x="8363235" y="0"/>
            <a:ext cx="3233816" cy="3968245"/>
          </a:xfrm>
          <a:prstGeom prst="rect">
            <a:avLst/>
          </a:prstGeom>
        </p:spPr>
      </p:pic>
      <p:sp>
        <p:nvSpPr>
          <p:cNvPr id="9" name="Rectangle 8"/>
          <p:cNvSpPr/>
          <p:nvPr/>
        </p:nvSpPr>
        <p:spPr>
          <a:xfrm>
            <a:off x="9564429" y="6488668"/>
            <a:ext cx="1726819" cy="369332"/>
          </a:xfrm>
          <a:prstGeom prst="rect">
            <a:avLst/>
          </a:prstGeom>
        </p:spPr>
        <p:txBody>
          <a:bodyPr wrap="none">
            <a:spAutoFit/>
          </a:bodyPr>
          <a:lstStyle/>
          <a:p>
            <a:r>
              <a:rPr lang="en-US" dirty="0">
                <a:solidFill>
                  <a:schemeClr val="bg1"/>
                </a:solidFill>
              </a:rPr>
              <a:t>ceemjournal.org</a:t>
            </a:r>
          </a:p>
        </p:txBody>
      </p:sp>
    </p:spTree>
    <p:extLst>
      <p:ext uri="{BB962C8B-B14F-4D97-AF65-F5344CB8AC3E}">
        <p14:creationId xmlns:p14="http://schemas.microsoft.com/office/powerpoint/2010/main" val="2278219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0106" y="390106"/>
            <a:ext cx="3971501" cy="3191292"/>
          </a:xfrm>
          <a:prstGeom prst="rect">
            <a:avLst/>
          </a:prstGeom>
        </p:spPr>
      </p:pic>
      <p:pic>
        <p:nvPicPr>
          <p:cNvPr id="6" name="Picture 5"/>
          <p:cNvPicPr>
            <a:picLocks noChangeAspect="1"/>
          </p:cNvPicPr>
          <p:nvPr/>
        </p:nvPicPr>
        <p:blipFill>
          <a:blip r:embed="rId3"/>
          <a:stretch>
            <a:fillRect/>
          </a:stretch>
        </p:blipFill>
        <p:spPr>
          <a:xfrm>
            <a:off x="-14911" y="3968244"/>
            <a:ext cx="3206201" cy="2889755"/>
          </a:xfrm>
          <a:prstGeom prst="rect">
            <a:avLst/>
          </a:prstGeom>
        </p:spPr>
      </p:pic>
      <p:pic>
        <p:nvPicPr>
          <p:cNvPr id="9" name="Picture 8"/>
          <p:cNvPicPr>
            <a:picLocks noChangeAspect="1"/>
          </p:cNvPicPr>
          <p:nvPr/>
        </p:nvPicPr>
        <p:blipFill>
          <a:blip r:embed="rId4"/>
          <a:stretch>
            <a:fillRect/>
          </a:stretch>
        </p:blipFill>
        <p:spPr>
          <a:xfrm>
            <a:off x="3889611" y="0"/>
            <a:ext cx="3191291" cy="3968244"/>
          </a:xfrm>
          <a:prstGeom prst="rect">
            <a:avLst/>
          </a:prstGeom>
        </p:spPr>
      </p:pic>
      <p:pic>
        <p:nvPicPr>
          <p:cNvPr id="10" name="Picture 9"/>
          <p:cNvPicPr>
            <a:picLocks noChangeAspect="1"/>
          </p:cNvPicPr>
          <p:nvPr/>
        </p:nvPicPr>
        <p:blipFill>
          <a:blip r:embed="rId5"/>
          <a:stretch>
            <a:fillRect/>
          </a:stretch>
        </p:blipFill>
        <p:spPr>
          <a:xfrm>
            <a:off x="3889610" y="3968244"/>
            <a:ext cx="3191292" cy="2889756"/>
          </a:xfrm>
          <a:prstGeom prst="rect">
            <a:avLst/>
          </a:prstGeom>
        </p:spPr>
      </p:pic>
      <p:pic>
        <p:nvPicPr>
          <p:cNvPr id="11" name="Picture 10"/>
          <p:cNvPicPr>
            <a:picLocks noChangeAspect="1"/>
          </p:cNvPicPr>
          <p:nvPr/>
        </p:nvPicPr>
        <p:blipFill>
          <a:blip r:embed="rId6"/>
          <a:stretch>
            <a:fillRect/>
          </a:stretch>
        </p:blipFill>
        <p:spPr>
          <a:xfrm>
            <a:off x="8405759" y="0"/>
            <a:ext cx="3191292" cy="3968244"/>
          </a:xfrm>
          <a:prstGeom prst="rect">
            <a:avLst/>
          </a:prstGeom>
        </p:spPr>
      </p:pic>
      <p:pic>
        <p:nvPicPr>
          <p:cNvPr id="13" name="Picture 12"/>
          <p:cNvPicPr>
            <a:picLocks noChangeAspect="1"/>
          </p:cNvPicPr>
          <p:nvPr/>
        </p:nvPicPr>
        <p:blipFill>
          <a:blip r:embed="rId7"/>
          <a:stretch>
            <a:fillRect/>
          </a:stretch>
        </p:blipFill>
        <p:spPr>
          <a:xfrm>
            <a:off x="8386331" y="3968244"/>
            <a:ext cx="3210720" cy="2889755"/>
          </a:xfrm>
          <a:prstGeom prst="rect">
            <a:avLst/>
          </a:prstGeom>
        </p:spPr>
      </p:pic>
      <p:pic>
        <p:nvPicPr>
          <p:cNvPr id="14" name="Picture 13"/>
          <p:cNvPicPr>
            <a:picLocks noChangeAspect="1"/>
          </p:cNvPicPr>
          <p:nvPr/>
        </p:nvPicPr>
        <p:blipFill>
          <a:blip r:embed="rId8"/>
          <a:stretch>
            <a:fillRect/>
          </a:stretch>
        </p:blipFill>
        <p:spPr>
          <a:xfrm>
            <a:off x="9475080" y="6482688"/>
            <a:ext cx="1822862" cy="509628"/>
          </a:xfrm>
          <a:prstGeom prst="rect">
            <a:avLst/>
          </a:prstGeom>
        </p:spPr>
      </p:pic>
    </p:spTree>
    <p:extLst>
      <p:ext uri="{BB962C8B-B14F-4D97-AF65-F5344CB8AC3E}">
        <p14:creationId xmlns:p14="http://schemas.microsoft.com/office/powerpoint/2010/main" val="986490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081" y="955343"/>
            <a:ext cx="10658902"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The patient’s emesis associated with getting in and out of bed with nursing staff (and associated nystagmus/abnormal eye movements) were resolved in 2 treatment sessions</a:t>
            </a:r>
          </a:p>
          <a:p>
            <a:pPr marL="285750" indent="-285750">
              <a:buFont typeface="Arial" panose="020B0604020202020204" pitchFamily="34" charset="0"/>
              <a:buChar char="•"/>
            </a:pPr>
            <a:r>
              <a:rPr lang="en-US" sz="3200" dirty="0">
                <a:solidFill>
                  <a:schemeClr val="bg1"/>
                </a:solidFill>
              </a:rPr>
              <a:t>The potential to not only influence a persons rehabilitation, but ultimately, their entire quality of life utilizing this knowledge is very profound</a:t>
            </a:r>
            <a:endParaRPr lang="en-US" sz="3200" dirty="0"/>
          </a:p>
        </p:txBody>
      </p:sp>
    </p:spTree>
    <p:extLst>
      <p:ext uri="{BB962C8B-B14F-4D97-AF65-F5344CB8AC3E}">
        <p14:creationId xmlns:p14="http://schemas.microsoft.com/office/powerpoint/2010/main" val="1980116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913" y="143485"/>
            <a:ext cx="11404979" cy="1600438"/>
          </a:xfrm>
          <a:prstGeom prst="rect">
            <a:avLst/>
          </a:prstGeom>
        </p:spPr>
        <p:txBody>
          <a:bodyPr wrap="square">
            <a:spAutoFit/>
          </a:bodyPr>
          <a:lstStyle/>
          <a:p>
            <a:pPr lvl="0"/>
            <a:r>
              <a:rPr lang="en-US" sz="4000" b="1" u="sng" dirty="0">
                <a:solidFill>
                  <a:prstClr val="black"/>
                </a:solidFill>
                <a:latin typeface="Cambria" panose="02040503050406030204"/>
              </a:rPr>
              <a:t>Other Common Peripheral Vestibular Problems Associated with Brain Injury</a:t>
            </a:r>
            <a:br>
              <a:rPr lang="en-US" sz="4000" b="1" u="sng" dirty="0">
                <a:solidFill>
                  <a:prstClr val="black"/>
                </a:solidFill>
                <a:latin typeface="Cambria" panose="02040503050406030204"/>
              </a:rPr>
            </a:br>
            <a:endParaRPr lang="en-US" dirty="0">
              <a:solidFill>
                <a:prstClr val="white"/>
              </a:solidFill>
            </a:endParaRPr>
          </a:p>
        </p:txBody>
      </p:sp>
      <p:sp>
        <p:nvSpPr>
          <p:cNvPr id="6" name="Rectangle 5"/>
          <p:cNvSpPr/>
          <p:nvPr/>
        </p:nvSpPr>
        <p:spPr>
          <a:xfrm>
            <a:off x="-1" y="2060812"/>
            <a:ext cx="11941791" cy="4031873"/>
          </a:xfrm>
          <a:prstGeom prst="rect">
            <a:avLst/>
          </a:prstGeom>
        </p:spPr>
        <p:txBody>
          <a:bodyPr wrap="square">
            <a:spAutoFit/>
          </a:bodyPr>
          <a:lstStyle/>
          <a:p>
            <a:pPr marL="285750" indent="-285750">
              <a:buFont typeface="Arial" panose="020B0604020202020204" pitchFamily="34" charset="0"/>
              <a:buChar char="•"/>
            </a:pPr>
            <a:r>
              <a:rPr lang="en-US" sz="3200" b="1" dirty="0">
                <a:solidFill>
                  <a:schemeClr val="bg1"/>
                </a:solidFill>
              </a:rPr>
              <a:t>Stroke: </a:t>
            </a:r>
            <a:r>
              <a:rPr lang="en-US" sz="3200" dirty="0">
                <a:solidFill>
                  <a:schemeClr val="bg1"/>
                </a:solidFill>
              </a:rPr>
              <a:t>Damage to vestibular relay nerve from diminished blood resulting in loss of vestibular information from one inner ear</a:t>
            </a:r>
          </a:p>
          <a:p>
            <a:pPr marL="285750" indent="-285750">
              <a:buFont typeface="Arial" panose="020B0604020202020204" pitchFamily="34" charset="0"/>
              <a:buChar char="•"/>
            </a:pPr>
            <a:r>
              <a:rPr lang="en-US" sz="3200" b="1" dirty="0">
                <a:solidFill>
                  <a:schemeClr val="bg1"/>
                </a:solidFill>
              </a:rPr>
              <a:t>Acoustic neuroma: </a:t>
            </a:r>
            <a:r>
              <a:rPr lang="en-US" sz="3200" dirty="0">
                <a:solidFill>
                  <a:schemeClr val="bg1"/>
                </a:solidFill>
              </a:rPr>
              <a:t>tumor growth on or adjacent to vestibular nerve; removal of tumor eliminates vestibular input on involved side</a:t>
            </a:r>
          </a:p>
          <a:p>
            <a:pPr marL="285750" indent="-285750">
              <a:buFont typeface="Arial" panose="020B0604020202020204" pitchFamily="34" charset="0"/>
              <a:buChar char="•"/>
            </a:pPr>
            <a:r>
              <a:rPr lang="en-US" sz="3200" dirty="0">
                <a:solidFill>
                  <a:schemeClr val="bg1"/>
                </a:solidFill>
              </a:rPr>
              <a:t>You now have an imbalance of tonic vestibular activity: meaning even initially at rest, there is constant perception of movement</a:t>
            </a:r>
          </a:p>
          <a:p>
            <a:pPr marL="285750" indent="-285750">
              <a:buFont typeface="Arial" panose="020B0604020202020204" pitchFamily="34" charset="0"/>
              <a:buChar char="•"/>
            </a:pPr>
            <a:r>
              <a:rPr lang="en-US" sz="3200" dirty="0">
                <a:solidFill>
                  <a:schemeClr val="bg1"/>
                </a:solidFill>
              </a:rPr>
              <a:t>Once the brain adapts, you no longer have symptoms at rest: but now have an issue with gaze stability/visual acuity</a:t>
            </a:r>
          </a:p>
        </p:txBody>
      </p:sp>
    </p:spTree>
    <p:extLst>
      <p:ext uri="{BB962C8B-B14F-4D97-AF65-F5344CB8AC3E}">
        <p14:creationId xmlns:p14="http://schemas.microsoft.com/office/powerpoint/2010/main" val="42703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913" y="143485"/>
            <a:ext cx="11404979" cy="984885"/>
          </a:xfrm>
          <a:prstGeom prst="rect">
            <a:avLst/>
          </a:prstGeom>
        </p:spPr>
        <p:txBody>
          <a:bodyPr wrap="square">
            <a:spAutoFit/>
          </a:bodyPr>
          <a:lstStyle/>
          <a:p>
            <a:r>
              <a:rPr lang="en-US" sz="4000" b="1" u="sng" dirty="0">
                <a:solidFill>
                  <a:prstClr val="black"/>
                </a:solidFill>
                <a:latin typeface="Cambria" panose="02040503050406030204"/>
              </a:rPr>
              <a:t>Central Vestibular Disorders</a:t>
            </a:r>
            <a:br>
              <a:rPr lang="en-US" sz="4000" b="1" u="sng" dirty="0">
                <a:solidFill>
                  <a:prstClr val="black"/>
                </a:solidFill>
                <a:latin typeface="Cambria" panose="02040503050406030204"/>
              </a:rPr>
            </a:br>
            <a:endParaRPr lang="en-US" dirty="0">
              <a:solidFill>
                <a:prstClr val="white"/>
              </a:solidFill>
            </a:endParaRPr>
          </a:p>
        </p:txBody>
      </p:sp>
      <p:sp>
        <p:nvSpPr>
          <p:cNvPr id="6" name="Rectangle 5"/>
          <p:cNvSpPr/>
          <p:nvPr/>
        </p:nvSpPr>
        <p:spPr>
          <a:xfrm>
            <a:off x="222913" y="1287244"/>
            <a:ext cx="11941791" cy="5570756"/>
          </a:xfrm>
          <a:prstGeom prst="rect">
            <a:avLst/>
          </a:prstGeom>
        </p:spPr>
        <p:txBody>
          <a:bodyPr wrap="square">
            <a:spAutoFit/>
          </a:bodyPr>
          <a:lstStyle/>
          <a:p>
            <a:pPr marL="285750" indent="-285750">
              <a:buFont typeface="Arial" panose="020B0604020202020204" pitchFamily="34" charset="0"/>
              <a:buChar char="•"/>
            </a:pPr>
            <a:r>
              <a:rPr lang="en-US" sz="3600" dirty="0">
                <a:solidFill>
                  <a:schemeClr val="bg1"/>
                </a:solidFill>
              </a:rPr>
              <a:t>Traumatic concussion or resulting neural cell death from trauma</a:t>
            </a:r>
          </a:p>
          <a:p>
            <a:pPr marL="742950" lvl="1" indent="-285750">
              <a:buFont typeface="Arial" panose="020B0604020202020204" pitchFamily="34" charset="0"/>
              <a:buChar char="•"/>
            </a:pPr>
            <a:r>
              <a:rPr lang="en-US" sz="3600" dirty="0">
                <a:solidFill>
                  <a:schemeClr val="bg1"/>
                </a:solidFill>
              </a:rPr>
              <a:t>This presenting with associated TBI neurological deficits: higher complexity and different recovery process than non-TBI</a:t>
            </a:r>
          </a:p>
          <a:p>
            <a:pPr marL="285750" indent="-285750">
              <a:buFont typeface="Arial" panose="020B0604020202020204" pitchFamily="34" charset="0"/>
              <a:buChar char="•"/>
            </a:pPr>
            <a:r>
              <a:rPr lang="en-US" sz="3600" dirty="0">
                <a:solidFill>
                  <a:schemeClr val="bg1"/>
                </a:solidFill>
              </a:rPr>
              <a:t>Damage of central pathways or structures discussed from vascular disruption (stroke)</a:t>
            </a:r>
          </a:p>
          <a:p>
            <a:pPr marL="285750" indent="-285750">
              <a:buFont typeface="Arial" panose="020B0604020202020204" pitchFamily="34" charset="0"/>
              <a:buChar char="•"/>
            </a:pPr>
            <a:r>
              <a:rPr lang="en-US" sz="3600" dirty="0">
                <a:solidFill>
                  <a:schemeClr val="bg1"/>
                </a:solidFill>
              </a:rPr>
              <a:t>Brain cancer/oncology: tumor resection involving central areas</a:t>
            </a:r>
          </a:p>
          <a:p>
            <a:pPr marL="285750" indent="-28575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250340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807798"/>
            <a:ext cx="9373873" cy="1066800"/>
          </a:xfrm>
        </p:spPr>
        <p:txBody>
          <a:bodyPr/>
          <a:lstStyle/>
          <a:p>
            <a:r>
              <a:rPr lang="en-US" sz="4000" b="1" u="sng" dirty="0">
                <a:solidFill>
                  <a:schemeClr val="bg1"/>
                </a:solidFill>
              </a:rPr>
              <a:t>Rehabilitation and Neuroplasticity in Central Disorders</a:t>
            </a:r>
            <a:br>
              <a:rPr lang="en-US" sz="4000" b="1" u="sng" dirty="0">
                <a:solidFill>
                  <a:schemeClr val="bg1"/>
                </a:solidFill>
              </a:rPr>
            </a:br>
            <a:r>
              <a:rPr lang="en-US" sz="4000" b="1" dirty="0">
                <a:solidFill>
                  <a:schemeClr val="accent5">
                    <a:lumMod val="50000"/>
                  </a:schemeClr>
                </a:solidFill>
              </a:rPr>
              <a:t>Why there is great potential</a:t>
            </a:r>
          </a:p>
        </p:txBody>
      </p:sp>
      <p:pic>
        <p:nvPicPr>
          <p:cNvPr id="3" name="Picture 2"/>
          <p:cNvPicPr>
            <a:picLocks noChangeAspect="1"/>
          </p:cNvPicPr>
          <p:nvPr/>
        </p:nvPicPr>
        <p:blipFill>
          <a:blip r:embed="rId2"/>
          <a:stretch>
            <a:fillRect/>
          </a:stretch>
        </p:blipFill>
        <p:spPr>
          <a:xfrm>
            <a:off x="7014377" y="1874598"/>
            <a:ext cx="5166647" cy="4481160"/>
          </a:xfrm>
          <a:prstGeom prst="rect">
            <a:avLst/>
          </a:prstGeom>
        </p:spPr>
      </p:pic>
      <p:sp>
        <p:nvSpPr>
          <p:cNvPr id="5" name="Rectangle 4"/>
          <p:cNvSpPr/>
          <p:nvPr/>
        </p:nvSpPr>
        <p:spPr>
          <a:xfrm>
            <a:off x="7794578" y="6488668"/>
            <a:ext cx="4397422" cy="369332"/>
          </a:xfrm>
          <a:prstGeom prst="rect">
            <a:avLst/>
          </a:prstGeom>
        </p:spPr>
        <p:txBody>
          <a:bodyPr wrap="none">
            <a:spAutoFit/>
          </a:bodyPr>
          <a:lstStyle/>
          <a:p>
            <a:r>
              <a:rPr lang="en-US" dirty="0">
                <a:solidFill>
                  <a:schemeClr val="bg1"/>
                </a:solidFill>
              </a:rPr>
              <a:t>img.ibxk.com.br/</a:t>
            </a:r>
            <a:r>
              <a:rPr lang="en-US" dirty="0" err="1">
                <a:solidFill>
                  <a:schemeClr val="bg1"/>
                </a:solidFill>
              </a:rPr>
              <a:t>materias</a:t>
            </a:r>
            <a:r>
              <a:rPr lang="en-US" dirty="0">
                <a:solidFill>
                  <a:schemeClr val="bg1"/>
                </a:solidFill>
              </a:rPr>
              <a:t>/13736/586565.jpg</a:t>
            </a:r>
          </a:p>
        </p:txBody>
      </p:sp>
      <p:sp>
        <p:nvSpPr>
          <p:cNvPr id="6" name="TextBox 5"/>
          <p:cNvSpPr txBox="1"/>
          <p:nvPr/>
        </p:nvSpPr>
        <p:spPr>
          <a:xfrm>
            <a:off x="198783" y="2228671"/>
            <a:ext cx="5088835" cy="1200329"/>
          </a:xfrm>
          <a:prstGeom prst="rect">
            <a:avLst/>
          </a:prstGeom>
          <a:noFill/>
        </p:spPr>
        <p:txBody>
          <a:bodyPr wrap="square" rtlCol="0">
            <a:spAutoFit/>
          </a:bodyPr>
          <a:lstStyle/>
          <a:p>
            <a:r>
              <a:rPr lang="en-US" sz="2400" i="1" dirty="0">
                <a:solidFill>
                  <a:schemeClr val="bg1"/>
                </a:solidFill>
              </a:rPr>
              <a:t>“If the facts don’t fit the theory, change the facts”</a:t>
            </a:r>
          </a:p>
          <a:p>
            <a:r>
              <a:rPr lang="en-US" sz="2400" i="1" dirty="0">
                <a:solidFill>
                  <a:schemeClr val="bg1"/>
                </a:solidFill>
              </a:rPr>
              <a:t>Albert Einstein</a:t>
            </a:r>
          </a:p>
        </p:txBody>
      </p:sp>
    </p:spTree>
    <p:extLst>
      <p:ext uri="{BB962C8B-B14F-4D97-AF65-F5344CB8AC3E}">
        <p14:creationId xmlns:p14="http://schemas.microsoft.com/office/powerpoint/2010/main" val="1702061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Adaptation</a:t>
            </a:r>
            <a:br>
              <a:rPr lang="en-US" sz="4000" b="1" u="sng" dirty="0">
                <a:solidFill>
                  <a:schemeClr val="bg1"/>
                </a:solidFill>
              </a:rPr>
            </a:br>
            <a:endParaRPr lang="en-US" sz="4000" b="1" dirty="0">
              <a:solidFill>
                <a:schemeClr val="accent5">
                  <a:lumMod val="50000"/>
                </a:schemeClr>
              </a:solidFill>
            </a:endParaRPr>
          </a:p>
        </p:txBody>
      </p:sp>
      <p:sp>
        <p:nvSpPr>
          <p:cNvPr id="7" name="TextBox 6"/>
          <p:cNvSpPr txBox="1"/>
          <p:nvPr/>
        </p:nvSpPr>
        <p:spPr>
          <a:xfrm>
            <a:off x="445432" y="1421542"/>
            <a:ext cx="11343861" cy="2831544"/>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With impaired VOR as the result of brain injury: the gain of the vestibular reflex will not quite be 1: meaning that the degree of eye movement to head movement no longer matches </a:t>
            </a:r>
          </a:p>
          <a:p>
            <a:pPr marL="285750" indent="-285750">
              <a:buFont typeface="Arial" panose="020B0604020202020204" pitchFamily="34" charset="0"/>
              <a:buChar char="•"/>
            </a:pPr>
            <a:r>
              <a:rPr lang="en-US" sz="3200" dirty="0">
                <a:solidFill>
                  <a:schemeClr val="bg1"/>
                </a:solidFill>
              </a:rPr>
              <a:t>This may result in the visual and vestibular problems we have discussed involving vertigo and </a:t>
            </a:r>
            <a:r>
              <a:rPr lang="en-US" sz="3200" dirty="0" err="1">
                <a:solidFill>
                  <a:schemeClr val="bg1"/>
                </a:solidFill>
              </a:rPr>
              <a:t>oscillopsia</a:t>
            </a:r>
            <a:r>
              <a:rPr lang="en-US" sz="3200" dirty="0">
                <a:solidFill>
                  <a:schemeClr val="bg1"/>
                </a:solidFill>
              </a:rPr>
              <a:t> related to movement</a:t>
            </a:r>
          </a:p>
          <a:p>
            <a:endParaRPr lang="en-US" dirty="0">
              <a:solidFill>
                <a:schemeClr val="bg1"/>
              </a:solidFill>
            </a:endParaRPr>
          </a:p>
        </p:txBody>
      </p:sp>
    </p:spTree>
    <p:extLst>
      <p:ext uri="{BB962C8B-B14F-4D97-AF65-F5344CB8AC3E}">
        <p14:creationId xmlns:p14="http://schemas.microsoft.com/office/powerpoint/2010/main" val="3888846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Adaptation</a:t>
            </a:r>
            <a:br>
              <a:rPr lang="en-US" sz="4000" b="1" u="sng" dirty="0">
                <a:solidFill>
                  <a:schemeClr val="bg1"/>
                </a:solidFill>
              </a:rPr>
            </a:br>
            <a:endParaRPr lang="en-US" sz="4000" b="1" dirty="0">
              <a:solidFill>
                <a:schemeClr val="accent5">
                  <a:lumMod val="50000"/>
                </a:schemeClr>
              </a:solidFill>
            </a:endParaRPr>
          </a:p>
        </p:txBody>
      </p:sp>
      <p:sp>
        <p:nvSpPr>
          <p:cNvPr id="7" name="TextBox 6"/>
          <p:cNvSpPr txBox="1"/>
          <p:nvPr/>
        </p:nvSpPr>
        <p:spPr>
          <a:xfrm>
            <a:off x="306754" y="1533404"/>
            <a:ext cx="11343861" cy="3816429"/>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However; the vestibular system (and brain) is remarkably plastic: tapping into this neuroplasticity and restoring a normalized gain of the vestibular system, is the ultimate goal of rehabilitation</a:t>
            </a:r>
          </a:p>
          <a:p>
            <a:pPr marL="285750" indent="-285750">
              <a:buFont typeface="Arial" panose="020B0604020202020204" pitchFamily="34" charset="0"/>
              <a:buChar char="•"/>
            </a:pPr>
            <a:r>
              <a:rPr lang="en-US" sz="3200" dirty="0">
                <a:solidFill>
                  <a:schemeClr val="bg1"/>
                </a:solidFill>
              </a:rPr>
              <a:t>This plasticity is driven by sensory experience</a:t>
            </a:r>
          </a:p>
          <a:p>
            <a:pPr marL="285750" indent="-285750">
              <a:buFont typeface="Arial" panose="020B0604020202020204" pitchFamily="34" charset="0"/>
              <a:buChar char="•"/>
            </a:pPr>
            <a:r>
              <a:rPr lang="en-US" sz="3200" u="sng" dirty="0">
                <a:solidFill>
                  <a:schemeClr val="bg1"/>
                </a:solidFill>
              </a:rPr>
              <a:t>In order to learn: we must be allowed to experience mistakes. In that learning process, the brain will adapt; versus maladaptive plasticity</a:t>
            </a:r>
          </a:p>
          <a:p>
            <a:endParaRPr lang="en-US" dirty="0">
              <a:solidFill>
                <a:schemeClr val="bg1"/>
              </a:solidFill>
            </a:endParaRPr>
          </a:p>
        </p:txBody>
      </p:sp>
    </p:spTree>
    <p:extLst>
      <p:ext uri="{BB962C8B-B14F-4D97-AF65-F5344CB8AC3E}">
        <p14:creationId xmlns:p14="http://schemas.microsoft.com/office/powerpoint/2010/main" val="681382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Adaptation</a:t>
            </a:r>
            <a:br>
              <a:rPr lang="en-US" sz="4000" b="1" u="sng" dirty="0">
                <a:solidFill>
                  <a:schemeClr val="bg1"/>
                </a:solidFill>
              </a:rPr>
            </a:br>
            <a:endParaRPr lang="en-US" sz="4000" b="1" dirty="0">
              <a:solidFill>
                <a:schemeClr val="accent5">
                  <a:lumMod val="50000"/>
                </a:schemeClr>
              </a:solidFill>
            </a:endParaRPr>
          </a:p>
        </p:txBody>
      </p:sp>
      <p:sp>
        <p:nvSpPr>
          <p:cNvPr id="7" name="TextBox 6"/>
          <p:cNvSpPr txBox="1"/>
          <p:nvPr/>
        </p:nvSpPr>
        <p:spPr>
          <a:xfrm>
            <a:off x="115686" y="1639907"/>
            <a:ext cx="5889330"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With an impaired VOR: every time one practices visual fixation with a head turn, the image of that target will slip on the eye’s retina (versus normally remaining stable)</a:t>
            </a:r>
          </a:p>
        </p:txBody>
      </p:sp>
      <p:pic>
        <p:nvPicPr>
          <p:cNvPr id="3" name="Picture 2"/>
          <p:cNvPicPr>
            <a:picLocks noChangeAspect="1"/>
          </p:cNvPicPr>
          <p:nvPr/>
        </p:nvPicPr>
        <p:blipFill>
          <a:blip r:embed="rId2"/>
          <a:stretch>
            <a:fillRect/>
          </a:stretch>
        </p:blipFill>
        <p:spPr>
          <a:xfrm>
            <a:off x="6005017" y="1250759"/>
            <a:ext cx="6186984" cy="5607241"/>
          </a:xfrm>
          <a:prstGeom prst="rect">
            <a:avLst/>
          </a:prstGeom>
        </p:spPr>
      </p:pic>
      <p:sp>
        <p:nvSpPr>
          <p:cNvPr id="4" name="Rectangle 3"/>
          <p:cNvSpPr/>
          <p:nvPr/>
        </p:nvSpPr>
        <p:spPr>
          <a:xfrm>
            <a:off x="10395161" y="6488668"/>
            <a:ext cx="1726306" cy="369332"/>
          </a:xfrm>
          <a:prstGeom prst="rect">
            <a:avLst/>
          </a:prstGeom>
        </p:spPr>
        <p:txBody>
          <a:bodyPr wrap="none">
            <a:spAutoFit/>
          </a:bodyPr>
          <a:lstStyle/>
          <a:p>
            <a:r>
              <a:rPr lang="en-US" dirty="0">
                <a:solidFill>
                  <a:schemeClr val="bg1"/>
                </a:solidFill>
              </a:rPr>
              <a:t>mentalfloss.com</a:t>
            </a:r>
          </a:p>
        </p:txBody>
      </p:sp>
    </p:spTree>
    <p:extLst>
      <p:ext uri="{BB962C8B-B14F-4D97-AF65-F5344CB8AC3E}">
        <p14:creationId xmlns:p14="http://schemas.microsoft.com/office/powerpoint/2010/main" val="3297846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Adaptation</a:t>
            </a:r>
            <a:br>
              <a:rPr lang="en-US" sz="4000" b="1" u="sng" dirty="0">
                <a:solidFill>
                  <a:schemeClr val="bg1"/>
                </a:solidFill>
              </a:rPr>
            </a:br>
            <a:endParaRPr lang="en-US" sz="4000" b="1" dirty="0">
              <a:solidFill>
                <a:schemeClr val="accent5">
                  <a:lumMod val="50000"/>
                </a:schemeClr>
              </a:solidFill>
            </a:endParaRPr>
          </a:p>
        </p:txBody>
      </p:sp>
      <p:sp>
        <p:nvSpPr>
          <p:cNvPr id="7" name="TextBox 6"/>
          <p:cNvSpPr txBox="1"/>
          <p:nvPr/>
        </p:nvSpPr>
        <p:spPr>
          <a:xfrm>
            <a:off x="183925" y="1423085"/>
            <a:ext cx="6121342"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In addition to vertigo, this “retinal slip” creates in error message in the cerebellum which regulates the gain of the VOR</a:t>
            </a:r>
          </a:p>
          <a:p>
            <a:pPr marL="285750" indent="-285750">
              <a:buFont typeface="Arial" panose="020B0604020202020204" pitchFamily="34" charset="0"/>
              <a:buChar char="•"/>
            </a:pPr>
            <a:r>
              <a:rPr lang="en-US" sz="3200" dirty="0">
                <a:solidFill>
                  <a:schemeClr val="bg1"/>
                </a:solidFill>
              </a:rPr>
              <a:t>In excess: this misinformation can make a person extremely sick, and ultimately take away their desire to move (maladaptive neuroplasticity)</a:t>
            </a:r>
          </a:p>
        </p:txBody>
      </p:sp>
      <p:pic>
        <p:nvPicPr>
          <p:cNvPr id="3" name="Picture 2"/>
          <p:cNvPicPr>
            <a:picLocks noChangeAspect="1"/>
          </p:cNvPicPr>
          <p:nvPr/>
        </p:nvPicPr>
        <p:blipFill>
          <a:blip r:embed="rId2"/>
          <a:stretch>
            <a:fillRect/>
          </a:stretch>
        </p:blipFill>
        <p:spPr>
          <a:xfrm>
            <a:off x="6487022" y="1423085"/>
            <a:ext cx="5704978" cy="4821494"/>
          </a:xfrm>
          <a:prstGeom prst="rect">
            <a:avLst/>
          </a:prstGeom>
        </p:spPr>
      </p:pic>
      <p:sp>
        <p:nvSpPr>
          <p:cNvPr id="4" name="Rectangle 3"/>
          <p:cNvSpPr/>
          <p:nvPr/>
        </p:nvSpPr>
        <p:spPr>
          <a:xfrm>
            <a:off x="9922917" y="6244579"/>
            <a:ext cx="2269083" cy="369332"/>
          </a:xfrm>
          <a:prstGeom prst="rect">
            <a:avLst/>
          </a:prstGeom>
        </p:spPr>
        <p:txBody>
          <a:bodyPr wrap="none">
            <a:spAutoFit/>
          </a:bodyPr>
          <a:lstStyle/>
          <a:p>
            <a:r>
              <a:rPr lang="en-US" dirty="0">
                <a:solidFill>
                  <a:schemeClr val="bg1"/>
                </a:solidFill>
              </a:rPr>
              <a:t>www.livescience.com</a:t>
            </a:r>
          </a:p>
        </p:txBody>
      </p:sp>
    </p:spTree>
    <p:extLst>
      <p:ext uri="{BB962C8B-B14F-4D97-AF65-F5344CB8AC3E}">
        <p14:creationId xmlns:p14="http://schemas.microsoft.com/office/powerpoint/2010/main" val="2904608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07536"/>
            <a:ext cx="6547545" cy="1066800"/>
          </a:xfrm>
        </p:spPr>
        <p:txBody>
          <a:bodyPr/>
          <a:lstStyle/>
          <a:p>
            <a:r>
              <a:rPr lang="en-US" sz="4000" b="1" u="sng" dirty="0">
                <a:solidFill>
                  <a:schemeClr val="bg1"/>
                </a:solidFill>
              </a:rPr>
              <a:t>Basic Vestibular Anatomy</a:t>
            </a:r>
            <a:br>
              <a:rPr lang="en-US" sz="4000" b="1" u="sng" dirty="0">
                <a:solidFill>
                  <a:schemeClr val="bg1"/>
                </a:solidFill>
              </a:rPr>
            </a:br>
            <a:r>
              <a:rPr lang="en-US" sz="4000" b="1" dirty="0">
                <a:solidFill>
                  <a:schemeClr val="accent5">
                    <a:lumMod val="50000"/>
                  </a:schemeClr>
                </a:solidFill>
              </a:rPr>
              <a:t>Peripheral vestibular system</a:t>
            </a:r>
          </a:p>
        </p:txBody>
      </p:sp>
      <p:sp>
        <p:nvSpPr>
          <p:cNvPr id="3" name="Rectangle 2"/>
          <p:cNvSpPr/>
          <p:nvPr/>
        </p:nvSpPr>
        <p:spPr>
          <a:xfrm>
            <a:off x="0" y="2274202"/>
            <a:ext cx="5369664" cy="4031873"/>
          </a:xfrm>
          <a:prstGeom prst="rect">
            <a:avLst/>
          </a:prstGeom>
        </p:spPr>
        <p:txBody>
          <a:bodyPr wrap="square">
            <a:spAutoFit/>
          </a:bodyPr>
          <a:lstStyle/>
          <a:p>
            <a:pPr marL="285750" indent="-285750">
              <a:buFont typeface="Arial" panose="020B0604020202020204" pitchFamily="34" charset="0"/>
              <a:buChar char="•"/>
            </a:pPr>
            <a:r>
              <a:rPr lang="en-US" sz="3200" dirty="0">
                <a:solidFill>
                  <a:schemeClr val="bg1"/>
                </a:solidFill>
              </a:rPr>
              <a:t>Underlying the temporal bone is the vestibule (balance system) and cochlea (auditory system) </a:t>
            </a:r>
          </a:p>
          <a:p>
            <a:pPr marL="285750" indent="-285750">
              <a:buFont typeface="Arial" panose="020B0604020202020204" pitchFamily="34" charset="0"/>
              <a:buChar char="•"/>
            </a:pPr>
            <a:r>
              <a:rPr lang="en-US" sz="3200" dirty="0">
                <a:solidFill>
                  <a:schemeClr val="bg1"/>
                </a:solidFill>
              </a:rPr>
              <a:t>Information from the vestibular labyrinth is relayed to the brainstem and brain via the vestibular nerve</a:t>
            </a:r>
          </a:p>
        </p:txBody>
      </p:sp>
      <p:pic>
        <p:nvPicPr>
          <p:cNvPr id="4" name="Picture 3"/>
          <p:cNvPicPr>
            <a:picLocks noChangeAspect="1"/>
          </p:cNvPicPr>
          <p:nvPr/>
        </p:nvPicPr>
        <p:blipFill>
          <a:blip r:embed="rId2"/>
          <a:stretch>
            <a:fillRect/>
          </a:stretch>
        </p:blipFill>
        <p:spPr>
          <a:xfrm>
            <a:off x="5369664" y="1023582"/>
            <a:ext cx="6822336" cy="5844104"/>
          </a:xfrm>
          <a:prstGeom prst="rect">
            <a:avLst/>
          </a:prstGeom>
        </p:spPr>
      </p:pic>
      <p:sp>
        <p:nvSpPr>
          <p:cNvPr id="6" name="Rectangle 5"/>
          <p:cNvSpPr/>
          <p:nvPr/>
        </p:nvSpPr>
        <p:spPr>
          <a:xfrm>
            <a:off x="8595503" y="1023582"/>
            <a:ext cx="3596497" cy="369332"/>
          </a:xfrm>
          <a:prstGeom prst="rect">
            <a:avLst/>
          </a:prstGeom>
        </p:spPr>
        <p:txBody>
          <a:bodyPr wrap="none">
            <a:spAutoFit/>
          </a:bodyPr>
          <a:lstStyle/>
          <a:p>
            <a:r>
              <a:rPr lang="en-US" dirty="0">
                <a:solidFill>
                  <a:schemeClr val="bg1"/>
                </a:solidFill>
              </a:rPr>
              <a:t>http://capefearpharmacy.com/blog/</a:t>
            </a:r>
          </a:p>
        </p:txBody>
      </p:sp>
    </p:spTree>
    <p:extLst>
      <p:ext uri="{BB962C8B-B14F-4D97-AF65-F5344CB8AC3E}">
        <p14:creationId xmlns:p14="http://schemas.microsoft.com/office/powerpoint/2010/main" val="951291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Adaptation</a:t>
            </a:r>
            <a:br>
              <a:rPr lang="en-US" sz="4000" b="1" u="sng" dirty="0">
                <a:solidFill>
                  <a:schemeClr val="bg1"/>
                </a:solidFill>
              </a:rPr>
            </a:br>
            <a:endParaRPr lang="en-US" sz="4000" b="1" dirty="0">
              <a:solidFill>
                <a:schemeClr val="accent5">
                  <a:lumMod val="50000"/>
                </a:schemeClr>
              </a:solidFill>
            </a:endParaRPr>
          </a:p>
        </p:txBody>
      </p:sp>
      <p:sp>
        <p:nvSpPr>
          <p:cNvPr id="7" name="TextBox 6"/>
          <p:cNvSpPr txBox="1"/>
          <p:nvPr/>
        </p:nvSpPr>
        <p:spPr>
          <a:xfrm>
            <a:off x="156629" y="1533404"/>
            <a:ext cx="6094046"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However in graded amounts: this symptomatic response allows the</a:t>
            </a:r>
            <a:r>
              <a:rPr lang="en-US" sz="3200" dirty="0"/>
              <a:t> </a:t>
            </a:r>
            <a:r>
              <a:rPr lang="en-US" sz="3200" dirty="0">
                <a:solidFill>
                  <a:schemeClr val="bg1"/>
                </a:solidFill>
              </a:rPr>
              <a:t>cerebellum to recalibrate the VOR and substantially restore gaze stability and clarity of vision with head and body movement</a:t>
            </a:r>
          </a:p>
          <a:p>
            <a:pPr marL="285750" indent="-285750">
              <a:buFont typeface="Arial" panose="020B0604020202020204" pitchFamily="34" charset="0"/>
              <a:buChar char="•"/>
            </a:pPr>
            <a:r>
              <a:rPr lang="en-US" sz="3200" dirty="0">
                <a:solidFill>
                  <a:schemeClr val="bg1"/>
                </a:solidFill>
              </a:rPr>
              <a:t>This is where exercise prescription comes into play: to facilitate spontaneous recovery</a:t>
            </a:r>
          </a:p>
        </p:txBody>
      </p:sp>
      <p:pic>
        <p:nvPicPr>
          <p:cNvPr id="3" name="Picture 2"/>
          <p:cNvPicPr>
            <a:picLocks noChangeAspect="1"/>
          </p:cNvPicPr>
          <p:nvPr/>
        </p:nvPicPr>
        <p:blipFill>
          <a:blip r:embed="rId2"/>
          <a:stretch>
            <a:fillRect/>
          </a:stretch>
        </p:blipFill>
        <p:spPr>
          <a:xfrm>
            <a:off x="6585115" y="804556"/>
            <a:ext cx="5606885" cy="5634202"/>
          </a:xfrm>
          <a:prstGeom prst="rect">
            <a:avLst/>
          </a:prstGeom>
        </p:spPr>
      </p:pic>
      <p:sp>
        <p:nvSpPr>
          <p:cNvPr id="4" name="Rectangle 3"/>
          <p:cNvSpPr/>
          <p:nvPr/>
        </p:nvSpPr>
        <p:spPr>
          <a:xfrm>
            <a:off x="9882516" y="6438758"/>
            <a:ext cx="2227597" cy="369332"/>
          </a:xfrm>
          <a:prstGeom prst="rect">
            <a:avLst/>
          </a:prstGeom>
        </p:spPr>
        <p:txBody>
          <a:bodyPr wrap="none">
            <a:spAutoFit/>
          </a:bodyPr>
          <a:lstStyle/>
          <a:p>
            <a:r>
              <a:rPr lang="en-US" dirty="0">
                <a:solidFill>
                  <a:schemeClr val="bg1"/>
                </a:solidFill>
              </a:rPr>
              <a:t>wadem.edublogs.org</a:t>
            </a:r>
          </a:p>
        </p:txBody>
      </p:sp>
    </p:spTree>
    <p:extLst>
      <p:ext uri="{BB962C8B-B14F-4D97-AF65-F5344CB8AC3E}">
        <p14:creationId xmlns:p14="http://schemas.microsoft.com/office/powerpoint/2010/main" val="4218641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a:solidFill>
                  <a:schemeClr val="bg1"/>
                </a:solidFill>
              </a:rPr>
              <a:t>Vestibular Adaptation Exercises</a:t>
            </a:r>
            <a:br>
              <a:rPr lang="en-US" sz="4000" b="1" u="sng">
                <a:solidFill>
                  <a:schemeClr val="bg1"/>
                </a:solidFill>
              </a:rPr>
            </a:br>
            <a:endParaRPr lang="en-US" sz="4000" b="1" dirty="0">
              <a:solidFill>
                <a:schemeClr val="accent5">
                  <a:lumMod val="50000"/>
                </a:schemeClr>
              </a:solidFill>
            </a:endParaRPr>
          </a:p>
        </p:txBody>
      </p:sp>
      <p:sp>
        <p:nvSpPr>
          <p:cNvPr id="4" name="TextBox 3"/>
          <p:cNvSpPr txBox="1"/>
          <p:nvPr/>
        </p:nvSpPr>
        <p:spPr>
          <a:xfrm>
            <a:off x="306754" y="1656234"/>
            <a:ext cx="10324852"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Each brain injured person is different and unique: this requires an individualized rehabilitation program not a protocol</a:t>
            </a:r>
          </a:p>
          <a:p>
            <a:pPr marL="285750" indent="-285750">
              <a:buFont typeface="Arial" panose="020B0604020202020204" pitchFamily="34" charset="0"/>
              <a:buChar char="•"/>
            </a:pPr>
            <a:r>
              <a:rPr lang="en-US" sz="3200" dirty="0">
                <a:solidFill>
                  <a:schemeClr val="bg1"/>
                </a:solidFill>
              </a:rPr>
              <a:t>Many factors associated with brain injury including vision and cognition must be accommodated for</a:t>
            </a:r>
          </a:p>
          <a:p>
            <a:pPr marL="285750" indent="-285750">
              <a:buFont typeface="Arial" panose="020B0604020202020204" pitchFamily="34" charset="0"/>
              <a:buChar char="•"/>
            </a:pPr>
            <a:r>
              <a:rPr lang="en-US" sz="3200" dirty="0">
                <a:solidFill>
                  <a:schemeClr val="bg1"/>
                </a:solidFill>
              </a:rPr>
              <a:t>A vestibular specialist may design an exercise program to facilitate this vestibular adaptation</a:t>
            </a:r>
          </a:p>
        </p:txBody>
      </p:sp>
    </p:spTree>
    <p:extLst>
      <p:ext uri="{BB962C8B-B14F-4D97-AF65-F5344CB8AC3E}">
        <p14:creationId xmlns:p14="http://schemas.microsoft.com/office/powerpoint/2010/main" val="3950626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a:solidFill>
                  <a:schemeClr val="bg1"/>
                </a:solidFill>
              </a:rPr>
              <a:t>Vestibular Adaptation Exercises</a:t>
            </a:r>
            <a:br>
              <a:rPr lang="en-US" sz="4000" b="1" u="sng">
                <a:solidFill>
                  <a:schemeClr val="bg1"/>
                </a:solidFill>
              </a:rPr>
            </a:br>
            <a:endParaRPr lang="en-US" sz="4000" b="1"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6692348" y="3348952"/>
            <a:ext cx="5391771" cy="3171825"/>
          </a:xfrm>
          <a:prstGeom prst="rect">
            <a:avLst/>
          </a:prstGeom>
        </p:spPr>
      </p:pic>
      <p:sp>
        <p:nvSpPr>
          <p:cNvPr id="4" name="TextBox 3"/>
          <p:cNvSpPr txBox="1"/>
          <p:nvPr/>
        </p:nvSpPr>
        <p:spPr>
          <a:xfrm>
            <a:off x="306755" y="1232452"/>
            <a:ext cx="5855506" cy="550920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The exercise below is called VOR X1: it involves re-training the VOR: by increasing symptoms in graded amounts, over time, the VOR will become faster and elicit lesser severity of symptoms</a:t>
            </a:r>
          </a:p>
          <a:p>
            <a:pPr marL="285750" indent="-285750">
              <a:buFont typeface="Arial" panose="020B0604020202020204" pitchFamily="34" charset="0"/>
              <a:buChar char="•"/>
            </a:pPr>
            <a:r>
              <a:rPr lang="en-US" sz="3200" dirty="0">
                <a:solidFill>
                  <a:schemeClr val="bg1"/>
                </a:solidFill>
              </a:rPr>
              <a:t>The patient uses a business card, and gently turns the head back and forth while focusing their gaze</a:t>
            </a:r>
          </a:p>
        </p:txBody>
      </p:sp>
      <p:sp>
        <p:nvSpPr>
          <p:cNvPr id="5" name="Rectangle 4"/>
          <p:cNvSpPr/>
          <p:nvPr/>
        </p:nvSpPr>
        <p:spPr>
          <a:xfrm>
            <a:off x="7733998" y="6520777"/>
            <a:ext cx="3308470" cy="369332"/>
          </a:xfrm>
          <a:prstGeom prst="rect">
            <a:avLst/>
          </a:prstGeom>
        </p:spPr>
        <p:txBody>
          <a:bodyPr wrap="none">
            <a:spAutoFit/>
          </a:bodyPr>
          <a:lstStyle/>
          <a:p>
            <a:r>
              <a:rPr lang="en-US" dirty="0">
                <a:solidFill>
                  <a:schemeClr val="bg1"/>
                </a:solidFill>
              </a:rPr>
              <a:t>www.dizziness-and-balance.com</a:t>
            </a:r>
          </a:p>
        </p:txBody>
      </p:sp>
    </p:spTree>
    <p:extLst>
      <p:ext uri="{BB962C8B-B14F-4D97-AF65-F5344CB8AC3E}">
        <p14:creationId xmlns:p14="http://schemas.microsoft.com/office/powerpoint/2010/main" val="4099130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a:solidFill>
                  <a:schemeClr val="bg1"/>
                </a:solidFill>
              </a:rPr>
              <a:t>Vestibular Adaptation Exercises</a:t>
            </a:r>
            <a:br>
              <a:rPr lang="en-US" sz="4000" b="1" u="sng">
                <a:solidFill>
                  <a:schemeClr val="bg1"/>
                </a:solidFill>
              </a:rPr>
            </a:br>
            <a:endParaRPr lang="en-US" sz="4000" b="1"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6692348" y="3348952"/>
            <a:ext cx="5391771" cy="3171825"/>
          </a:xfrm>
          <a:prstGeom prst="rect">
            <a:avLst/>
          </a:prstGeom>
        </p:spPr>
      </p:pic>
      <p:sp>
        <p:nvSpPr>
          <p:cNvPr id="4" name="TextBox 3"/>
          <p:cNvSpPr txBox="1"/>
          <p:nvPr/>
        </p:nvSpPr>
        <p:spPr>
          <a:xfrm>
            <a:off x="306755" y="1232452"/>
            <a:ext cx="5855506"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This exercise will be repeated preferably up to 3 times daily to allow for adequate vestibular adaptation</a:t>
            </a:r>
          </a:p>
          <a:p>
            <a:pPr marL="285750" indent="-285750">
              <a:buFont typeface="Arial" panose="020B0604020202020204" pitchFamily="34" charset="0"/>
              <a:buChar char="•"/>
            </a:pPr>
            <a:r>
              <a:rPr lang="en-US" sz="3200" dirty="0">
                <a:solidFill>
                  <a:schemeClr val="bg1"/>
                </a:solidFill>
              </a:rPr>
              <a:t>Initially someone very impaired may only be able to tolerate up to 10-15 seconds; but the long term goal is up to 1-2 minutes duration</a:t>
            </a:r>
          </a:p>
        </p:txBody>
      </p:sp>
      <p:sp>
        <p:nvSpPr>
          <p:cNvPr id="5" name="Rectangle 4"/>
          <p:cNvSpPr/>
          <p:nvPr/>
        </p:nvSpPr>
        <p:spPr>
          <a:xfrm>
            <a:off x="7733998" y="6520777"/>
            <a:ext cx="3308470" cy="369332"/>
          </a:xfrm>
          <a:prstGeom prst="rect">
            <a:avLst/>
          </a:prstGeom>
        </p:spPr>
        <p:txBody>
          <a:bodyPr wrap="none">
            <a:spAutoFit/>
          </a:bodyPr>
          <a:lstStyle/>
          <a:p>
            <a:r>
              <a:rPr lang="en-US" dirty="0">
                <a:solidFill>
                  <a:schemeClr val="bg1"/>
                </a:solidFill>
              </a:rPr>
              <a:t>www.dizziness-and-balance.com</a:t>
            </a:r>
          </a:p>
        </p:txBody>
      </p:sp>
    </p:spTree>
    <p:extLst>
      <p:ext uri="{BB962C8B-B14F-4D97-AF65-F5344CB8AC3E}">
        <p14:creationId xmlns:p14="http://schemas.microsoft.com/office/powerpoint/2010/main" val="1850899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Adaptation Exercises</a:t>
            </a:r>
            <a:br>
              <a:rPr lang="en-US" sz="4000" b="1" u="sng" dirty="0">
                <a:solidFill>
                  <a:schemeClr val="bg1"/>
                </a:solidFill>
              </a:rPr>
            </a:br>
            <a:endParaRPr lang="en-US" sz="4000" b="1" dirty="0">
              <a:solidFill>
                <a:schemeClr val="accent5">
                  <a:lumMod val="50000"/>
                </a:schemeClr>
              </a:solidFill>
            </a:endParaRPr>
          </a:p>
        </p:txBody>
      </p:sp>
      <p:sp>
        <p:nvSpPr>
          <p:cNvPr id="3" name="TextBox 2"/>
          <p:cNvSpPr txBox="1"/>
          <p:nvPr/>
        </p:nvSpPr>
        <p:spPr>
          <a:xfrm>
            <a:off x="424464" y="1282204"/>
            <a:ext cx="11198087" cy="4308872"/>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It is important to note that the VOR is context specific: this is a progression and training program that requires skill, education, and initial supervision</a:t>
            </a:r>
          </a:p>
          <a:p>
            <a:pPr marL="285750" indent="-285750">
              <a:buFont typeface="Arial" panose="020B0604020202020204" pitchFamily="34" charset="0"/>
              <a:buChar char="•"/>
            </a:pPr>
            <a:r>
              <a:rPr lang="en-US" sz="3200" dirty="0">
                <a:solidFill>
                  <a:schemeClr val="bg1"/>
                </a:solidFill>
              </a:rPr>
              <a:t>Gains in rehabilitation will be specific to factors as body/head position, speed of exercise, direction of exercise, use of glasses, even environmental factors such as lighting will affect vestibular response</a:t>
            </a:r>
          </a:p>
          <a:p>
            <a:endParaRPr lang="en-US" sz="3200" dirty="0">
              <a:solidFill>
                <a:schemeClr val="bg1"/>
              </a:solidFill>
            </a:endParaRPr>
          </a:p>
          <a:p>
            <a:endParaRPr lang="en-US" dirty="0"/>
          </a:p>
        </p:txBody>
      </p:sp>
    </p:spTree>
    <p:extLst>
      <p:ext uri="{BB962C8B-B14F-4D97-AF65-F5344CB8AC3E}">
        <p14:creationId xmlns:p14="http://schemas.microsoft.com/office/powerpoint/2010/main" val="1273785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Adaptation Exercises</a:t>
            </a:r>
            <a:br>
              <a:rPr lang="en-US" sz="4000" b="1" u="sng" dirty="0">
                <a:solidFill>
                  <a:schemeClr val="bg1"/>
                </a:solidFill>
              </a:rPr>
            </a:br>
            <a:endParaRPr lang="en-US" sz="4000" b="1" dirty="0">
              <a:solidFill>
                <a:schemeClr val="accent5">
                  <a:lumMod val="50000"/>
                </a:schemeClr>
              </a:solidFill>
            </a:endParaRPr>
          </a:p>
        </p:txBody>
      </p:sp>
      <p:sp>
        <p:nvSpPr>
          <p:cNvPr id="3" name="TextBox 2"/>
          <p:cNvSpPr txBox="1"/>
          <p:nvPr/>
        </p:nvSpPr>
        <p:spPr>
          <a:xfrm>
            <a:off x="306754" y="1533404"/>
            <a:ext cx="11198087" cy="2831544"/>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Initially I will train patients to become independent in seated VOR re-training; this is progressed to standing; and ultimately walking and dynamic movement required to re-integrate into community settings</a:t>
            </a:r>
          </a:p>
          <a:p>
            <a:pPr marL="285750" indent="-285750">
              <a:buFont typeface="Arial" panose="020B0604020202020204" pitchFamily="34" charset="0"/>
              <a:buChar char="•"/>
            </a:pPr>
            <a:endParaRPr lang="en-US" sz="3200" dirty="0">
              <a:solidFill>
                <a:schemeClr val="bg1"/>
              </a:solidFill>
            </a:endParaRPr>
          </a:p>
          <a:p>
            <a:endParaRPr lang="en-US" dirty="0"/>
          </a:p>
        </p:txBody>
      </p:sp>
    </p:spTree>
    <p:extLst>
      <p:ext uri="{BB962C8B-B14F-4D97-AF65-F5344CB8AC3E}">
        <p14:creationId xmlns:p14="http://schemas.microsoft.com/office/powerpoint/2010/main" val="811392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Adaptation Exercises</a:t>
            </a:r>
            <a:br>
              <a:rPr lang="en-US" sz="4000" b="1" u="sng" dirty="0">
                <a:solidFill>
                  <a:schemeClr val="bg1"/>
                </a:solidFill>
              </a:rPr>
            </a:br>
            <a:endParaRPr lang="en-US" sz="4000" b="1" dirty="0">
              <a:solidFill>
                <a:schemeClr val="accent5">
                  <a:lumMod val="50000"/>
                </a:schemeClr>
              </a:solidFill>
            </a:endParaRPr>
          </a:p>
        </p:txBody>
      </p:sp>
      <p:sp>
        <p:nvSpPr>
          <p:cNvPr id="3" name="TextBox 2"/>
          <p:cNvSpPr txBox="1"/>
          <p:nvPr/>
        </p:nvSpPr>
        <p:spPr>
          <a:xfrm>
            <a:off x="306754" y="1354314"/>
            <a:ext cx="5033872" cy="4308872"/>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More advanced exercises will begin to incorporate hand-eye coordination</a:t>
            </a:r>
          </a:p>
          <a:p>
            <a:pPr marL="285750" indent="-285750">
              <a:buFont typeface="Arial" panose="020B0604020202020204" pitchFamily="34" charset="0"/>
              <a:buChar char="•"/>
            </a:pPr>
            <a:r>
              <a:rPr lang="en-US" sz="3200" dirty="0">
                <a:solidFill>
                  <a:schemeClr val="bg1"/>
                </a:solidFill>
              </a:rPr>
              <a:t>Conservatively at least 3-4 weeks will be required to begin observing long term changes with higher degrees of impairment</a:t>
            </a:r>
          </a:p>
          <a:p>
            <a:endParaRPr lang="en-US" dirty="0"/>
          </a:p>
        </p:txBody>
      </p:sp>
      <p:pic>
        <p:nvPicPr>
          <p:cNvPr id="4" name="Picture 3"/>
          <p:cNvPicPr>
            <a:picLocks noChangeAspect="1"/>
          </p:cNvPicPr>
          <p:nvPr/>
        </p:nvPicPr>
        <p:blipFill>
          <a:blip r:embed="rId2"/>
          <a:stretch>
            <a:fillRect/>
          </a:stretch>
        </p:blipFill>
        <p:spPr>
          <a:xfrm>
            <a:off x="5547553" y="2278497"/>
            <a:ext cx="6644447" cy="4210171"/>
          </a:xfrm>
          <a:prstGeom prst="rect">
            <a:avLst/>
          </a:prstGeom>
        </p:spPr>
      </p:pic>
      <p:sp>
        <p:nvSpPr>
          <p:cNvPr id="5" name="Rectangle 4"/>
          <p:cNvSpPr/>
          <p:nvPr/>
        </p:nvSpPr>
        <p:spPr>
          <a:xfrm>
            <a:off x="8729001" y="6488668"/>
            <a:ext cx="3462999" cy="369332"/>
          </a:xfrm>
          <a:prstGeom prst="rect">
            <a:avLst/>
          </a:prstGeom>
        </p:spPr>
        <p:txBody>
          <a:bodyPr wrap="none">
            <a:spAutoFit/>
          </a:bodyPr>
          <a:lstStyle/>
          <a:p>
            <a:r>
              <a:rPr lang="en-US" dirty="0">
                <a:solidFill>
                  <a:schemeClr val="bg1"/>
                </a:solidFill>
              </a:rPr>
              <a:t>www.dynavisioninternational.com</a:t>
            </a:r>
          </a:p>
        </p:txBody>
      </p:sp>
    </p:spTree>
    <p:extLst>
      <p:ext uri="{BB962C8B-B14F-4D97-AF65-F5344CB8AC3E}">
        <p14:creationId xmlns:p14="http://schemas.microsoft.com/office/powerpoint/2010/main" val="452751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Compensation Exercises</a:t>
            </a:r>
            <a:br>
              <a:rPr lang="en-US" sz="4000" b="1" u="sng" dirty="0">
                <a:solidFill>
                  <a:schemeClr val="bg1"/>
                </a:solidFill>
              </a:rPr>
            </a:br>
            <a:endParaRPr lang="en-US" sz="4000" b="1" dirty="0">
              <a:solidFill>
                <a:schemeClr val="accent5">
                  <a:lumMod val="50000"/>
                </a:schemeClr>
              </a:solidFill>
            </a:endParaRPr>
          </a:p>
        </p:txBody>
      </p:sp>
      <p:sp>
        <p:nvSpPr>
          <p:cNvPr id="3" name="TextBox 2"/>
          <p:cNvSpPr txBox="1"/>
          <p:nvPr/>
        </p:nvSpPr>
        <p:spPr>
          <a:xfrm>
            <a:off x="283823" y="1364776"/>
            <a:ext cx="10372299"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Involves training the substitution of quick eye movements called saccades to compensate for loss of the VOR</a:t>
            </a:r>
          </a:p>
          <a:p>
            <a:pPr marL="285750" indent="-285750">
              <a:buFont typeface="Arial" panose="020B0604020202020204" pitchFamily="34" charset="0"/>
              <a:buChar char="•"/>
            </a:pPr>
            <a:r>
              <a:rPr lang="en-US" sz="3200" dirty="0">
                <a:solidFill>
                  <a:schemeClr val="bg1"/>
                </a:solidFill>
              </a:rPr>
              <a:t>For example looking at a light switch: my head remains still, I quickly move my eyes towards a target, and then the head follows (versus head and eyes moving naturally in coordination)</a:t>
            </a:r>
          </a:p>
        </p:txBody>
      </p:sp>
    </p:spTree>
    <p:extLst>
      <p:ext uri="{BB962C8B-B14F-4D97-AF65-F5344CB8AC3E}">
        <p14:creationId xmlns:p14="http://schemas.microsoft.com/office/powerpoint/2010/main" val="23493688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Compensation Exercises</a:t>
            </a:r>
            <a:br>
              <a:rPr lang="en-US" sz="4000" b="1" u="sng" dirty="0">
                <a:solidFill>
                  <a:schemeClr val="bg1"/>
                </a:solidFill>
              </a:rPr>
            </a:br>
            <a:endParaRPr lang="en-US" sz="4000" b="1" dirty="0">
              <a:solidFill>
                <a:schemeClr val="accent5">
                  <a:lumMod val="50000"/>
                </a:schemeClr>
              </a:solidFill>
            </a:endParaRPr>
          </a:p>
        </p:txBody>
      </p:sp>
      <p:sp>
        <p:nvSpPr>
          <p:cNvPr id="3" name="TextBox 2"/>
          <p:cNvSpPr txBox="1"/>
          <p:nvPr/>
        </p:nvSpPr>
        <p:spPr>
          <a:xfrm>
            <a:off x="491318" y="1310185"/>
            <a:ext cx="10372299" cy="34778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Learning this pattern of eye followed by head movement: allows an individual to bypass the VOR; and with dynamic activity, avoid compromising situations</a:t>
            </a:r>
          </a:p>
          <a:p>
            <a:pPr marL="285750" indent="-285750">
              <a:buFont typeface="Arial" panose="020B0604020202020204" pitchFamily="34" charset="0"/>
              <a:buChar char="•"/>
            </a:pPr>
            <a:r>
              <a:rPr lang="en-US" sz="3200" dirty="0">
                <a:solidFill>
                  <a:schemeClr val="bg1"/>
                </a:solidFill>
              </a:rPr>
              <a:t>Initially this requires great concentration: however with practice, this strategy may become a subconscious skill: motor learning</a:t>
            </a:r>
          </a:p>
          <a:p>
            <a:pPr marL="285750" indent="-28575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231916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6754" y="466604"/>
            <a:ext cx="9373873" cy="1066800"/>
          </a:xfrm>
        </p:spPr>
        <p:txBody>
          <a:bodyPr/>
          <a:lstStyle/>
          <a:p>
            <a:r>
              <a:rPr lang="en-US" sz="4000" b="1" u="sng" dirty="0">
                <a:solidFill>
                  <a:schemeClr val="bg1"/>
                </a:solidFill>
              </a:rPr>
              <a:t>Vestibular Habituation Exercises</a:t>
            </a:r>
            <a:br>
              <a:rPr lang="en-US" sz="4000" b="1" u="sng" dirty="0">
                <a:solidFill>
                  <a:schemeClr val="bg1"/>
                </a:solidFill>
              </a:rPr>
            </a:br>
            <a:endParaRPr lang="en-US" sz="4000" b="1" dirty="0">
              <a:solidFill>
                <a:schemeClr val="accent5">
                  <a:lumMod val="50000"/>
                </a:schemeClr>
              </a:solidFill>
            </a:endParaRPr>
          </a:p>
        </p:txBody>
      </p:sp>
      <p:sp>
        <p:nvSpPr>
          <p:cNvPr id="3" name="TextBox 2"/>
          <p:cNvSpPr txBox="1"/>
          <p:nvPr/>
        </p:nvSpPr>
        <p:spPr>
          <a:xfrm>
            <a:off x="627796" y="1364776"/>
            <a:ext cx="10904561"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Involves graded amounts of a noxious stimulus (which will be different for each individual) and this will become a training exercise</a:t>
            </a:r>
          </a:p>
          <a:p>
            <a:pPr marL="285750" indent="-285750">
              <a:buFont typeface="Arial" panose="020B0604020202020204" pitchFamily="34" charset="0"/>
              <a:buChar char="•"/>
            </a:pPr>
            <a:r>
              <a:rPr lang="en-US" sz="3200" dirty="0">
                <a:solidFill>
                  <a:schemeClr val="bg1"/>
                </a:solidFill>
              </a:rPr>
              <a:t>With repetition the severity of symptom response will become much less</a:t>
            </a:r>
          </a:p>
          <a:p>
            <a:pPr marL="285750" indent="-285750">
              <a:buFont typeface="Arial" panose="020B0604020202020204" pitchFamily="34" charset="0"/>
              <a:buChar char="•"/>
            </a:pPr>
            <a:r>
              <a:rPr lang="en-US" sz="3200" dirty="0">
                <a:solidFill>
                  <a:schemeClr val="bg1"/>
                </a:solidFill>
              </a:rPr>
              <a:t>Can become very creative with these exercises: including use of virtual reality, and optokinetic stimulation strategies involving visual perception of movement with a stationary body</a:t>
            </a:r>
          </a:p>
        </p:txBody>
      </p:sp>
    </p:spTree>
    <p:extLst>
      <p:ext uri="{BB962C8B-B14F-4D97-AF65-F5344CB8AC3E}">
        <p14:creationId xmlns:p14="http://schemas.microsoft.com/office/powerpoint/2010/main" val="109102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0126" y="16986"/>
            <a:ext cx="7137779" cy="1470879"/>
          </a:xfrm>
        </p:spPr>
        <p:txBody>
          <a:bodyPr/>
          <a:lstStyle/>
          <a:p>
            <a:r>
              <a:rPr lang="en-US" sz="4000" b="1" u="sng" dirty="0">
                <a:solidFill>
                  <a:schemeClr val="bg1"/>
                </a:solidFill>
              </a:rPr>
              <a:t>Vestibular Labyrinth:</a:t>
            </a:r>
            <a:br>
              <a:rPr lang="en-US" sz="4000" b="1" u="sng" dirty="0">
                <a:solidFill>
                  <a:schemeClr val="bg1"/>
                </a:solidFill>
              </a:rPr>
            </a:br>
            <a:r>
              <a:rPr lang="en-US" sz="4000" b="1" dirty="0">
                <a:solidFill>
                  <a:schemeClr val="accent5">
                    <a:lumMod val="50000"/>
                  </a:schemeClr>
                </a:solidFill>
              </a:rPr>
              <a:t>Semi-circular canals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084" y="1115454"/>
            <a:ext cx="5995916" cy="5742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973951"/>
            <a:ext cx="5545777" cy="4031873"/>
          </a:xfrm>
          <a:prstGeom prst="rect">
            <a:avLst/>
          </a:prstGeom>
        </p:spPr>
        <p:txBody>
          <a:bodyPr wrap="square">
            <a:spAutoFit/>
          </a:bodyPr>
          <a:lstStyle/>
          <a:p>
            <a:pPr marL="285750" indent="-285750">
              <a:buFont typeface="Arial" panose="020B0604020202020204" pitchFamily="34" charset="0"/>
              <a:buChar char="•"/>
            </a:pPr>
            <a:r>
              <a:rPr lang="en-US" sz="3200" dirty="0">
                <a:solidFill>
                  <a:schemeClr val="bg1"/>
                </a:solidFill>
              </a:rPr>
              <a:t>3 semi-circular canals </a:t>
            </a:r>
          </a:p>
          <a:p>
            <a:pPr marL="285750" indent="-285750">
              <a:buFont typeface="Arial" panose="020B0604020202020204" pitchFamily="34" charset="0"/>
              <a:buChar char="•"/>
            </a:pPr>
            <a:r>
              <a:rPr lang="en-US" sz="3200" dirty="0">
                <a:solidFill>
                  <a:schemeClr val="bg1"/>
                </a:solidFill>
              </a:rPr>
              <a:t>Swellings/ampulla: houses the cupula: encases hair cells</a:t>
            </a:r>
          </a:p>
          <a:p>
            <a:pPr marL="742950" lvl="1" indent="-285750">
              <a:buFont typeface="Arial" panose="020B0604020202020204" pitchFamily="34" charset="0"/>
              <a:buChar char="•"/>
            </a:pPr>
            <a:r>
              <a:rPr lang="en-US" sz="3200" dirty="0">
                <a:solidFill>
                  <a:schemeClr val="bg1"/>
                </a:solidFill>
              </a:rPr>
              <a:t>These hair cells are the angular accelerometers which allow us to sense turning/rotation of the head</a:t>
            </a:r>
          </a:p>
        </p:txBody>
      </p:sp>
      <p:sp>
        <p:nvSpPr>
          <p:cNvPr id="5" name="Rectangle 4"/>
          <p:cNvSpPr/>
          <p:nvPr/>
        </p:nvSpPr>
        <p:spPr>
          <a:xfrm>
            <a:off x="10106826" y="1118533"/>
            <a:ext cx="1983043" cy="369332"/>
          </a:xfrm>
          <a:prstGeom prst="rect">
            <a:avLst/>
          </a:prstGeom>
        </p:spPr>
        <p:txBody>
          <a:bodyPr wrap="none">
            <a:spAutoFit/>
          </a:bodyPr>
          <a:lstStyle/>
          <a:p>
            <a:r>
              <a:rPr lang="en-US" dirty="0">
                <a:solidFill>
                  <a:schemeClr val="bg1"/>
                </a:solidFill>
              </a:rPr>
              <a:t>www.skybrary.aero</a:t>
            </a:r>
          </a:p>
        </p:txBody>
      </p:sp>
    </p:spTree>
    <p:extLst>
      <p:ext uri="{BB962C8B-B14F-4D97-AF65-F5344CB8AC3E}">
        <p14:creationId xmlns:p14="http://schemas.microsoft.com/office/powerpoint/2010/main" val="3469202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8451" y="519019"/>
            <a:ext cx="9373873" cy="1066800"/>
          </a:xfrm>
        </p:spPr>
        <p:txBody>
          <a:bodyPr/>
          <a:lstStyle/>
          <a:p>
            <a:r>
              <a:rPr lang="en-US" sz="4000" b="1" u="sng" dirty="0">
                <a:solidFill>
                  <a:schemeClr val="bg1"/>
                </a:solidFill>
              </a:rPr>
              <a:t>Educational Resources and Advocacy</a:t>
            </a:r>
            <a:br>
              <a:rPr lang="en-US" sz="4000" b="1" u="sng" dirty="0">
                <a:solidFill>
                  <a:schemeClr val="bg1"/>
                </a:solidFill>
              </a:rPr>
            </a:br>
            <a:r>
              <a:rPr lang="en-US" sz="4000" b="1" dirty="0">
                <a:solidFill>
                  <a:schemeClr val="accent5">
                    <a:lumMod val="50000"/>
                  </a:schemeClr>
                </a:solidFill>
              </a:rPr>
              <a:t>Vestibular Disorders Association</a:t>
            </a:r>
          </a:p>
        </p:txBody>
      </p:sp>
      <p:sp>
        <p:nvSpPr>
          <p:cNvPr id="4" name="TextBox 3"/>
          <p:cNvSpPr txBox="1"/>
          <p:nvPr/>
        </p:nvSpPr>
        <p:spPr>
          <a:xfrm>
            <a:off x="477671" y="1951630"/>
            <a:ext cx="9717207"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Tremendous resource and advocacy organization</a:t>
            </a:r>
          </a:p>
          <a:p>
            <a:pPr marL="285750" indent="-285750">
              <a:buFont typeface="Arial" panose="020B0604020202020204" pitchFamily="34" charset="0"/>
              <a:buChar char="•"/>
            </a:pPr>
            <a:r>
              <a:rPr lang="en-US" sz="3200" u="sng" dirty="0">
                <a:solidFill>
                  <a:schemeClr val="bg1"/>
                </a:solidFill>
              </a:rPr>
              <a:t>vestibular.org</a:t>
            </a:r>
          </a:p>
          <a:p>
            <a:pPr marL="285750" indent="-285750">
              <a:buFont typeface="Arial" panose="020B0604020202020204" pitchFamily="34" charset="0"/>
              <a:buChar char="•"/>
            </a:pPr>
            <a:r>
              <a:rPr lang="en-US" sz="3200" dirty="0">
                <a:solidFill>
                  <a:schemeClr val="bg1"/>
                </a:solidFill>
              </a:rPr>
              <a:t>Patient education materials: on vision, cognition, different types and treatments of vestibular disorders, and a number of other topics such as how diet and stress can influence a vestibular disorder</a:t>
            </a:r>
          </a:p>
          <a:p>
            <a:pPr marL="285750" indent="-285750">
              <a:buFont typeface="Arial" panose="020B0604020202020204" pitchFamily="34" charset="0"/>
              <a:buChar char="•"/>
            </a:pPr>
            <a:r>
              <a:rPr lang="en-US" sz="3200" dirty="0">
                <a:solidFill>
                  <a:schemeClr val="bg1"/>
                </a:solidFill>
              </a:rPr>
              <a:t>It also has a information for patients such as how to find a vestibular specialist in their area, local support groups, and even research participation opportunities</a:t>
            </a:r>
          </a:p>
        </p:txBody>
      </p:sp>
    </p:spTree>
    <p:extLst>
      <p:ext uri="{BB962C8B-B14F-4D97-AF65-F5344CB8AC3E}">
        <p14:creationId xmlns:p14="http://schemas.microsoft.com/office/powerpoint/2010/main" val="28413210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1071" y="1214651"/>
            <a:ext cx="9990162" cy="5016758"/>
          </a:xfrm>
          <a:prstGeom prst="rect">
            <a:avLst/>
          </a:prstGeom>
          <a:noFill/>
        </p:spPr>
        <p:txBody>
          <a:bodyPr wrap="square" rtlCol="0">
            <a:spAutoFit/>
          </a:bodyPr>
          <a:lstStyle/>
          <a:p>
            <a:r>
              <a:rPr lang="en-US" sz="2000" dirty="0">
                <a:solidFill>
                  <a:schemeClr val="bg1"/>
                </a:solidFill>
              </a:rPr>
              <a:t>1. </a:t>
            </a:r>
            <a:r>
              <a:rPr lang="en-US" sz="2000" dirty="0" err="1">
                <a:solidFill>
                  <a:schemeClr val="bg1"/>
                </a:solidFill>
              </a:rPr>
              <a:t>Herdman</a:t>
            </a:r>
            <a:r>
              <a:rPr lang="en-US" sz="2000" dirty="0">
                <a:solidFill>
                  <a:schemeClr val="bg1"/>
                </a:solidFill>
              </a:rPr>
              <a:t> SJ. Vestibular Rehabilitation. 3rd ed. Philadelphia, PA: FA Davis Company; 2007. </a:t>
            </a:r>
          </a:p>
          <a:p>
            <a:r>
              <a:rPr lang="en-US" sz="2000" dirty="0">
                <a:solidFill>
                  <a:schemeClr val="bg1"/>
                </a:solidFill>
              </a:rPr>
              <a:t>2. Bhattacharyya N, Baugh RF, </a:t>
            </a:r>
            <a:r>
              <a:rPr lang="en-US" sz="2000" dirty="0" err="1">
                <a:solidFill>
                  <a:schemeClr val="bg1"/>
                </a:solidFill>
              </a:rPr>
              <a:t>Orvidas</a:t>
            </a:r>
            <a:r>
              <a:rPr lang="en-US" sz="2000" dirty="0">
                <a:solidFill>
                  <a:schemeClr val="bg1"/>
                </a:solidFill>
              </a:rPr>
              <a:t> L, et al. Guidelines: clinical practice guideline: benign paroxysmal positional vertigo. </a:t>
            </a:r>
            <a:r>
              <a:rPr lang="en-US" sz="2000" dirty="0" err="1">
                <a:solidFill>
                  <a:schemeClr val="bg1"/>
                </a:solidFill>
              </a:rPr>
              <a:t>Otolaryngol</a:t>
            </a:r>
            <a:r>
              <a:rPr lang="en-US" sz="2000" dirty="0">
                <a:solidFill>
                  <a:schemeClr val="bg1"/>
                </a:solidFill>
              </a:rPr>
              <a:t> Head Neck Surg. 2008; 139(5S4): S47-S81. </a:t>
            </a:r>
          </a:p>
          <a:p>
            <a:r>
              <a:rPr lang="en-US" sz="2000" dirty="0">
                <a:solidFill>
                  <a:schemeClr val="bg1"/>
                </a:solidFill>
              </a:rPr>
              <a:t>3. Kerrigan MA, </a:t>
            </a:r>
            <a:r>
              <a:rPr lang="en-US" sz="2000" dirty="0" err="1">
                <a:solidFill>
                  <a:schemeClr val="bg1"/>
                </a:solidFill>
              </a:rPr>
              <a:t>Costigan</a:t>
            </a:r>
            <a:r>
              <a:rPr lang="en-US" sz="2000" dirty="0">
                <a:solidFill>
                  <a:schemeClr val="bg1"/>
                </a:solidFill>
              </a:rPr>
              <a:t> MF, Blatt KJ, </a:t>
            </a:r>
            <a:r>
              <a:rPr lang="en-US" sz="2000" dirty="0" err="1">
                <a:solidFill>
                  <a:schemeClr val="bg1"/>
                </a:solidFill>
              </a:rPr>
              <a:t>Mathiason</a:t>
            </a:r>
            <a:r>
              <a:rPr lang="en-US" sz="2000" dirty="0">
                <a:solidFill>
                  <a:schemeClr val="bg1"/>
                </a:solidFill>
              </a:rPr>
              <a:t> MA, </a:t>
            </a:r>
            <a:r>
              <a:rPr lang="en-US" sz="2000" dirty="0" err="1">
                <a:solidFill>
                  <a:schemeClr val="bg1"/>
                </a:solidFill>
              </a:rPr>
              <a:t>Domroese</a:t>
            </a:r>
            <a:r>
              <a:rPr lang="en-US" sz="2000" dirty="0">
                <a:solidFill>
                  <a:schemeClr val="bg1"/>
                </a:solidFill>
              </a:rPr>
              <a:t> ME. Prevalence of  benign paroxysmal positional vertigo in the young adult population. PM&amp;R. 2013; 5(9): 778-785. </a:t>
            </a:r>
          </a:p>
          <a:p>
            <a:r>
              <a:rPr lang="en-US" sz="2000" dirty="0">
                <a:solidFill>
                  <a:schemeClr val="bg1"/>
                </a:solidFill>
              </a:rPr>
              <a:t>4. </a:t>
            </a:r>
            <a:r>
              <a:rPr lang="en-US" sz="2000" dirty="0" err="1">
                <a:solidFill>
                  <a:schemeClr val="bg1"/>
                </a:solidFill>
              </a:rPr>
              <a:t>Oghalai</a:t>
            </a:r>
            <a:r>
              <a:rPr lang="en-US" sz="2000" dirty="0">
                <a:solidFill>
                  <a:schemeClr val="bg1"/>
                </a:solidFill>
              </a:rPr>
              <a:t> JS, </a:t>
            </a:r>
            <a:r>
              <a:rPr lang="en-US" sz="2000" dirty="0" err="1">
                <a:solidFill>
                  <a:schemeClr val="bg1"/>
                </a:solidFill>
              </a:rPr>
              <a:t>Manolidis</a:t>
            </a:r>
            <a:r>
              <a:rPr lang="en-US" sz="2000" dirty="0">
                <a:solidFill>
                  <a:schemeClr val="bg1"/>
                </a:solidFill>
              </a:rPr>
              <a:t> S, Barth JL, Stewart MG, Jenkins HA. Unrecognized benign paroxysmal positional vertigo in elderly patients. </a:t>
            </a:r>
            <a:r>
              <a:rPr lang="en-US" sz="2000" dirty="0" err="1">
                <a:solidFill>
                  <a:schemeClr val="bg1"/>
                </a:solidFill>
              </a:rPr>
              <a:t>Otolaryngol</a:t>
            </a:r>
            <a:r>
              <a:rPr lang="en-US" sz="2000" dirty="0">
                <a:solidFill>
                  <a:schemeClr val="bg1"/>
                </a:solidFill>
              </a:rPr>
              <a:t> Head Neck Surg. 2000; 122(5): 630-634. </a:t>
            </a:r>
          </a:p>
          <a:p>
            <a:r>
              <a:rPr lang="en-US" sz="2000" dirty="0">
                <a:solidFill>
                  <a:schemeClr val="bg1"/>
                </a:solidFill>
              </a:rPr>
              <a:t>5. </a:t>
            </a:r>
            <a:r>
              <a:rPr lang="en-US" sz="2000" dirty="0" err="1">
                <a:solidFill>
                  <a:schemeClr val="bg1"/>
                </a:solidFill>
              </a:rPr>
              <a:t>Motin</a:t>
            </a:r>
            <a:r>
              <a:rPr lang="en-US" sz="2000" dirty="0">
                <a:solidFill>
                  <a:schemeClr val="bg1"/>
                </a:solidFill>
              </a:rPr>
              <a:t> M, Keren O, </a:t>
            </a:r>
            <a:r>
              <a:rPr lang="en-US" sz="2000" dirty="0" err="1">
                <a:solidFill>
                  <a:schemeClr val="bg1"/>
                </a:solidFill>
              </a:rPr>
              <a:t>Groswasser</a:t>
            </a:r>
            <a:r>
              <a:rPr lang="en-US" sz="2000" dirty="0">
                <a:solidFill>
                  <a:schemeClr val="bg1"/>
                </a:solidFill>
              </a:rPr>
              <a:t> Z, Gordon CR. Benign paroxysmal positional vertigo as the cause of dizziness in patients after severe traumatic brain injury: diagnosis and treatment. Brain Injury. 2005; 19(9): 693-697. </a:t>
            </a:r>
          </a:p>
          <a:p>
            <a:r>
              <a:rPr lang="en-US" sz="2000" dirty="0">
                <a:solidFill>
                  <a:schemeClr val="bg1"/>
                </a:solidFill>
              </a:rPr>
              <a:t>6. </a:t>
            </a:r>
            <a:r>
              <a:rPr lang="en-US" sz="2000" dirty="0" err="1">
                <a:solidFill>
                  <a:schemeClr val="bg1"/>
                </a:solidFill>
              </a:rPr>
              <a:t>Zasler</a:t>
            </a:r>
            <a:r>
              <a:rPr lang="en-US" sz="2000" dirty="0">
                <a:solidFill>
                  <a:schemeClr val="bg1"/>
                </a:solidFill>
              </a:rPr>
              <a:t> ND, Katz DI, </a:t>
            </a:r>
            <a:r>
              <a:rPr lang="en-US" sz="2000" dirty="0" err="1">
                <a:solidFill>
                  <a:schemeClr val="bg1"/>
                </a:solidFill>
              </a:rPr>
              <a:t>Zafonte</a:t>
            </a:r>
            <a:r>
              <a:rPr lang="en-US" sz="2000" dirty="0">
                <a:solidFill>
                  <a:schemeClr val="bg1"/>
                </a:solidFill>
              </a:rPr>
              <a:t> RD. Brain Injury Medicine; Principles and Practice. 2nd ed. New York: </a:t>
            </a:r>
            <a:r>
              <a:rPr lang="en-US" sz="2000" dirty="0" err="1">
                <a:solidFill>
                  <a:schemeClr val="bg1"/>
                </a:solidFill>
              </a:rPr>
              <a:t>Demost</a:t>
            </a:r>
            <a:r>
              <a:rPr lang="en-US" sz="2000" dirty="0">
                <a:solidFill>
                  <a:schemeClr val="bg1"/>
                </a:solidFill>
              </a:rPr>
              <a:t> Medical Publishing; 2013. </a:t>
            </a:r>
          </a:p>
          <a:p>
            <a:r>
              <a:rPr lang="en-US" sz="2000" dirty="0">
                <a:solidFill>
                  <a:schemeClr val="bg1"/>
                </a:solidFill>
              </a:rPr>
              <a:t>7. </a:t>
            </a:r>
            <a:r>
              <a:rPr lang="en-US" sz="2000" dirty="0" err="1">
                <a:solidFill>
                  <a:schemeClr val="bg1"/>
                </a:solidFill>
              </a:rPr>
              <a:t>Lui</a:t>
            </a:r>
            <a:r>
              <a:rPr lang="en-US" sz="2000" dirty="0">
                <a:solidFill>
                  <a:schemeClr val="bg1"/>
                </a:solidFill>
              </a:rPr>
              <a:t> H. Presentation and outcome of post-traumatic benign paroxysmal positional vertigo. </a:t>
            </a:r>
            <a:r>
              <a:rPr lang="en-US" sz="2000" dirty="0" err="1">
                <a:solidFill>
                  <a:schemeClr val="bg1"/>
                </a:solidFill>
              </a:rPr>
              <a:t>Acta</a:t>
            </a:r>
            <a:r>
              <a:rPr lang="en-US" sz="2000" dirty="0">
                <a:solidFill>
                  <a:schemeClr val="bg1"/>
                </a:solidFill>
              </a:rPr>
              <a:t> </a:t>
            </a:r>
            <a:r>
              <a:rPr lang="en-US" sz="2000" dirty="0" err="1">
                <a:solidFill>
                  <a:schemeClr val="bg1"/>
                </a:solidFill>
              </a:rPr>
              <a:t>Otolaryngol</a:t>
            </a:r>
            <a:r>
              <a:rPr lang="en-US" sz="2000" dirty="0">
                <a:solidFill>
                  <a:schemeClr val="bg1"/>
                </a:solidFill>
              </a:rPr>
              <a:t>. 2012; 132(8): 803-806. </a:t>
            </a:r>
          </a:p>
          <a:p>
            <a:r>
              <a:rPr lang="en-US" sz="2000" dirty="0">
                <a:solidFill>
                  <a:schemeClr val="bg1"/>
                </a:solidFill>
              </a:rPr>
              <a:t>8. </a:t>
            </a:r>
            <a:r>
              <a:rPr lang="en-US" sz="2000" dirty="0" err="1">
                <a:solidFill>
                  <a:schemeClr val="bg1"/>
                </a:solidFill>
              </a:rPr>
              <a:t>Katsarkas</a:t>
            </a:r>
            <a:r>
              <a:rPr lang="en-US" sz="2000" dirty="0">
                <a:solidFill>
                  <a:schemeClr val="bg1"/>
                </a:solidFill>
              </a:rPr>
              <a:t> A. Benign paroxysmal positional vertigo (BPPV): Idiopathic versus post-traumatic. </a:t>
            </a:r>
            <a:r>
              <a:rPr lang="en-US" sz="2000" dirty="0" err="1">
                <a:solidFill>
                  <a:schemeClr val="bg1"/>
                </a:solidFill>
              </a:rPr>
              <a:t>Acta</a:t>
            </a:r>
            <a:r>
              <a:rPr lang="en-US" sz="2000" dirty="0">
                <a:solidFill>
                  <a:schemeClr val="bg1"/>
                </a:solidFill>
              </a:rPr>
              <a:t> Oto-</a:t>
            </a:r>
            <a:r>
              <a:rPr lang="en-US" sz="2000" dirty="0" err="1">
                <a:solidFill>
                  <a:schemeClr val="bg1"/>
                </a:solidFill>
              </a:rPr>
              <a:t>Laryngologica</a:t>
            </a:r>
            <a:r>
              <a:rPr lang="en-US" sz="2000" dirty="0">
                <a:solidFill>
                  <a:schemeClr val="bg1"/>
                </a:solidFill>
              </a:rPr>
              <a:t>. 1999; 119(7): 745-749. </a:t>
            </a:r>
          </a:p>
        </p:txBody>
      </p:sp>
      <p:sp>
        <p:nvSpPr>
          <p:cNvPr id="6" name="TextBox 5"/>
          <p:cNvSpPr txBox="1"/>
          <p:nvPr/>
        </p:nvSpPr>
        <p:spPr>
          <a:xfrm>
            <a:off x="327546" y="300251"/>
            <a:ext cx="7233314" cy="584775"/>
          </a:xfrm>
          <a:prstGeom prst="rect">
            <a:avLst/>
          </a:prstGeom>
          <a:noFill/>
        </p:spPr>
        <p:txBody>
          <a:bodyPr wrap="square" rtlCol="0">
            <a:spAutoFit/>
          </a:bodyPr>
          <a:lstStyle/>
          <a:p>
            <a:r>
              <a:rPr lang="en-US" sz="3200" b="1" u="sng" dirty="0">
                <a:solidFill>
                  <a:schemeClr val="bg1"/>
                </a:solidFill>
              </a:rPr>
              <a:t>References:</a:t>
            </a:r>
          </a:p>
        </p:txBody>
      </p:sp>
    </p:spTree>
    <p:extLst>
      <p:ext uri="{BB962C8B-B14F-4D97-AF65-F5344CB8AC3E}">
        <p14:creationId xmlns:p14="http://schemas.microsoft.com/office/powerpoint/2010/main" val="171276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1071" y="1214651"/>
            <a:ext cx="9990162" cy="4985980"/>
          </a:xfrm>
          <a:prstGeom prst="rect">
            <a:avLst/>
          </a:prstGeom>
          <a:noFill/>
        </p:spPr>
        <p:txBody>
          <a:bodyPr wrap="square" rtlCol="0">
            <a:spAutoFit/>
          </a:bodyPr>
          <a:lstStyle/>
          <a:p>
            <a:r>
              <a:rPr lang="en-US" sz="2000" dirty="0">
                <a:solidFill>
                  <a:schemeClr val="bg1"/>
                </a:solidFill>
              </a:rPr>
              <a:t>9. Fife TD, Giza C. Posttraumatic vertigo and dizziness. </a:t>
            </a:r>
            <a:r>
              <a:rPr lang="en-US" sz="2000" dirty="0" err="1">
                <a:solidFill>
                  <a:schemeClr val="bg1"/>
                </a:solidFill>
              </a:rPr>
              <a:t>Semin</a:t>
            </a:r>
            <a:r>
              <a:rPr lang="en-US" sz="2000" dirty="0">
                <a:solidFill>
                  <a:schemeClr val="bg1"/>
                </a:solidFill>
              </a:rPr>
              <a:t> Neurol. 2013; 33(3): 238-243. </a:t>
            </a:r>
          </a:p>
          <a:p>
            <a:r>
              <a:rPr lang="en-US" sz="2000" dirty="0">
                <a:solidFill>
                  <a:schemeClr val="bg1"/>
                </a:solidFill>
              </a:rPr>
              <a:t>10. Leigh, RJ, Zee DS. The Neurology of Eye Movements. 4th ed. Oxford, NY: Oxford University Press, Inc.; 2006. </a:t>
            </a:r>
          </a:p>
          <a:p>
            <a:r>
              <a:rPr lang="en-US" sz="2000" dirty="0">
                <a:solidFill>
                  <a:schemeClr val="bg1"/>
                </a:solidFill>
              </a:rPr>
              <a:t>12. </a:t>
            </a:r>
            <a:r>
              <a:rPr lang="en-US" sz="2000" dirty="0" err="1">
                <a:solidFill>
                  <a:schemeClr val="bg1"/>
                </a:solidFill>
              </a:rPr>
              <a:t>Appiani</a:t>
            </a:r>
            <a:r>
              <a:rPr lang="en-US" sz="2000" dirty="0">
                <a:solidFill>
                  <a:schemeClr val="bg1"/>
                </a:solidFill>
              </a:rPr>
              <a:t> C, Catania G, </a:t>
            </a:r>
            <a:r>
              <a:rPr lang="en-US" sz="2000" dirty="0" err="1">
                <a:solidFill>
                  <a:schemeClr val="bg1"/>
                </a:solidFill>
              </a:rPr>
              <a:t>Gagliardi</a:t>
            </a:r>
            <a:r>
              <a:rPr lang="en-US" sz="2000" dirty="0">
                <a:solidFill>
                  <a:schemeClr val="bg1"/>
                </a:solidFill>
              </a:rPr>
              <a:t> M, </a:t>
            </a:r>
            <a:r>
              <a:rPr lang="en-US" sz="2000" dirty="0" err="1">
                <a:solidFill>
                  <a:schemeClr val="bg1"/>
                </a:solidFill>
              </a:rPr>
              <a:t>Cuiuli</a:t>
            </a:r>
            <a:r>
              <a:rPr lang="en-US" sz="2000" dirty="0">
                <a:solidFill>
                  <a:schemeClr val="bg1"/>
                </a:solidFill>
              </a:rPr>
              <a:t> G. Repositioning maneuver for the treatment of the </a:t>
            </a:r>
            <a:r>
              <a:rPr lang="en-US" sz="2000" dirty="0" err="1">
                <a:solidFill>
                  <a:schemeClr val="bg1"/>
                </a:solidFill>
              </a:rPr>
              <a:t>apogeotropic</a:t>
            </a:r>
            <a:r>
              <a:rPr lang="en-US" sz="2000" dirty="0">
                <a:solidFill>
                  <a:schemeClr val="bg1"/>
                </a:solidFill>
              </a:rPr>
              <a:t> variant of horizontal canal benign paroxysmal positional vertigo. </a:t>
            </a:r>
            <a:r>
              <a:rPr lang="en-US" sz="2000" dirty="0" err="1">
                <a:solidFill>
                  <a:schemeClr val="bg1"/>
                </a:solidFill>
              </a:rPr>
              <a:t>Otol</a:t>
            </a:r>
            <a:r>
              <a:rPr lang="en-US" sz="2000" dirty="0">
                <a:solidFill>
                  <a:schemeClr val="bg1"/>
                </a:solidFill>
              </a:rPr>
              <a:t> </a:t>
            </a:r>
            <a:r>
              <a:rPr lang="en-US" sz="2000" dirty="0" err="1">
                <a:solidFill>
                  <a:schemeClr val="bg1"/>
                </a:solidFill>
              </a:rPr>
              <a:t>Neurotol</a:t>
            </a:r>
            <a:r>
              <a:rPr lang="en-US" sz="2000" dirty="0">
                <a:solidFill>
                  <a:schemeClr val="bg1"/>
                </a:solidFill>
              </a:rPr>
              <a:t>. 2005; 26(2): 257-260. </a:t>
            </a:r>
          </a:p>
          <a:p>
            <a:r>
              <a:rPr lang="en-US" sz="2000" dirty="0">
                <a:solidFill>
                  <a:schemeClr val="bg1"/>
                </a:solidFill>
              </a:rPr>
              <a:t>13. </a:t>
            </a:r>
            <a:r>
              <a:rPr lang="en-US" sz="2000" dirty="0" err="1">
                <a:solidFill>
                  <a:schemeClr val="bg1"/>
                </a:solidFill>
              </a:rPr>
              <a:t>Asprella-Libonati</a:t>
            </a:r>
            <a:r>
              <a:rPr lang="en-US" sz="2000" dirty="0">
                <a:solidFill>
                  <a:schemeClr val="bg1"/>
                </a:solidFill>
              </a:rPr>
              <a:t> G. Benign Paroxysmal Positional Vertigo and Positional Vertigo Variants. </a:t>
            </a:r>
            <a:r>
              <a:rPr lang="en-US" sz="2000" dirty="0" err="1">
                <a:solidFill>
                  <a:schemeClr val="bg1"/>
                </a:solidFill>
              </a:rPr>
              <a:t>Int</a:t>
            </a:r>
            <a:r>
              <a:rPr lang="en-US" sz="2000" dirty="0">
                <a:solidFill>
                  <a:schemeClr val="bg1"/>
                </a:solidFill>
              </a:rPr>
              <a:t> J </a:t>
            </a:r>
            <a:r>
              <a:rPr lang="en-US" sz="2000" dirty="0" err="1">
                <a:solidFill>
                  <a:schemeClr val="bg1"/>
                </a:solidFill>
              </a:rPr>
              <a:t>Otorhinolaryngol</a:t>
            </a:r>
            <a:r>
              <a:rPr lang="en-US" sz="2000" dirty="0">
                <a:solidFill>
                  <a:schemeClr val="bg1"/>
                </a:solidFill>
              </a:rPr>
              <a:t> </a:t>
            </a:r>
            <a:r>
              <a:rPr lang="en-US" sz="2000" dirty="0" err="1">
                <a:solidFill>
                  <a:schemeClr val="bg1"/>
                </a:solidFill>
              </a:rPr>
              <a:t>Clin</a:t>
            </a:r>
            <a:r>
              <a:rPr lang="en-US" sz="2000" dirty="0">
                <a:solidFill>
                  <a:schemeClr val="bg1"/>
                </a:solidFill>
              </a:rPr>
              <a:t>. 2012; 4(1): 25-40.  </a:t>
            </a:r>
          </a:p>
          <a:p>
            <a:r>
              <a:rPr lang="en-US" sz="2000" dirty="0">
                <a:solidFill>
                  <a:schemeClr val="bg1"/>
                </a:solidFill>
              </a:rPr>
              <a:t>15. Hain, Timothy. (2015, February 15). Lateral Canal BPPV. Retrieved from http://www.dizziness-and-balance.com/disorders/bppv/lcanalbppv.htm. </a:t>
            </a:r>
          </a:p>
          <a:p>
            <a:r>
              <a:rPr lang="en-US" sz="2000" dirty="0">
                <a:solidFill>
                  <a:schemeClr val="bg1"/>
                </a:solidFill>
              </a:rPr>
              <a:t>16. Vestibular Disorders Association: vestibular.org</a:t>
            </a:r>
          </a:p>
          <a:p>
            <a:r>
              <a:rPr lang="en-US" sz="2000" dirty="0">
                <a:solidFill>
                  <a:schemeClr val="bg1"/>
                </a:solidFill>
              </a:rPr>
              <a:t>17. Images cited on individual slides</a:t>
            </a:r>
          </a:p>
          <a:p>
            <a:r>
              <a:rPr lang="en-US" sz="2000" dirty="0">
                <a:solidFill>
                  <a:schemeClr val="bg1"/>
                </a:solidFill>
              </a:rPr>
              <a:t>18. </a:t>
            </a:r>
            <a:r>
              <a:rPr lang="en-US" sz="2000" dirty="0" err="1">
                <a:solidFill>
                  <a:schemeClr val="bg1"/>
                </a:solidFill>
              </a:rPr>
              <a:t>Gurvich</a:t>
            </a:r>
            <a:r>
              <a:rPr lang="en-US" sz="2000" dirty="0">
                <a:solidFill>
                  <a:schemeClr val="bg1"/>
                </a:solidFill>
              </a:rPr>
              <a:t> C, </a:t>
            </a:r>
            <a:r>
              <a:rPr lang="en-US" sz="2000" dirty="0" err="1">
                <a:solidFill>
                  <a:schemeClr val="bg1"/>
                </a:solidFill>
              </a:rPr>
              <a:t>Maller</a:t>
            </a:r>
            <a:r>
              <a:rPr lang="en-US" sz="2000" dirty="0">
                <a:solidFill>
                  <a:schemeClr val="bg1"/>
                </a:solidFill>
              </a:rPr>
              <a:t> JJ, Lithgow B, </a:t>
            </a:r>
            <a:r>
              <a:rPr lang="en-US" sz="2000" dirty="0" err="1">
                <a:solidFill>
                  <a:schemeClr val="bg1"/>
                </a:solidFill>
              </a:rPr>
              <a:t>Haghgooie</a:t>
            </a:r>
            <a:r>
              <a:rPr lang="en-US" sz="2000" dirty="0">
                <a:solidFill>
                  <a:schemeClr val="bg1"/>
                </a:solidFill>
              </a:rPr>
              <a:t> S, Kulkarni J. Vestibular insights into cognition and psychiatry. Brain Res. 2013; 1537:244-259.</a:t>
            </a:r>
          </a:p>
          <a:p>
            <a:endParaRPr lang="en-US" sz="2000" dirty="0">
              <a:solidFill>
                <a:schemeClr val="bg1"/>
              </a:solidFill>
            </a:endParaRPr>
          </a:p>
          <a:p>
            <a:endParaRPr lang="en-US" sz="2000" dirty="0">
              <a:solidFill>
                <a:schemeClr val="bg1"/>
              </a:solidFill>
            </a:endParaRPr>
          </a:p>
        </p:txBody>
      </p:sp>
      <p:sp>
        <p:nvSpPr>
          <p:cNvPr id="6" name="TextBox 5"/>
          <p:cNvSpPr txBox="1"/>
          <p:nvPr/>
        </p:nvSpPr>
        <p:spPr>
          <a:xfrm>
            <a:off x="327546" y="300251"/>
            <a:ext cx="7233314" cy="584775"/>
          </a:xfrm>
          <a:prstGeom prst="rect">
            <a:avLst/>
          </a:prstGeom>
          <a:noFill/>
        </p:spPr>
        <p:txBody>
          <a:bodyPr wrap="square" rtlCol="0">
            <a:spAutoFit/>
          </a:bodyPr>
          <a:lstStyle/>
          <a:p>
            <a:r>
              <a:rPr lang="en-US" sz="3200" b="1" u="sng" dirty="0">
                <a:solidFill>
                  <a:schemeClr val="bg1"/>
                </a:solidFill>
              </a:rPr>
              <a:t>References:</a:t>
            </a:r>
          </a:p>
        </p:txBody>
      </p:sp>
    </p:spTree>
    <p:extLst>
      <p:ext uri="{BB962C8B-B14F-4D97-AF65-F5344CB8AC3E}">
        <p14:creationId xmlns:p14="http://schemas.microsoft.com/office/powerpoint/2010/main" val="2099483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041" y="921185"/>
            <a:ext cx="6547545" cy="1066800"/>
          </a:xfrm>
        </p:spPr>
        <p:txBody>
          <a:bodyPr/>
          <a:lstStyle/>
          <a:p>
            <a:r>
              <a:rPr lang="en-US" sz="4000" b="1" u="sng" dirty="0">
                <a:solidFill>
                  <a:schemeClr val="bg1"/>
                </a:solidFill>
              </a:rPr>
              <a:t>Vestibular Semi-circular Canals</a:t>
            </a:r>
            <a:br>
              <a:rPr lang="en-US" sz="4000" b="1" u="sng" dirty="0">
                <a:solidFill>
                  <a:schemeClr val="bg1"/>
                </a:solidFill>
              </a:rPr>
            </a:br>
            <a:endParaRPr lang="en-US" sz="4000" b="1" dirty="0">
              <a:solidFill>
                <a:srgbClr val="C0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2072" y="384478"/>
            <a:ext cx="4851983" cy="589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041" y="1837859"/>
            <a:ext cx="6737269" cy="4339650"/>
          </a:xfrm>
          <a:prstGeom prst="rect">
            <a:avLst/>
          </a:prstGeom>
        </p:spPr>
        <p:txBody>
          <a:bodyPr wrap="square">
            <a:spAutoFit/>
          </a:bodyPr>
          <a:lstStyle/>
          <a:p>
            <a:pPr marL="285750" indent="-285750">
              <a:buFont typeface="Arial" panose="020B0604020202020204" pitchFamily="34" charset="0"/>
              <a:buChar char="•"/>
            </a:pPr>
            <a:r>
              <a:rPr lang="en-US" sz="3200" dirty="0">
                <a:solidFill>
                  <a:schemeClr val="bg1"/>
                </a:solidFill>
              </a:rPr>
              <a:t>Semicircular canals paired right and left according to geometric planes</a:t>
            </a:r>
          </a:p>
          <a:p>
            <a:pPr marL="285750" indent="-285750">
              <a:buFont typeface="Arial" panose="020B0604020202020204" pitchFamily="34" charset="0"/>
              <a:buChar char="•"/>
            </a:pPr>
            <a:r>
              <a:rPr lang="en-US" sz="3200" dirty="0">
                <a:solidFill>
                  <a:schemeClr val="bg1"/>
                </a:solidFill>
              </a:rPr>
              <a:t>Right posterior canal and left anterior canal are in the same plane-and work as a functional pair</a:t>
            </a:r>
          </a:p>
          <a:p>
            <a:pPr marL="285750" indent="-285750">
              <a:buFont typeface="Arial" panose="020B0604020202020204" pitchFamily="34" charset="0"/>
              <a:buChar char="•"/>
            </a:pPr>
            <a:r>
              <a:rPr lang="en-US" sz="3200" dirty="0">
                <a:solidFill>
                  <a:schemeClr val="bg1"/>
                </a:solidFill>
              </a:rPr>
              <a:t>The right and left horizontal canals are in the same plane-and work as a functional pair</a:t>
            </a:r>
          </a:p>
          <a:p>
            <a:endParaRPr lang="en-US" sz="2000" dirty="0">
              <a:solidFill>
                <a:schemeClr val="bg1"/>
              </a:solidFill>
            </a:endParaRPr>
          </a:p>
        </p:txBody>
      </p:sp>
      <p:sp>
        <p:nvSpPr>
          <p:cNvPr id="8" name="Rectangle 7"/>
          <p:cNvSpPr/>
          <p:nvPr/>
        </p:nvSpPr>
        <p:spPr>
          <a:xfrm>
            <a:off x="7374576" y="6283696"/>
            <a:ext cx="5070764" cy="646331"/>
          </a:xfrm>
          <a:prstGeom prst="rect">
            <a:avLst/>
          </a:prstGeom>
        </p:spPr>
        <p:txBody>
          <a:bodyPr wrap="square">
            <a:spAutoFit/>
          </a:bodyPr>
          <a:lstStyle/>
          <a:p>
            <a:r>
              <a:rPr lang="en-US" dirty="0" err="1">
                <a:solidFill>
                  <a:schemeClr val="bg1"/>
                </a:solidFill>
              </a:rPr>
              <a:t>Herdman</a:t>
            </a:r>
            <a:r>
              <a:rPr lang="en-US" dirty="0">
                <a:solidFill>
                  <a:schemeClr val="bg1"/>
                </a:solidFill>
              </a:rPr>
              <a:t> SJ. Vestibular Rehabilitation. 3rd ed. Philadelphia, PA: FA Davis Company; 2007</a:t>
            </a:r>
          </a:p>
        </p:txBody>
      </p:sp>
    </p:spTree>
    <p:extLst>
      <p:ext uri="{BB962C8B-B14F-4D97-AF65-F5344CB8AC3E}">
        <p14:creationId xmlns:p14="http://schemas.microsoft.com/office/powerpoint/2010/main" val="2518642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5904" y="1012946"/>
            <a:ext cx="6547545" cy="1066800"/>
          </a:xfrm>
        </p:spPr>
        <p:txBody>
          <a:bodyPr/>
          <a:lstStyle/>
          <a:p>
            <a:r>
              <a:rPr lang="en-US" sz="4000" b="1" u="sng" dirty="0">
                <a:solidFill>
                  <a:schemeClr val="bg1"/>
                </a:solidFill>
              </a:rPr>
              <a:t>Vestibular Semi-circular Canals</a:t>
            </a:r>
            <a:br>
              <a:rPr lang="en-US" sz="4000" b="1" u="sng" dirty="0">
                <a:solidFill>
                  <a:schemeClr val="bg1"/>
                </a:solidFill>
              </a:rPr>
            </a:br>
            <a:endParaRPr lang="en-US" sz="4000" b="1" dirty="0">
              <a:solidFill>
                <a:srgbClr val="C0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2072" y="384478"/>
            <a:ext cx="4851983" cy="589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041" y="1759381"/>
            <a:ext cx="6737269" cy="4524315"/>
          </a:xfrm>
          <a:prstGeom prst="rect">
            <a:avLst/>
          </a:prstGeom>
        </p:spPr>
        <p:txBody>
          <a:bodyPr wrap="square">
            <a:spAutoFit/>
          </a:bodyPr>
          <a:lstStyle/>
          <a:p>
            <a:pPr marL="342900" indent="-342900">
              <a:buFont typeface="Arial" panose="020B0604020202020204" pitchFamily="34" charset="0"/>
              <a:buChar char="•"/>
            </a:pPr>
            <a:r>
              <a:rPr lang="en-US" sz="3200" dirty="0">
                <a:solidFill>
                  <a:schemeClr val="bg1"/>
                </a:solidFill>
              </a:rPr>
              <a:t>At rest we have tonic vestibular activity; however, when one canal is excited (during head turns in the plane of that canal) it’s contralateral partner is being inhibited</a:t>
            </a:r>
          </a:p>
          <a:p>
            <a:pPr marL="342900" indent="-342900">
              <a:buFont typeface="Arial" panose="020B0604020202020204" pitchFamily="34" charset="0"/>
              <a:buChar char="•"/>
            </a:pPr>
            <a:r>
              <a:rPr lang="en-US" sz="3200" dirty="0">
                <a:solidFill>
                  <a:schemeClr val="bg1"/>
                </a:solidFill>
              </a:rPr>
              <a:t>Example</a:t>
            </a:r>
          </a:p>
          <a:p>
            <a:pPr marL="285750" indent="-285750">
              <a:buFont typeface="Arial" panose="020B0604020202020204" pitchFamily="34" charset="0"/>
              <a:buChar char="•"/>
            </a:pPr>
            <a:r>
              <a:rPr lang="en-US" sz="3200" dirty="0">
                <a:solidFill>
                  <a:schemeClr val="bg1"/>
                </a:solidFill>
              </a:rPr>
              <a:t>This design allows for very precise knowledge of our head’s position in space</a:t>
            </a:r>
          </a:p>
        </p:txBody>
      </p:sp>
      <p:sp>
        <p:nvSpPr>
          <p:cNvPr id="8" name="Rectangle 7"/>
          <p:cNvSpPr/>
          <p:nvPr/>
        </p:nvSpPr>
        <p:spPr>
          <a:xfrm>
            <a:off x="7417053" y="6203747"/>
            <a:ext cx="5070764" cy="646331"/>
          </a:xfrm>
          <a:prstGeom prst="rect">
            <a:avLst/>
          </a:prstGeom>
        </p:spPr>
        <p:txBody>
          <a:bodyPr wrap="square">
            <a:spAutoFit/>
          </a:bodyPr>
          <a:lstStyle/>
          <a:p>
            <a:r>
              <a:rPr lang="en-US" dirty="0" err="1">
                <a:solidFill>
                  <a:schemeClr val="bg1"/>
                </a:solidFill>
              </a:rPr>
              <a:t>Herdman</a:t>
            </a:r>
            <a:r>
              <a:rPr lang="en-US" dirty="0">
                <a:solidFill>
                  <a:schemeClr val="bg1"/>
                </a:solidFill>
              </a:rPr>
              <a:t> SJ. Vestibular Rehabilitation. 3rd ed. Philadelphia, PA: FA Davis Company; 2007</a:t>
            </a:r>
          </a:p>
        </p:txBody>
      </p:sp>
    </p:spTree>
    <p:extLst>
      <p:ext uri="{BB962C8B-B14F-4D97-AF65-F5344CB8AC3E}">
        <p14:creationId xmlns:p14="http://schemas.microsoft.com/office/powerpoint/2010/main" val="16040525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
  <TotalTime>6271</TotalTime>
  <Words>4009</Words>
  <Application>Microsoft Office PowerPoint</Application>
  <PresentationFormat>Widescreen</PresentationFormat>
  <Paragraphs>273</Paragraphs>
  <Slides>72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Cambria</vt:lpstr>
      <vt:lpstr>Wingdings 3</vt:lpstr>
      <vt:lpstr>Ion</vt:lpstr>
      <vt:lpstr>Scientific and Clinical Implications of Vestibular Vertigo Post Brain Injury</vt:lpstr>
      <vt:lpstr>Significance of the Topic</vt:lpstr>
      <vt:lpstr>Significance of the Topic</vt:lpstr>
      <vt:lpstr>Course Objectives:</vt:lpstr>
      <vt:lpstr>Course Objectives:</vt:lpstr>
      <vt:lpstr>Basic Vestibular Anatomy Peripheral vestibular system</vt:lpstr>
      <vt:lpstr>Vestibular Labyrinth: Semi-circular canals</vt:lpstr>
      <vt:lpstr>Vestibular Semi-circular Canals </vt:lpstr>
      <vt:lpstr>Vestibular Semi-circular Canals </vt:lpstr>
      <vt:lpstr>Vestibular Labyrinth: Otolithic organs</vt:lpstr>
      <vt:lpstr>Vestibular Labyrinth: Otolithic organs</vt:lpstr>
      <vt:lpstr>PowerPoint Presentation</vt:lpstr>
      <vt:lpstr>Basic Vestibular Anatomy Central vestibular system</vt:lpstr>
      <vt:lpstr>Basic Vestibular Anatomy Central vestibular system</vt:lpstr>
      <vt:lpstr>Basic Vestibular Anatomy Central vestibular system</vt:lpstr>
      <vt:lpstr>Basic Vestibular Anatomy Review</vt:lpstr>
      <vt:lpstr>Basic Vestibular Anatomy Review</vt:lpstr>
      <vt:lpstr>Vestibular Influences to Additional Systems</vt:lpstr>
      <vt:lpstr>System 1: Vestibular and Visual Connections</vt:lpstr>
      <vt:lpstr>PowerPoint Presentation</vt:lpstr>
      <vt:lpstr>Influence Upon Visual Acuity: Gaze stabilization</vt:lpstr>
      <vt:lpstr>Visual Acuity Vestibulo-ocular reflex </vt:lpstr>
      <vt:lpstr>Visual Acuity Vestibulo-ocular reflex </vt:lpstr>
      <vt:lpstr>Visual Acuity Vestibulo-ocular reflex </vt:lpstr>
      <vt:lpstr>Visual Acuity Oscillopsia</vt:lpstr>
      <vt:lpstr>Visual Acuity Oscillopsia</vt:lpstr>
      <vt:lpstr>Visual Acuity Optokinetic stimulation</vt:lpstr>
      <vt:lpstr>System 2: Vestibular and cognitive connections</vt:lpstr>
      <vt:lpstr> System 3: Vestibular and Limbic System Connections</vt:lpstr>
      <vt:lpstr>Limbic System Learning and conditioning pathways</vt:lpstr>
      <vt:lpstr>Limbic System: Invisible symptoms?</vt:lpstr>
      <vt:lpstr>Bottom line for health professionals:</vt:lpstr>
      <vt:lpstr>Bottom line for health professionals: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Rehabilitation and Neuroplasticity in Central Disorders Why there is great potential</vt:lpstr>
      <vt:lpstr>Vestibular Adaptation </vt:lpstr>
      <vt:lpstr>Vestibular Adaptation </vt:lpstr>
      <vt:lpstr>Vestibular Adaptation </vt:lpstr>
      <vt:lpstr>Vestibular Adaptation </vt:lpstr>
      <vt:lpstr>Vestibular Adaptation </vt:lpstr>
      <vt:lpstr>Vestibular Adaptation Exercises </vt:lpstr>
      <vt:lpstr>Vestibular Adaptation Exercises </vt:lpstr>
      <vt:lpstr>Vestibular Adaptation Exercises </vt:lpstr>
      <vt:lpstr>Vestibular Adaptation Exercises </vt:lpstr>
      <vt:lpstr>Vestibular Adaptation Exercises </vt:lpstr>
      <vt:lpstr>Vestibular Adaptation Exercises </vt:lpstr>
      <vt:lpstr>Vestibular Compensation Exercises </vt:lpstr>
      <vt:lpstr>Vestibular Compensation Exercises </vt:lpstr>
      <vt:lpstr>Vestibular Habituation Exercises </vt:lpstr>
      <vt:lpstr>Educational Resources and Advocacy Vestibular Disorders Association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Stam</dc:creator>
  <cp:lastModifiedBy>Daniel Stam</cp:lastModifiedBy>
  <cp:revision>149</cp:revision>
  <dcterms:created xsi:type="dcterms:W3CDTF">2015-12-13T15:09:06Z</dcterms:created>
  <dcterms:modified xsi:type="dcterms:W3CDTF">2016-03-15T16:22:34Z</dcterms:modified>
</cp:coreProperties>
</file>