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62" r:id="rId2"/>
  </p:sldMasterIdLst>
  <p:notesMasterIdLst>
    <p:notesMasterId r:id="rId65"/>
  </p:notesMasterIdLst>
  <p:handoutMasterIdLst>
    <p:handoutMasterId r:id="rId66"/>
  </p:handoutMasterIdLst>
  <p:sldIdLst>
    <p:sldId id="257" r:id="rId3"/>
    <p:sldId id="264" r:id="rId4"/>
    <p:sldId id="367" r:id="rId5"/>
    <p:sldId id="368" r:id="rId6"/>
    <p:sldId id="318" r:id="rId7"/>
    <p:sldId id="319" r:id="rId8"/>
    <p:sldId id="320" r:id="rId9"/>
    <p:sldId id="323" r:id="rId10"/>
    <p:sldId id="317" r:id="rId11"/>
    <p:sldId id="322" r:id="rId12"/>
    <p:sldId id="353" r:id="rId13"/>
    <p:sldId id="369" r:id="rId14"/>
    <p:sldId id="358" r:id="rId15"/>
    <p:sldId id="359" r:id="rId16"/>
    <p:sldId id="370" r:id="rId17"/>
    <p:sldId id="361" r:id="rId18"/>
    <p:sldId id="362" r:id="rId19"/>
    <p:sldId id="363" r:id="rId20"/>
    <p:sldId id="374" r:id="rId21"/>
    <p:sldId id="373" r:id="rId22"/>
    <p:sldId id="372" r:id="rId23"/>
    <p:sldId id="371" r:id="rId24"/>
    <p:sldId id="269" r:id="rId25"/>
    <p:sldId id="342" r:id="rId26"/>
    <p:sldId id="286" r:id="rId27"/>
    <p:sldId id="287" r:id="rId28"/>
    <p:sldId id="288" r:id="rId29"/>
    <p:sldId id="289" r:id="rId30"/>
    <p:sldId id="290" r:id="rId31"/>
    <p:sldId id="291" r:id="rId32"/>
    <p:sldId id="292" r:id="rId33"/>
    <p:sldId id="285" r:id="rId34"/>
    <p:sldId id="293" r:id="rId35"/>
    <p:sldId id="294" r:id="rId36"/>
    <p:sldId id="296" r:id="rId37"/>
    <p:sldId id="297" r:id="rId38"/>
    <p:sldId id="300" r:id="rId39"/>
    <p:sldId id="298" r:id="rId40"/>
    <p:sldId id="299" r:id="rId41"/>
    <p:sldId id="302" r:id="rId42"/>
    <p:sldId id="304" r:id="rId43"/>
    <p:sldId id="305" r:id="rId44"/>
    <p:sldId id="303" r:id="rId45"/>
    <p:sldId id="301" r:id="rId46"/>
    <p:sldId id="329" r:id="rId47"/>
    <p:sldId id="309" r:id="rId48"/>
    <p:sldId id="328" r:id="rId49"/>
    <p:sldId id="338" r:id="rId50"/>
    <p:sldId id="339" r:id="rId51"/>
    <p:sldId id="336" r:id="rId52"/>
    <p:sldId id="344" r:id="rId53"/>
    <p:sldId id="343" r:id="rId54"/>
    <p:sldId id="345" r:id="rId55"/>
    <p:sldId id="350" r:id="rId56"/>
    <p:sldId id="346" r:id="rId57"/>
    <p:sldId id="330" r:id="rId58"/>
    <p:sldId id="347" r:id="rId59"/>
    <p:sldId id="340" r:id="rId60"/>
    <p:sldId id="349" r:id="rId61"/>
    <p:sldId id="348" r:id="rId62"/>
    <p:sldId id="325" r:id="rId63"/>
    <p:sldId id="326"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84" autoAdjust="0"/>
    <p:restoredTop sz="87227" autoAdjust="0"/>
  </p:normalViewPr>
  <p:slideViewPr>
    <p:cSldViewPr snapToGrid="0">
      <p:cViewPr varScale="1">
        <p:scale>
          <a:sx n="101" d="100"/>
          <a:sy n="101" d="100"/>
        </p:scale>
        <p:origin x="1272" y="11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3" d="100"/>
          <a:sy n="83" d="100"/>
        </p:scale>
        <p:origin x="2406"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samadu01\AppData\Local\Microsoft\Windows\Temporary%20Internet%20Files\Content.Outlook\G014K0LC\ICP%20for%20graphing%203%204%2015.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samadu01\AppData\Local\Microsoft\Windows\Temporary%20Internet%20Files\Content.Outlook\G014K0LC\ICP%20for%20graphing%203%204%2015.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samadu01\AppData\Local\Microsoft\Windows\Temporary%20Internet%20Files\Content.Outlook\G014K0LC\ICP%20for%20graphing%203%204%2015.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samadu01\AppData\Local\Microsoft\Windows\Temporary%20Internet%20Files\Content.Outlook\G014K0LC\ICP%20for%20graphing%203%204%201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400" dirty="0"/>
              <a:t>L AREA MEDIAN</a:t>
            </a:r>
          </a:p>
        </c:rich>
      </c:tx>
      <c:layout>
        <c:manualLayout>
          <c:xMode val="edge"/>
          <c:yMode val="edge"/>
          <c:x val="0.14587075264240618"/>
          <c:y val="0"/>
        </c:manualLayout>
      </c:layout>
      <c:overlay val="1"/>
    </c:title>
    <c:autoTitleDeleted val="0"/>
    <c:plotArea>
      <c:layout>
        <c:manualLayout>
          <c:layoutTarget val="inner"/>
          <c:xMode val="edge"/>
          <c:yMode val="edge"/>
          <c:x val="4.9503078942055322E-2"/>
          <c:y val="5.7291666666666664E-2"/>
          <c:w val="0.71969563900666267"/>
          <c:h val="0.8452513943569554"/>
        </c:manualLayout>
      </c:layout>
      <c:scatterChart>
        <c:scatterStyle val="lineMarker"/>
        <c:varyColors val="0"/>
        <c:ser>
          <c:idx val="0"/>
          <c:order val="0"/>
          <c:tx>
            <c:strRef>
              <c:f>'To graph'!$A$2</c:f>
              <c:strCache>
                <c:ptCount val="1"/>
                <c:pt idx="0">
                  <c:v>50F</c:v>
                </c:pt>
              </c:strCache>
            </c:strRef>
          </c:tx>
          <c:xVal>
            <c:numRef>
              <c:f>'To graph'!$B$2</c:f>
              <c:numCache>
                <c:formatCode>0</c:formatCode>
                <c:ptCount val="1"/>
                <c:pt idx="0">
                  <c:v>4</c:v>
                </c:pt>
              </c:numCache>
            </c:numRef>
          </c:xVal>
          <c:yVal>
            <c:numRef>
              <c:f>'To graph'!$D$2</c:f>
              <c:numCache>
                <c:formatCode>General</c:formatCode>
                <c:ptCount val="1"/>
                <c:pt idx="0">
                  <c:v>2.3547715789999999</c:v>
                </c:pt>
              </c:numCache>
            </c:numRef>
          </c:yVal>
          <c:smooth val="0"/>
        </c:ser>
        <c:ser>
          <c:idx val="1"/>
          <c:order val="1"/>
          <c:tx>
            <c:strRef>
              <c:f>'To graph'!$A$3</c:f>
              <c:strCache>
                <c:ptCount val="1"/>
                <c:pt idx="0">
                  <c:v>34M</c:v>
                </c:pt>
              </c:strCache>
            </c:strRef>
          </c:tx>
          <c:xVal>
            <c:numRef>
              <c:f>'To graph'!$B$3:$B$8</c:f>
              <c:numCache>
                <c:formatCode>0</c:formatCode>
                <c:ptCount val="6"/>
                <c:pt idx="0">
                  <c:v>9</c:v>
                </c:pt>
                <c:pt idx="1">
                  <c:v>10</c:v>
                </c:pt>
                <c:pt idx="2">
                  <c:v>15</c:v>
                </c:pt>
                <c:pt idx="3">
                  <c:v>17</c:v>
                </c:pt>
                <c:pt idx="4">
                  <c:v>18</c:v>
                </c:pt>
                <c:pt idx="5">
                  <c:v>30</c:v>
                </c:pt>
              </c:numCache>
            </c:numRef>
          </c:xVal>
          <c:yVal>
            <c:numRef>
              <c:f>'To graph'!$D$3:$D$8</c:f>
              <c:numCache>
                <c:formatCode>General</c:formatCode>
                <c:ptCount val="6"/>
                <c:pt idx="0">
                  <c:v>5.1925989499999998</c:v>
                </c:pt>
                <c:pt idx="1">
                  <c:v>2.4681193349999999</c:v>
                </c:pt>
                <c:pt idx="2">
                  <c:v>2.1072727260000002</c:v>
                </c:pt>
                <c:pt idx="3">
                  <c:v>3.3219498390000002</c:v>
                </c:pt>
                <c:pt idx="4">
                  <c:v>3.1089809119999998</c:v>
                </c:pt>
                <c:pt idx="5">
                  <c:v>1.6237126369999999</c:v>
                </c:pt>
              </c:numCache>
            </c:numRef>
          </c:yVal>
          <c:smooth val="0"/>
        </c:ser>
        <c:ser>
          <c:idx val="2"/>
          <c:order val="2"/>
          <c:tx>
            <c:strRef>
              <c:f>'To graph'!$A$9</c:f>
              <c:strCache>
                <c:ptCount val="1"/>
                <c:pt idx="0">
                  <c:v>35M</c:v>
                </c:pt>
              </c:strCache>
            </c:strRef>
          </c:tx>
          <c:xVal>
            <c:numRef>
              <c:f>'To graph'!$B$9:$B$11</c:f>
              <c:numCache>
                <c:formatCode>0</c:formatCode>
                <c:ptCount val="3"/>
                <c:pt idx="0">
                  <c:v>5</c:v>
                </c:pt>
                <c:pt idx="1">
                  <c:v>7</c:v>
                </c:pt>
                <c:pt idx="2">
                  <c:v>13</c:v>
                </c:pt>
              </c:numCache>
            </c:numRef>
          </c:xVal>
          <c:yVal>
            <c:numRef>
              <c:f>'To graph'!$D$9:$D$11</c:f>
              <c:numCache>
                <c:formatCode>General</c:formatCode>
                <c:ptCount val="3"/>
                <c:pt idx="0">
                  <c:v>4.7870326179999996</c:v>
                </c:pt>
                <c:pt idx="1">
                  <c:v>5.4606018450000002</c:v>
                </c:pt>
                <c:pt idx="2">
                  <c:v>3.007950503</c:v>
                </c:pt>
              </c:numCache>
            </c:numRef>
          </c:yVal>
          <c:smooth val="0"/>
        </c:ser>
        <c:ser>
          <c:idx val="3"/>
          <c:order val="3"/>
          <c:tx>
            <c:strRef>
              <c:f>'To graph'!$A$12</c:f>
              <c:strCache>
                <c:ptCount val="1"/>
                <c:pt idx="0">
                  <c:v>44F</c:v>
                </c:pt>
              </c:strCache>
            </c:strRef>
          </c:tx>
          <c:xVal>
            <c:numRef>
              <c:f>'To graph'!$B$12:$B$13</c:f>
              <c:numCache>
                <c:formatCode>0</c:formatCode>
                <c:ptCount val="2"/>
                <c:pt idx="0">
                  <c:v>5</c:v>
                </c:pt>
                <c:pt idx="1">
                  <c:v>10</c:v>
                </c:pt>
              </c:numCache>
            </c:numRef>
          </c:xVal>
          <c:yVal>
            <c:numRef>
              <c:f>'To graph'!$D$12:$D$13</c:f>
              <c:numCache>
                <c:formatCode>General</c:formatCode>
                <c:ptCount val="2"/>
                <c:pt idx="0">
                  <c:v>5.0336894990000003</c:v>
                </c:pt>
                <c:pt idx="1">
                  <c:v>5.4104199250000002</c:v>
                </c:pt>
              </c:numCache>
            </c:numRef>
          </c:yVal>
          <c:smooth val="0"/>
        </c:ser>
        <c:ser>
          <c:idx val="4"/>
          <c:order val="4"/>
          <c:tx>
            <c:strRef>
              <c:f>'To graph'!$A$14</c:f>
              <c:strCache>
                <c:ptCount val="1"/>
                <c:pt idx="0">
                  <c:v>52M</c:v>
                </c:pt>
              </c:strCache>
            </c:strRef>
          </c:tx>
          <c:xVal>
            <c:numRef>
              <c:f>'To graph'!$B$14:$B$17</c:f>
              <c:numCache>
                <c:formatCode>0</c:formatCode>
                <c:ptCount val="4"/>
                <c:pt idx="0">
                  <c:v>10</c:v>
                </c:pt>
                <c:pt idx="1">
                  <c:v>12</c:v>
                </c:pt>
                <c:pt idx="2">
                  <c:v>17</c:v>
                </c:pt>
                <c:pt idx="3">
                  <c:v>18</c:v>
                </c:pt>
              </c:numCache>
            </c:numRef>
          </c:xVal>
          <c:yVal>
            <c:numRef>
              <c:f>'To graph'!$D$14:$D$17</c:f>
              <c:numCache>
                <c:formatCode>General</c:formatCode>
                <c:ptCount val="4"/>
                <c:pt idx="0">
                  <c:v>5.8479526789999996</c:v>
                </c:pt>
                <c:pt idx="1">
                  <c:v>4.5716794189999996</c:v>
                </c:pt>
                <c:pt idx="2">
                  <c:v>5.3007676379999999</c:v>
                </c:pt>
                <c:pt idx="3">
                  <c:v>3.2139761199999999</c:v>
                </c:pt>
              </c:numCache>
            </c:numRef>
          </c:yVal>
          <c:smooth val="0"/>
        </c:ser>
        <c:ser>
          <c:idx val="5"/>
          <c:order val="5"/>
          <c:tx>
            <c:strRef>
              <c:f>'To graph'!$A$21</c:f>
              <c:strCache>
                <c:ptCount val="1"/>
                <c:pt idx="0">
                  <c:v>25F</c:v>
                </c:pt>
              </c:strCache>
            </c:strRef>
          </c:tx>
          <c:xVal>
            <c:numRef>
              <c:f>'To graph'!$B$21</c:f>
              <c:numCache>
                <c:formatCode>0</c:formatCode>
                <c:ptCount val="1"/>
                <c:pt idx="0">
                  <c:v>9</c:v>
                </c:pt>
              </c:numCache>
            </c:numRef>
          </c:xVal>
          <c:yVal>
            <c:numRef>
              <c:f>'To graph'!$D$21</c:f>
              <c:numCache>
                <c:formatCode>General</c:formatCode>
                <c:ptCount val="1"/>
                <c:pt idx="0">
                  <c:v>4.6131511559999998</c:v>
                </c:pt>
              </c:numCache>
            </c:numRef>
          </c:yVal>
          <c:smooth val="0"/>
        </c:ser>
        <c:ser>
          <c:idx val="6"/>
          <c:order val="6"/>
          <c:tx>
            <c:strRef>
              <c:f>'To graph'!$A$22</c:f>
              <c:strCache>
                <c:ptCount val="1"/>
                <c:pt idx="0">
                  <c:v>44M</c:v>
                </c:pt>
              </c:strCache>
            </c:strRef>
          </c:tx>
          <c:xVal>
            <c:numRef>
              <c:f>'To graph'!$B$22:$B$23</c:f>
              <c:numCache>
                <c:formatCode>0</c:formatCode>
                <c:ptCount val="2"/>
                <c:pt idx="0">
                  <c:v>5</c:v>
                </c:pt>
                <c:pt idx="1">
                  <c:v>9</c:v>
                </c:pt>
              </c:numCache>
            </c:numRef>
          </c:xVal>
          <c:yVal>
            <c:numRef>
              <c:f>'To graph'!$D$22:$D$23</c:f>
              <c:numCache>
                <c:formatCode>General</c:formatCode>
                <c:ptCount val="2"/>
                <c:pt idx="0">
                  <c:v>5.6674392950000003</c:v>
                </c:pt>
                <c:pt idx="1">
                  <c:v>4.5860527849999997</c:v>
                </c:pt>
              </c:numCache>
            </c:numRef>
          </c:yVal>
          <c:smooth val="0"/>
        </c:ser>
        <c:ser>
          <c:idx val="7"/>
          <c:order val="7"/>
          <c:tx>
            <c:strRef>
              <c:f>'To graph'!$A$24</c:f>
              <c:strCache>
                <c:ptCount val="1"/>
                <c:pt idx="0">
                  <c:v>27F</c:v>
                </c:pt>
              </c:strCache>
            </c:strRef>
          </c:tx>
          <c:xVal>
            <c:numRef>
              <c:f>'To graph'!$B$24:$B$25</c:f>
              <c:numCache>
                <c:formatCode>0</c:formatCode>
                <c:ptCount val="2"/>
                <c:pt idx="0">
                  <c:v>10</c:v>
                </c:pt>
                <c:pt idx="1">
                  <c:v>13</c:v>
                </c:pt>
              </c:numCache>
            </c:numRef>
          </c:xVal>
          <c:yVal>
            <c:numRef>
              <c:f>'To graph'!$D$24:$D$25</c:f>
              <c:numCache>
                <c:formatCode>General</c:formatCode>
                <c:ptCount val="2"/>
                <c:pt idx="0">
                  <c:v>4.5699667369999997</c:v>
                </c:pt>
                <c:pt idx="1">
                  <c:v>5.2947307669999999</c:v>
                </c:pt>
              </c:numCache>
            </c:numRef>
          </c:yVal>
          <c:smooth val="0"/>
        </c:ser>
        <c:ser>
          <c:idx val="8"/>
          <c:order val="8"/>
          <c:tx>
            <c:strRef>
              <c:f>'To graph'!$A$26</c:f>
              <c:strCache>
                <c:ptCount val="1"/>
                <c:pt idx="0">
                  <c:v>63F</c:v>
                </c:pt>
              </c:strCache>
            </c:strRef>
          </c:tx>
          <c:xVal>
            <c:numRef>
              <c:f>'To graph'!$B$26</c:f>
              <c:numCache>
                <c:formatCode>0</c:formatCode>
                <c:ptCount val="1"/>
                <c:pt idx="0">
                  <c:v>8</c:v>
                </c:pt>
              </c:numCache>
            </c:numRef>
          </c:xVal>
          <c:yVal>
            <c:numRef>
              <c:f>'To graph'!$D$26</c:f>
              <c:numCache>
                <c:formatCode>General</c:formatCode>
                <c:ptCount val="1"/>
                <c:pt idx="0">
                  <c:v>5.8653957910000001</c:v>
                </c:pt>
              </c:numCache>
            </c:numRef>
          </c:yVal>
          <c:smooth val="0"/>
        </c:ser>
        <c:ser>
          <c:idx val="9"/>
          <c:order val="9"/>
          <c:tx>
            <c:strRef>
              <c:f>'To graph'!$A$28</c:f>
              <c:strCache>
                <c:ptCount val="1"/>
                <c:pt idx="0">
                  <c:v>53M</c:v>
                </c:pt>
              </c:strCache>
            </c:strRef>
          </c:tx>
          <c:xVal>
            <c:numRef>
              <c:f>'To graph'!$B$28:$B$30</c:f>
              <c:numCache>
                <c:formatCode>0</c:formatCode>
                <c:ptCount val="3"/>
                <c:pt idx="0">
                  <c:v>-1</c:v>
                </c:pt>
                <c:pt idx="1">
                  <c:v>1</c:v>
                </c:pt>
                <c:pt idx="2">
                  <c:v>10</c:v>
                </c:pt>
              </c:numCache>
            </c:numRef>
          </c:xVal>
          <c:yVal>
            <c:numRef>
              <c:f>'To graph'!$D$28:$D$30</c:f>
              <c:numCache>
                <c:formatCode>General</c:formatCode>
                <c:ptCount val="3"/>
                <c:pt idx="0">
                  <c:v>5.6556712449999997</c:v>
                </c:pt>
                <c:pt idx="1">
                  <c:v>5.8951240929999997</c:v>
                </c:pt>
                <c:pt idx="2">
                  <c:v>5.4605815130000002</c:v>
                </c:pt>
              </c:numCache>
            </c:numRef>
          </c:yVal>
          <c:smooth val="0"/>
        </c:ser>
        <c:ser>
          <c:idx val="10"/>
          <c:order val="10"/>
          <c:tx>
            <c:strRef>
              <c:f>'To graph'!$A$31</c:f>
              <c:strCache>
                <c:ptCount val="1"/>
                <c:pt idx="0">
                  <c:v>42F</c:v>
                </c:pt>
              </c:strCache>
            </c:strRef>
          </c:tx>
          <c:xVal>
            <c:numRef>
              <c:f>'To graph'!$B$31:$B$32</c:f>
              <c:numCache>
                <c:formatCode>0</c:formatCode>
                <c:ptCount val="2"/>
                <c:pt idx="0">
                  <c:v>3</c:v>
                </c:pt>
                <c:pt idx="1">
                  <c:v>5</c:v>
                </c:pt>
              </c:numCache>
            </c:numRef>
          </c:xVal>
          <c:yVal>
            <c:numRef>
              <c:f>'To graph'!$D$31:$D$32</c:f>
              <c:numCache>
                <c:formatCode>General</c:formatCode>
                <c:ptCount val="2"/>
                <c:pt idx="0">
                  <c:v>4.9410812140000004</c:v>
                </c:pt>
                <c:pt idx="1">
                  <c:v>4.7780765770000002</c:v>
                </c:pt>
              </c:numCache>
            </c:numRef>
          </c:yVal>
          <c:smooth val="0"/>
        </c:ser>
        <c:ser>
          <c:idx val="11"/>
          <c:order val="11"/>
          <c:tx>
            <c:strRef>
              <c:f>'To graph'!$A$33</c:f>
              <c:strCache>
                <c:ptCount val="1"/>
                <c:pt idx="0">
                  <c:v>52F</c:v>
                </c:pt>
              </c:strCache>
            </c:strRef>
          </c:tx>
          <c:xVal>
            <c:numRef>
              <c:f>'To graph'!$B$33</c:f>
              <c:numCache>
                <c:formatCode>0</c:formatCode>
                <c:ptCount val="1"/>
                <c:pt idx="0">
                  <c:v>8</c:v>
                </c:pt>
              </c:numCache>
            </c:numRef>
          </c:xVal>
          <c:yVal>
            <c:numRef>
              <c:f>'To graph'!$D$33</c:f>
              <c:numCache>
                <c:formatCode>General</c:formatCode>
                <c:ptCount val="1"/>
                <c:pt idx="0">
                  <c:v>5.8261289469999999</c:v>
                </c:pt>
              </c:numCache>
            </c:numRef>
          </c:yVal>
          <c:smooth val="0"/>
        </c:ser>
        <c:ser>
          <c:idx val="12"/>
          <c:order val="12"/>
          <c:tx>
            <c:strRef>
              <c:f>'To graph'!$A$34</c:f>
              <c:strCache>
                <c:ptCount val="1"/>
                <c:pt idx="0">
                  <c:v>45F</c:v>
                </c:pt>
              </c:strCache>
            </c:strRef>
          </c:tx>
          <c:xVal>
            <c:numRef>
              <c:f>'To graph'!$B$34:$B$36</c:f>
              <c:numCache>
                <c:formatCode>0</c:formatCode>
                <c:ptCount val="3"/>
                <c:pt idx="0">
                  <c:v>8</c:v>
                </c:pt>
                <c:pt idx="1">
                  <c:v>12</c:v>
                </c:pt>
                <c:pt idx="2">
                  <c:v>12</c:v>
                </c:pt>
              </c:numCache>
            </c:numRef>
          </c:xVal>
          <c:yVal>
            <c:numRef>
              <c:f>'To graph'!$D$34:$D$36</c:f>
              <c:numCache>
                <c:formatCode>General</c:formatCode>
                <c:ptCount val="3"/>
                <c:pt idx="0">
                  <c:v>5.6315226550000004</c:v>
                </c:pt>
                <c:pt idx="1">
                  <c:v>3.7117629889999999</c:v>
                </c:pt>
                <c:pt idx="2">
                  <c:v>3.6484226569999998</c:v>
                </c:pt>
              </c:numCache>
            </c:numRef>
          </c:yVal>
          <c:smooth val="0"/>
        </c:ser>
        <c:ser>
          <c:idx val="13"/>
          <c:order val="13"/>
          <c:tx>
            <c:strRef>
              <c:f>'To graph'!$A$37</c:f>
              <c:strCache>
                <c:ptCount val="1"/>
                <c:pt idx="0">
                  <c:v>55M</c:v>
                </c:pt>
              </c:strCache>
            </c:strRef>
          </c:tx>
          <c:xVal>
            <c:numRef>
              <c:f>'To graph'!$B$37</c:f>
              <c:numCache>
                <c:formatCode>0</c:formatCode>
                <c:ptCount val="1"/>
                <c:pt idx="0">
                  <c:v>-4</c:v>
                </c:pt>
              </c:numCache>
            </c:numRef>
          </c:xVal>
          <c:yVal>
            <c:numRef>
              <c:f>'To graph'!$D$37</c:f>
              <c:numCache>
                <c:formatCode>General</c:formatCode>
                <c:ptCount val="1"/>
                <c:pt idx="0">
                  <c:v>5.2292334499999997</c:v>
                </c:pt>
              </c:numCache>
            </c:numRef>
          </c:yVal>
          <c:smooth val="0"/>
        </c:ser>
        <c:ser>
          <c:idx val="14"/>
          <c:order val="14"/>
          <c:tx>
            <c:strRef>
              <c:f>'To graph'!$A$38</c:f>
              <c:strCache>
                <c:ptCount val="1"/>
                <c:pt idx="0">
                  <c:v>46F</c:v>
                </c:pt>
              </c:strCache>
            </c:strRef>
          </c:tx>
          <c:xVal>
            <c:numRef>
              <c:f>'To graph'!$B$38:$B$39</c:f>
              <c:numCache>
                <c:formatCode>0</c:formatCode>
                <c:ptCount val="2"/>
                <c:pt idx="0">
                  <c:v>3</c:v>
                </c:pt>
                <c:pt idx="1">
                  <c:v>9</c:v>
                </c:pt>
              </c:numCache>
            </c:numRef>
          </c:xVal>
          <c:yVal>
            <c:numRef>
              <c:f>'To graph'!$D$38:$D$39</c:f>
              <c:numCache>
                <c:formatCode>General</c:formatCode>
                <c:ptCount val="2"/>
                <c:pt idx="0">
                  <c:v>4.4716423719999998</c:v>
                </c:pt>
                <c:pt idx="1">
                  <c:v>3.265829954</c:v>
                </c:pt>
              </c:numCache>
            </c:numRef>
          </c:yVal>
          <c:smooth val="0"/>
        </c:ser>
        <c:ser>
          <c:idx val="15"/>
          <c:order val="15"/>
          <c:tx>
            <c:strRef>
              <c:f>'To graph'!$A$40</c:f>
              <c:strCache>
                <c:ptCount val="1"/>
                <c:pt idx="0">
                  <c:v>64M</c:v>
                </c:pt>
              </c:strCache>
            </c:strRef>
          </c:tx>
          <c:xVal>
            <c:numRef>
              <c:f>'To graph'!$B$40</c:f>
              <c:numCache>
                <c:formatCode>0</c:formatCode>
                <c:ptCount val="1"/>
                <c:pt idx="0">
                  <c:v>8</c:v>
                </c:pt>
              </c:numCache>
            </c:numRef>
          </c:xVal>
          <c:yVal>
            <c:numRef>
              <c:f>'To graph'!$D$40</c:f>
              <c:numCache>
                <c:formatCode>General</c:formatCode>
                <c:ptCount val="1"/>
                <c:pt idx="0">
                  <c:v>1.6580406430000001</c:v>
                </c:pt>
              </c:numCache>
            </c:numRef>
          </c:yVal>
          <c:smooth val="0"/>
        </c:ser>
        <c:ser>
          <c:idx val="16"/>
          <c:order val="16"/>
          <c:tx>
            <c:strRef>
              <c:f>'To graph'!$D$1</c:f>
              <c:strCache>
                <c:ptCount val="1"/>
                <c:pt idx="0">
                  <c:v>left.areamedian.value</c:v>
                </c:pt>
              </c:strCache>
            </c:strRef>
          </c:tx>
          <c:spPr>
            <a:ln>
              <a:noFill/>
            </a:ln>
          </c:spPr>
          <c:marker>
            <c:symbol val="none"/>
          </c:marker>
          <c:trendline>
            <c:spPr>
              <a:ln w="38100"/>
            </c:spPr>
            <c:trendlineType val="linear"/>
            <c:dispRSqr val="1"/>
            <c:dispEq val="0"/>
            <c:trendlineLbl>
              <c:layout>
                <c:manualLayout>
                  <c:x val="-3.0021956390066627E-2"/>
                  <c:y val="0.11256028543307087"/>
                </c:manualLayout>
              </c:layout>
              <c:numFmt formatCode="General" sourceLinked="0"/>
              <c:txPr>
                <a:bodyPr/>
                <a:lstStyle/>
                <a:p>
                  <a:pPr>
                    <a:defRPr sz="1800" b="1"/>
                  </a:pPr>
                  <a:endParaRPr lang="en-US"/>
                </a:p>
              </c:txPr>
            </c:trendlineLbl>
          </c:trendline>
          <c:xVal>
            <c:numRef>
              <c:f>'To graph'!$B$2:$B$40</c:f>
              <c:numCache>
                <c:formatCode>0</c:formatCode>
                <c:ptCount val="39"/>
                <c:pt idx="0">
                  <c:v>4</c:v>
                </c:pt>
                <c:pt idx="1">
                  <c:v>9</c:v>
                </c:pt>
                <c:pt idx="2">
                  <c:v>10</c:v>
                </c:pt>
                <c:pt idx="3">
                  <c:v>15</c:v>
                </c:pt>
                <c:pt idx="4">
                  <c:v>17</c:v>
                </c:pt>
                <c:pt idx="5">
                  <c:v>18</c:v>
                </c:pt>
                <c:pt idx="6">
                  <c:v>30</c:v>
                </c:pt>
                <c:pt idx="7">
                  <c:v>5</c:v>
                </c:pt>
                <c:pt idx="8">
                  <c:v>7</c:v>
                </c:pt>
                <c:pt idx="9">
                  <c:v>13</c:v>
                </c:pt>
                <c:pt idx="10">
                  <c:v>5</c:v>
                </c:pt>
                <c:pt idx="11">
                  <c:v>10</c:v>
                </c:pt>
                <c:pt idx="12">
                  <c:v>10</c:v>
                </c:pt>
                <c:pt idx="13">
                  <c:v>12</c:v>
                </c:pt>
                <c:pt idx="14">
                  <c:v>17</c:v>
                </c:pt>
                <c:pt idx="15">
                  <c:v>18</c:v>
                </c:pt>
                <c:pt idx="16">
                  <c:v>8</c:v>
                </c:pt>
                <c:pt idx="17">
                  <c:v>9</c:v>
                </c:pt>
                <c:pt idx="18">
                  <c:v>10</c:v>
                </c:pt>
                <c:pt idx="19">
                  <c:v>9</c:v>
                </c:pt>
                <c:pt idx="20">
                  <c:v>5</c:v>
                </c:pt>
                <c:pt idx="21">
                  <c:v>9</c:v>
                </c:pt>
                <c:pt idx="22">
                  <c:v>10</c:v>
                </c:pt>
                <c:pt idx="23">
                  <c:v>13</c:v>
                </c:pt>
                <c:pt idx="24">
                  <c:v>8</c:v>
                </c:pt>
                <c:pt idx="25">
                  <c:v>15</c:v>
                </c:pt>
                <c:pt idx="26">
                  <c:v>-1</c:v>
                </c:pt>
                <c:pt idx="27">
                  <c:v>1</c:v>
                </c:pt>
                <c:pt idx="28">
                  <c:v>10</c:v>
                </c:pt>
                <c:pt idx="29">
                  <c:v>3</c:v>
                </c:pt>
                <c:pt idx="30">
                  <c:v>5</c:v>
                </c:pt>
                <c:pt idx="31">
                  <c:v>8</c:v>
                </c:pt>
                <c:pt idx="32">
                  <c:v>8</c:v>
                </c:pt>
                <c:pt idx="33">
                  <c:v>12</c:v>
                </c:pt>
                <c:pt idx="34">
                  <c:v>12</c:v>
                </c:pt>
                <c:pt idx="35">
                  <c:v>-4</c:v>
                </c:pt>
                <c:pt idx="36">
                  <c:v>3</c:v>
                </c:pt>
                <c:pt idx="37">
                  <c:v>9</c:v>
                </c:pt>
                <c:pt idx="38">
                  <c:v>8</c:v>
                </c:pt>
              </c:numCache>
            </c:numRef>
          </c:xVal>
          <c:yVal>
            <c:numRef>
              <c:f>'To graph'!$D$2:$D$40</c:f>
              <c:numCache>
                <c:formatCode>General</c:formatCode>
                <c:ptCount val="39"/>
                <c:pt idx="0">
                  <c:v>2.3547715789999999</c:v>
                </c:pt>
                <c:pt idx="1">
                  <c:v>5.1925989499999998</c:v>
                </c:pt>
                <c:pt idx="2">
                  <c:v>2.4681193349999999</c:v>
                </c:pt>
                <c:pt idx="3">
                  <c:v>2.1072727260000002</c:v>
                </c:pt>
                <c:pt idx="4">
                  <c:v>3.3219498390000002</c:v>
                </c:pt>
                <c:pt idx="5">
                  <c:v>3.1089809119999998</c:v>
                </c:pt>
                <c:pt idx="6">
                  <c:v>1.6237126369999999</c:v>
                </c:pt>
                <c:pt idx="7">
                  <c:v>4.7870326179999996</c:v>
                </c:pt>
                <c:pt idx="8">
                  <c:v>5.4606018450000002</c:v>
                </c:pt>
                <c:pt idx="9">
                  <c:v>3.007950503</c:v>
                </c:pt>
                <c:pt idx="10">
                  <c:v>5.0336894990000003</c:v>
                </c:pt>
                <c:pt idx="11">
                  <c:v>5.4104199250000002</c:v>
                </c:pt>
                <c:pt idx="12">
                  <c:v>5.8479526789999996</c:v>
                </c:pt>
                <c:pt idx="13">
                  <c:v>4.5716794189999996</c:v>
                </c:pt>
                <c:pt idx="14">
                  <c:v>5.3007676379999999</c:v>
                </c:pt>
                <c:pt idx="15">
                  <c:v>3.2139761199999999</c:v>
                </c:pt>
                <c:pt idx="16">
                  <c:v>5.6777586720000004</c:v>
                </c:pt>
                <c:pt idx="17">
                  <c:v>5.5050226240000004</c:v>
                </c:pt>
                <c:pt idx="18">
                  <c:v>4.8475291670000002</c:v>
                </c:pt>
                <c:pt idx="19">
                  <c:v>4.6131511559999998</c:v>
                </c:pt>
                <c:pt idx="20">
                  <c:v>5.6674392950000003</c:v>
                </c:pt>
                <c:pt idx="21">
                  <c:v>4.5860527849999997</c:v>
                </c:pt>
                <c:pt idx="22">
                  <c:v>4.5699667369999997</c:v>
                </c:pt>
                <c:pt idx="23">
                  <c:v>5.2947307669999999</c:v>
                </c:pt>
                <c:pt idx="24">
                  <c:v>5.8653957910000001</c:v>
                </c:pt>
                <c:pt idx="26">
                  <c:v>5.6556712449999997</c:v>
                </c:pt>
                <c:pt idx="27">
                  <c:v>5.8951240929999997</c:v>
                </c:pt>
                <c:pt idx="28">
                  <c:v>5.4605815130000002</c:v>
                </c:pt>
                <c:pt idx="29">
                  <c:v>4.9410812140000004</c:v>
                </c:pt>
                <c:pt idx="30">
                  <c:v>4.7780765770000002</c:v>
                </c:pt>
                <c:pt idx="31">
                  <c:v>5.8261289469999999</c:v>
                </c:pt>
                <c:pt idx="32">
                  <c:v>5.6315226550000004</c:v>
                </c:pt>
                <c:pt idx="33">
                  <c:v>3.7117629889999999</c:v>
                </c:pt>
                <c:pt idx="34">
                  <c:v>3.6484226569999998</c:v>
                </c:pt>
                <c:pt idx="35">
                  <c:v>5.2292334499999997</c:v>
                </c:pt>
                <c:pt idx="36">
                  <c:v>4.4716423719999998</c:v>
                </c:pt>
                <c:pt idx="37">
                  <c:v>3.265829954</c:v>
                </c:pt>
                <c:pt idx="38">
                  <c:v>1.6580406430000001</c:v>
                </c:pt>
              </c:numCache>
            </c:numRef>
          </c:yVal>
          <c:smooth val="0"/>
        </c:ser>
        <c:dLbls>
          <c:showLegendKey val="0"/>
          <c:showVal val="0"/>
          <c:showCatName val="0"/>
          <c:showSerName val="0"/>
          <c:showPercent val="0"/>
          <c:showBubbleSize val="0"/>
        </c:dLbls>
        <c:axId val="399847832"/>
        <c:axId val="399848224"/>
      </c:scatterChart>
      <c:valAx>
        <c:axId val="399847832"/>
        <c:scaling>
          <c:orientation val="minMax"/>
          <c:min val="-5"/>
        </c:scaling>
        <c:delete val="0"/>
        <c:axPos val="b"/>
        <c:numFmt formatCode="0" sourceLinked="1"/>
        <c:majorTickMark val="out"/>
        <c:minorTickMark val="none"/>
        <c:tickLblPos val="nextTo"/>
        <c:crossAx val="399848224"/>
        <c:crosses val="autoZero"/>
        <c:crossBetween val="midCat"/>
      </c:valAx>
      <c:valAx>
        <c:axId val="399848224"/>
        <c:scaling>
          <c:orientation val="minMax"/>
          <c:min val="1"/>
        </c:scaling>
        <c:delete val="0"/>
        <c:axPos val="l"/>
        <c:majorGridlines/>
        <c:numFmt formatCode="General" sourceLinked="1"/>
        <c:majorTickMark val="out"/>
        <c:minorTickMark val="none"/>
        <c:tickLblPos val="nextTo"/>
        <c:crossAx val="399847832"/>
        <c:crosses val="autoZero"/>
        <c:crossBetween val="midCat"/>
      </c:valAx>
      <c:spPr>
        <a:noFill/>
      </c:spPr>
    </c:plotArea>
    <c:legend>
      <c:legendPos val="r"/>
      <c:legendEntry>
        <c:idx val="16"/>
        <c:delete val="1"/>
      </c:legendEntry>
      <c:legendEntry>
        <c:idx val="17"/>
        <c:delete val="1"/>
      </c:legendEntry>
      <c:layout>
        <c:manualLayout>
          <c:xMode val="edge"/>
          <c:yMode val="edge"/>
          <c:x val="0.74721400912720393"/>
          <c:y val="2.6326932301979581E-3"/>
          <c:w val="0.23661999379928778"/>
          <c:h val="0.99664088863892009"/>
        </c:manualLayout>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400" dirty="0"/>
              <a:t>L WIDTH MEDIAN</a:t>
            </a:r>
          </a:p>
        </c:rich>
      </c:tx>
      <c:layout>
        <c:manualLayout>
          <c:xMode val="edge"/>
          <c:yMode val="edge"/>
          <c:x val="0.16322069116360455"/>
          <c:y val="0"/>
        </c:manualLayout>
      </c:layout>
      <c:overlay val="1"/>
    </c:title>
    <c:autoTitleDeleted val="0"/>
    <c:plotArea>
      <c:layout/>
      <c:scatterChart>
        <c:scatterStyle val="lineMarker"/>
        <c:varyColors val="0"/>
        <c:ser>
          <c:idx val="0"/>
          <c:order val="0"/>
          <c:tx>
            <c:strRef>
              <c:f>'To graph'!$A$2</c:f>
              <c:strCache>
                <c:ptCount val="1"/>
                <c:pt idx="0">
                  <c:v>50F</c:v>
                </c:pt>
              </c:strCache>
            </c:strRef>
          </c:tx>
          <c:xVal>
            <c:numRef>
              <c:f>'To graph'!$B$2</c:f>
              <c:numCache>
                <c:formatCode>0</c:formatCode>
                <c:ptCount val="1"/>
                <c:pt idx="0">
                  <c:v>4</c:v>
                </c:pt>
              </c:numCache>
            </c:numRef>
          </c:xVal>
          <c:yVal>
            <c:numRef>
              <c:f>'To graph'!$F$2</c:f>
              <c:numCache>
                <c:formatCode>General</c:formatCode>
                <c:ptCount val="1"/>
                <c:pt idx="0">
                  <c:v>2.1068081479999998</c:v>
                </c:pt>
              </c:numCache>
            </c:numRef>
          </c:yVal>
          <c:smooth val="0"/>
        </c:ser>
        <c:ser>
          <c:idx val="1"/>
          <c:order val="1"/>
          <c:tx>
            <c:strRef>
              <c:f>'To graph'!$A$3</c:f>
              <c:strCache>
                <c:ptCount val="1"/>
                <c:pt idx="0">
                  <c:v>34M</c:v>
                </c:pt>
              </c:strCache>
            </c:strRef>
          </c:tx>
          <c:xVal>
            <c:numRef>
              <c:f>'To graph'!$B$3:$B$8</c:f>
              <c:numCache>
                <c:formatCode>0</c:formatCode>
                <c:ptCount val="6"/>
                <c:pt idx="0">
                  <c:v>9</c:v>
                </c:pt>
                <c:pt idx="1">
                  <c:v>10</c:v>
                </c:pt>
                <c:pt idx="2">
                  <c:v>15</c:v>
                </c:pt>
                <c:pt idx="3">
                  <c:v>17</c:v>
                </c:pt>
                <c:pt idx="4">
                  <c:v>18</c:v>
                </c:pt>
                <c:pt idx="5">
                  <c:v>30</c:v>
                </c:pt>
              </c:numCache>
            </c:numRef>
          </c:xVal>
          <c:yVal>
            <c:numRef>
              <c:f>'To graph'!$F$3:$F$8</c:f>
              <c:numCache>
                <c:formatCode>General</c:formatCode>
                <c:ptCount val="6"/>
                <c:pt idx="0">
                  <c:v>2.3792858200000002</c:v>
                </c:pt>
                <c:pt idx="1">
                  <c:v>1.1993297060000001</c:v>
                </c:pt>
                <c:pt idx="2">
                  <c:v>1.7083674740000001</c:v>
                </c:pt>
                <c:pt idx="3">
                  <c:v>1.6229990110000001</c:v>
                </c:pt>
                <c:pt idx="4">
                  <c:v>1.5248924129999999</c:v>
                </c:pt>
                <c:pt idx="5">
                  <c:v>1.2242243989999999</c:v>
                </c:pt>
              </c:numCache>
            </c:numRef>
          </c:yVal>
          <c:smooth val="0"/>
        </c:ser>
        <c:ser>
          <c:idx val="2"/>
          <c:order val="2"/>
          <c:tx>
            <c:strRef>
              <c:f>'To graph'!$A$9</c:f>
              <c:strCache>
                <c:ptCount val="1"/>
                <c:pt idx="0">
                  <c:v>35M</c:v>
                </c:pt>
              </c:strCache>
            </c:strRef>
          </c:tx>
          <c:xVal>
            <c:numRef>
              <c:f>'To graph'!$B$9:$B$11</c:f>
              <c:numCache>
                <c:formatCode>0</c:formatCode>
                <c:ptCount val="3"/>
                <c:pt idx="0">
                  <c:v>5</c:v>
                </c:pt>
                <c:pt idx="1">
                  <c:v>7</c:v>
                </c:pt>
                <c:pt idx="2">
                  <c:v>13</c:v>
                </c:pt>
              </c:numCache>
            </c:numRef>
          </c:xVal>
          <c:yVal>
            <c:numRef>
              <c:f>'To graph'!$F$9:$F$11</c:f>
              <c:numCache>
                <c:formatCode>General</c:formatCode>
                <c:ptCount val="3"/>
                <c:pt idx="0">
                  <c:v>2.4034083800000001</c:v>
                </c:pt>
                <c:pt idx="1">
                  <c:v>2.3895202420000001</c:v>
                </c:pt>
                <c:pt idx="2">
                  <c:v>2.0039294860000001</c:v>
                </c:pt>
              </c:numCache>
            </c:numRef>
          </c:yVal>
          <c:smooth val="0"/>
        </c:ser>
        <c:ser>
          <c:idx val="3"/>
          <c:order val="3"/>
          <c:tx>
            <c:strRef>
              <c:f>'To graph'!$A$12</c:f>
              <c:strCache>
                <c:ptCount val="1"/>
                <c:pt idx="0">
                  <c:v>44F</c:v>
                </c:pt>
              </c:strCache>
            </c:strRef>
          </c:tx>
          <c:xVal>
            <c:numRef>
              <c:f>'To graph'!$B$12:$B$13</c:f>
              <c:numCache>
                <c:formatCode>0</c:formatCode>
                <c:ptCount val="2"/>
                <c:pt idx="0">
                  <c:v>5</c:v>
                </c:pt>
                <c:pt idx="1">
                  <c:v>10</c:v>
                </c:pt>
              </c:numCache>
            </c:numRef>
          </c:xVal>
          <c:yVal>
            <c:numRef>
              <c:f>'To graph'!$F$12:$F$13</c:f>
              <c:numCache>
                <c:formatCode>General</c:formatCode>
                <c:ptCount val="2"/>
                <c:pt idx="0">
                  <c:v>2.2552378609999999</c:v>
                </c:pt>
                <c:pt idx="1">
                  <c:v>2.2359297690000002</c:v>
                </c:pt>
              </c:numCache>
            </c:numRef>
          </c:yVal>
          <c:smooth val="0"/>
        </c:ser>
        <c:ser>
          <c:idx val="4"/>
          <c:order val="4"/>
          <c:tx>
            <c:strRef>
              <c:f>'To graph'!$A$14</c:f>
              <c:strCache>
                <c:ptCount val="1"/>
                <c:pt idx="0">
                  <c:v>52M</c:v>
                </c:pt>
              </c:strCache>
            </c:strRef>
          </c:tx>
          <c:xVal>
            <c:numRef>
              <c:f>'To graph'!$B$14:$B$17</c:f>
              <c:numCache>
                <c:formatCode>0</c:formatCode>
                <c:ptCount val="4"/>
                <c:pt idx="0">
                  <c:v>10</c:v>
                </c:pt>
                <c:pt idx="1">
                  <c:v>12</c:v>
                </c:pt>
                <c:pt idx="2">
                  <c:v>17</c:v>
                </c:pt>
                <c:pt idx="3">
                  <c:v>18</c:v>
                </c:pt>
              </c:numCache>
            </c:numRef>
          </c:xVal>
          <c:yVal>
            <c:numRef>
              <c:f>'To graph'!$F$14:$F$17</c:f>
              <c:numCache>
                <c:formatCode>General</c:formatCode>
                <c:ptCount val="4"/>
                <c:pt idx="0">
                  <c:v>2.4346984059999999</c:v>
                </c:pt>
                <c:pt idx="1">
                  <c:v>2.2403745380000002</c:v>
                </c:pt>
                <c:pt idx="2">
                  <c:v>2.233824748</c:v>
                </c:pt>
                <c:pt idx="3">
                  <c:v>2.329583623</c:v>
                </c:pt>
              </c:numCache>
            </c:numRef>
          </c:yVal>
          <c:smooth val="0"/>
        </c:ser>
        <c:ser>
          <c:idx val="5"/>
          <c:order val="5"/>
          <c:tx>
            <c:strRef>
              <c:f>'To graph'!$A$21</c:f>
              <c:strCache>
                <c:ptCount val="1"/>
                <c:pt idx="0">
                  <c:v>25F</c:v>
                </c:pt>
              </c:strCache>
            </c:strRef>
          </c:tx>
          <c:xVal>
            <c:numRef>
              <c:f>'To graph'!$B$21</c:f>
              <c:numCache>
                <c:formatCode>0</c:formatCode>
                <c:ptCount val="1"/>
                <c:pt idx="0">
                  <c:v>9</c:v>
                </c:pt>
              </c:numCache>
            </c:numRef>
          </c:xVal>
          <c:yVal>
            <c:numRef>
              <c:f>'To graph'!$F$21</c:f>
              <c:numCache>
                <c:formatCode>General</c:formatCode>
                <c:ptCount val="1"/>
                <c:pt idx="0">
                  <c:v>2.0988396919999999</c:v>
                </c:pt>
              </c:numCache>
            </c:numRef>
          </c:yVal>
          <c:smooth val="0"/>
        </c:ser>
        <c:ser>
          <c:idx val="6"/>
          <c:order val="6"/>
          <c:tx>
            <c:strRef>
              <c:f>'To graph'!$A$22</c:f>
              <c:strCache>
                <c:ptCount val="1"/>
                <c:pt idx="0">
                  <c:v>44M</c:v>
                </c:pt>
              </c:strCache>
            </c:strRef>
          </c:tx>
          <c:xVal>
            <c:numRef>
              <c:f>'To graph'!$B$22:$B$23</c:f>
              <c:numCache>
                <c:formatCode>0</c:formatCode>
                <c:ptCount val="2"/>
                <c:pt idx="0">
                  <c:v>5</c:v>
                </c:pt>
                <c:pt idx="1">
                  <c:v>9</c:v>
                </c:pt>
              </c:numCache>
            </c:numRef>
          </c:xVal>
          <c:yVal>
            <c:numRef>
              <c:f>'To graph'!$F$22:$F$23</c:f>
              <c:numCache>
                <c:formatCode>General</c:formatCode>
                <c:ptCount val="2"/>
                <c:pt idx="0">
                  <c:v>2.3622364249999999</c:v>
                </c:pt>
                <c:pt idx="1">
                  <c:v>2.1741354679999998</c:v>
                </c:pt>
              </c:numCache>
            </c:numRef>
          </c:yVal>
          <c:smooth val="0"/>
        </c:ser>
        <c:ser>
          <c:idx val="7"/>
          <c:order val="7"/>
          <c:tx>
            <c:strRef>
              <c:f>'To graph'!$A$24</c:f>
              <c:strCache>
                <c:ptCount val="1"/>
                <c:pt idx="0">
                  <c:v>27F</c:v>
                </c:pt>
              </c:strCache>
            </c:strRef>
          </c:tx>
          <c:xVal>
            <c:numRef>
              <c:f>'To graph'!$B$24:$B$25</c:f>
              <c:numCache>
                <c:formatCode>0</c:formatCode>
                <c:ptCount val="2"/>
                <c:pt idx="0">
                  <c:v>10</c:v>
                </c:pt>
                <c:pt idx="1">
                  <c:v>13</c:v>
                </c:pt>
              </c:numCache>
            </c:numRef>
          </c:xVal>
          <c:yVal>
            <c:numRef>
              <c:f>'To graph'!$F$24:$F$25</c:f>
              <c:numCache>
                <c:formatCode>General</c:formatCode>
                <c:ptCount val="2"/>
                <c:pt idx="0">
                  <c:v>2.0938683490000001</c:v>
                </c:pt>
                <c:pt idx="1">
                  <c:v>2.2404278070000001</c:v>
                </c:pt>
              </c:numCache>
            </c:numRef>
          </c:yVal>
          <c:smooth val="0"/>
        </c:ser>
        <c:ser>
          <c:idx val="8"/>
          <c:order val="8"/>
          <c:tx>
            <c:strRef>
              <c:f>'To graph'!$A$26</c:f>
              <c:strCache>
                <c:ptCount val="1"/>
                <c:pt idx="0">
                  <c:v>63F</c:v>
                </c:pt>
              </c:strCache>
            </c:strRef>
          </c:tx>
          <c:xVal>
            <c:numRef>
              <c:f>'To graph'!$B$26</c:f>
              <c:numCache>
                <c:formatCode>0</c:formatCode>
                <c:ptCount val="1"/>
                <c:pt idx="0">
                  <c:v>8</c:v>
                </c:pt>
              </c:numCache>
            </c:numRef>
          </c:xVal>
          <c:yVal>
            <c:numRef>
              <c:f>'To graph'!$F$26</c:f>
              <c:numCache>
                <c:formatCode>General</c:formatCode>
                <c:ptCount val="1"/>
                <c:pt idx="0">
                  <c:v>2.4294712449999998</c:v>
                </c:pt>
              </c:numCache>
            </c:numRef>
          </c:yVal>
          <c:smooth val="0"/>
        </c:ser>
        <c:ser>
          <c:idx val="9"/>
          <c:order val="9"/>
          <c:tx>
            <c:strRef>
              <c:f>'To graph'!$A$28</c:f>
              <c:strCache>
                <c:ptCount val="1"/>
                <c:pt idx="0">
                  <c:v>53M</c:v>
                </c:pt>
              </c:strCache>
            </c:strRef>
          </c:tx>
          <c:xVal>
            <c:numRef>
              <c:f>'To graph'!$B$28:$B$30</c:f>
              <c:numCache>
                <c:formatCode>0</c:formatCode>
                <c:ptCount val="3"/>
                <c:pt idx="0">
                  <c:v>-1</c:v>
                </c:pt>
                <c:pt idx="1">
                  <c:v>1</c:v>
                </c:pt>
                <c:pt idx="2">
                  <c:v>10</c:v>
                </c:pt>
              </c:numCache>
            </c:numRef>
          </c:xVal>
          <c:yVal>
            <c:numRef>
              <c:f>'To graph'!$F$28:$F$30</c:f>
              <c:numCache>
                <c:formatCode>General</c:formatCode>
                <c:ptCount val="3"/>
                <c:pt idx="0">
                  <c:v>2.294677766</c:v>
                </c:pt>
                <c:pt idx="1">
                  <c:v>2.4201855210000001</c:v>
                </c:pt>
                <c:pt idx="2">
                  <c:v>2.3769346859999998</c:v>
                </c:pt>
              </c:numCache>
            </c:numRef>
          </c:yVal>
          <c:smooth val="0"/>
        </c:ser>
        <c:ser>
          <c:idx val="10"/>
          <c:order val="10"/>
          <c:tx>
            <c:strRef>
              <c:f>'To graph'!$A$31</c:f>
              <c:strCache>
                <c:ptCount val="1"/>
                <c:pt idx="0">
                  <c:v>42F</c:v>
                </c:pt>
              </c:strCache>
            </c:strRef>
          </c:tx>
          <c:xVal>
            <c:numRef>
              <c:f>'To graph'!$B$31:$B$32</c:f>
              <c:numCache>
                <c:formatCode>0</c:formatCode>
                <c:ptCount val="2"/>
                <c:pt idx="0">
                  <c:v>3</c:v>
                </c:pt>
                <c:pt idx="1">
                  <c:v>5</c:v>
                </c:pt>
              </c:numCache>
            </c:numRef>
          </c:xVal>
          <c:yVal>
            <c:numRef>
              <c:f>'To graph'!$F$31:$F$32</c:f>
              <c:numCache>
                <c:formatCode>General</c:formatCode>
                <c:ptCount val="2"/>
                <c:pt idx="0">
                  <c:v>2.2696252769999998</c:v>
                </c:pt>
                <c:pt idx="1">
                  <c:v>2.1868192579999999</c:v>
                </c:pt>
              </c:numCache>
            </c:numRef>
          </c:yVal>
          <c:smooth val="0"/>
        </c:ser>
        <c:ser>
          <c:idx val="11"/>
          <c:order val="11"/>
          <c:tx>
            <c:strRef>
              <c:f>'To graph'!$A$33</c:f>
              <c:strCache>
                <c:ptCount val="1"/>
                <c:pt idx="0">
                  <c:v>52F</c:v>
                </c:pt>
              </c:strCache>
            </c:strRef>
          </c:tx>
          <c:xVal>
            <c:numRef>
              <c:f>'To graph'!$B$33</c:f>
              <c:numCache>
                <c:formatCode>0</c:formatCode>
                <c:ptCount val="1"/>
                <c:pt idx="0">
                  <c:v>8</c:v>
                </c:pt>
              </c:numCache>
            </c:numRef>
          </c:xVal>
          <c:yVal>
            <c:numRef>
              <c:f>'To graph'!$F$33</c:f>
              <c:numCache>
                <c:formatCode>General</c:formatCode>
                <c:ptCount val="1"/>
                <c:pt idx="0">
                  <c:v>2.4755162369999999</c:v>
                </c:pt>
              </c:numCache>
            </c:numRef>
          </c:yVal>
          <c:smooth val="0"/>
        </c:ser>
        <c:ser>
          <c:idx val="12"/>
          <c:order val="12"/>
          <c:tx>
            <c:strRef>
              <c:f>'To graph'!$A$34</c:f>
              <c:strCache>
                <c:ptCount val="1"/>
                <c:pt idx="0">
                  <c:v>45F</c:v>
                </c:pt>
              </c:strCache>
            </c:strRef>
          </c:tx>
          <c:xVal>
            <c:numRef>
              <c:f>'To graph'!$B$34:$B$36</c:f>
              <c:numCache>
                <c:formatCode>0</c:formatCode>
                <c:ptCount val="3"/>
                <c:pt idx="0">
                  <c:v>8</c:v>
                </c:pt>
                <c:pt idx="1">
                  <c:v>12</c:v>
                </c:pt>
                <c:pt idx="2">
                  <c:v>12</c:v>
                </c:pt>
              </c:numCache>
            </c:numRef>
          </c:xVal>
          <c:yVal>
            <c:numRef>
              <c:f>'To graph'!$F$34:$F$36</c:f>
              <c:numCache>
                <c:formatCode>General</c:formatCode>
                <c:ptCount val="3"/>
                <c:pt idx="0">
                  <c:v>2.1851456100000002</c:v>
                </c:pt>
                <c:pt idx="1">
                  <c:v>1.6365139339999999</c:v>
                </c:pt>
                <c:pt idx="2">
                  <c:v>1.4859560119999999</c:v>
                </c:pt>
              </c:numCache>
            </c:numRef>
          </c:yVal>
          <c:smooth val="0"/>
        </c:ser>
        <c:ser>
          <c:idx val="13"/>
          <c:order val="13"/>
          <c:tx>
            <c:strRef>
              <c:f>'To graph'!$A$37</c:f>
              <c:strCache>
                <c:ptCount val="1"/>
                <c:pt idx="0">
                  <c:v>55M</c:v>
                </c:pt>
              </c:strCache>
            </c:strRef>
          </c:tx>
          <c:xVal>
            <c:numRef>
              <c:f>'To graph'!$B$37</c:f>
              <c:numCache>
                <c:formatCode>0</c:formatCode>
                <c:ptCount val="1"/>
                <c:pt idx="0">
                  <c:v>-4</c:v>
                </c:pt>
              </c:numCache>
            </c:numRef>
          </c:xVal>
          <c:yVal>
            <c:numRef>
              <c:f>'To graph'!$F$37</c:f>
              <c:numCache>
                <c:formatCode>General</c:formatCode>
                <c:ptCount val="1"/>
                <c:pt idx="0">
                  <c:v>2.3114592059999999</c:v>
                </c:pt>
              </c:numCache>
            </c:numRef>
          </c:yVal>
          <c:smooth val="0"/>
        </c:ser>
        <c:ser>
          <c:idx val="14"/>
          <c:order val="14"/>
          <c:tx>
            <c:strRef>
              <c:f>'To graph'!$A$38</c:f>
              <c:strCache>
                <c:ptCount val="1"/>
                <c:pt idx="0">
                  <c:v>46F</c:v>
                </c:pt>
              </c:strCache>
            </c:strRef>
          </c:tx>
          <c:xVal>
            <c:numRef>
              <c:f>'To graph'!$B$38:$B$39</c:f>
              <c:numCache>
                <c:formatCode>0</c:formatCode>
                <c:ptCount val="2"/>
                <c:pt idx="0">
                  <c:v>3</c:v>
                </c:pt>
                <c:pt idx="1">
                  <c:v>9</c:v>
                </c:pt>
              </c:numCache>
            </c:numRef>
          </c:xVal>
          <c:yVal>
            <c:numRef>
              <c:f>'To graph'!$F$38:$F$39</c:f>
              <c:numCache>
                <c:formatCode>General</c:formatCode>
                <c:ptCount val="2"/>
                <c:pt idx="0">
                  <c:v>2.2812892200000001</c:v>
                </c:pt>
                <c:pt idx="1">
                  <c:v>1.7446070849999999</c:v>
                </c:pt>
              </c:numCache>
            </c:numRef>
          </c:yVal>
          <c:smooth val="0"/>
        </c:ser>
        <c:ser>
          <c:idx val="15"/>
          <c:order val="15"/>
          <c:tx>
            <c:strRef>
              <c:f>'To graph'!$A$40</c:f>
              <c:strCache>
                <c:ptCount val="1"/>
                <c:pt idx="0">
                  <c:v>64M</c:v>
                </c:pt>
              </c:strCache>
            </c:strRef>
          </c:tx>
          <c:xVal>
            <c:numRef>
              <c:f>'To graph'!$B$40</c:f>
              <c:numCache>
                <c:formatCode>0</c:formatCode>
                <c:ptCount val="1"/>
                <c:pt idx="0">
                  <c:v>8</c:v>
                </c:pt>
              </c:numCache>
            </c:numRef>
          </c:xVal>
          <c:yVal>
            <c:numRef>
              <c:f>'To graph'!$F$40</c:f>
              <c:numCache>
                <c:formatCode>General</c:formatCode>
                <c:ptCount val="1"/>
                <c:pt idx="0">
                  <c:v>1.0075368840000001</c:v>
                </c:pt>
              </c:numCache>
            </c:numRef>
          </c:yVal>
          <c:smooth val="0"/>
        </c:ser>
        <c:ser>
          <c:idx val="16"/>
          <c:order val="16"/>
          <c:tx>
            <c:strRef>
              <c:f>'To graph'!$F$1</c:f>
              <c:strCache>
                <c:ptCount val="1"/>
                <c:pt idx="0">
                  <c:v>left.widthmedian.value</c:v>
                </c:pt>
              </c:strCache>
            </c:strRef>
          </c:tx>
          <c:spPr>
            <a:ln>
              <a:noFill/>
            </a:ln>
          </c:spPr>
          <c:marker>
            <c:symbol val="none"/>
          </c:marker>
          <c:trendline>
            <c:spPr>
              <a:ln w="38100"/>
            </c:spPr>
            <c:trendlineType val="linear"/>
            <c:dispRSqr val="1"/>
            <c:dispEq val="0"/>
            <c:trendlineLbl>
              <c:layout>
                <c:manualLayout>
                  <c:x val="5.7753991688538932E-2"/>
                  <c:y val="0.22036745406824146"/>
                </c:manualLayout>
              </c:layout>
              <c:numFmt formatCode="General" sourceLinked="0"/>
              <c:txPr>
                <a:bodyPr/>
                <a:lstStyle/>
                <a:p>
                  <a:pPr>
                    <a:defRPr sz="1800" b="1"/>
                  </a:pPr>
                  <a:endParaRPr lang="en-US"/>
                </a:p>
              </c:txPr>
            </c:trendlineLbl>
          </c:trendline>
          <c:xVal>
            <c:numRef>
              <c:f>'To graph'!$B$2:$B$40</c:f>
              <c:numCache>
                <c:formatCode>0</c:formatCode>
                <c:ptCount val="39"/>
                <c:pt idx="0">
                  <c:v>4</c:v>
                </c:pt>
                <c:pt idx="1">
                  <c:v>9</c:v>
                </c:pt>
                <c:pt idx="2">
                  <c:v>10</c:v>
                </c:pt>
                <c:pt idx="3">
                  <c:v>15</c:v>
                </c:pt>
                <c:pt idx="4">
                  <c:v>17</c:v>
                </c:pt>
                <c:pt idx="5">
                  <c:v>18</c:v>
                </c:pt>
                <c:pt idx="6">
                  <c:v>30</c:v>
                </c:pt>
                <c:pt idx="7">
                  <c:v>5</c:v>
                </c:pt>
                <c:pt idx="8">
                  <c:v>7</c:v>
                </c:pt>
                <c:pt idx="9">
                  <c:v>13</c:v>
                </c:pt>
                <c:pt idx="10">
                  <c:v>5</c:v>
                </c:pt>
                <c:pt idx="11">
                  <c:v>10</c:v>
                </c:pt>
                <c:pt idx="12">
                  <c:v>10</c:v>
                </c:pt>
                <c:pt idx="13">
                  <c:v>12</c:v>
                </c:pt>
                <c:pt idx="14">
                  <c:v>17</c:v>
                </c:pt>
                <c:pt idx="15">
                  <c:v>18</c:v>
                </c:pt>
                <c:pt idx="16">
                  <c:v>8</c:v>
                </c:pt>
                <c:pt idx="17">
                  <c:v>9</c:v>
                </c:pt>
                <c:pt idx="18">
                  <c:v>10</c:v>
                </c:pt>
                <c:pt idx="19">
                  <c:v>9</c:v>
                </c:pt>
                <c:pt idx="20">
                  <c:v>5</c:v>
                </c:pt>
                <c:pt idx="21">
                  <c:v>9</c:v>
                </c:pt>
                <c:pt idx="22">
                  <c:v>10</c:v>
                </c:pt>
                <c:pt idx="23">
                  <c:v>13</c:v>
                </c:pt>
                <c:pt idx="24">
                  <c:v>8</c:v>
                </c:pt>
                <c:pt idx="25">
                  <c:v>15</c:v>
                </c:pt>
                <c:pt idx="26">
                  <c:v>-1</c:v>
                </c:pt>
                <c:pt idx="27">
                  <c:v>1</c:v>
                </c:pt>
                <c:pt idx="28">
                  <c:v>10</c:v>
                </c:pt>
                <c:pt idx="29">
                  <c:v>3</c:v>
                </c:pt>
                <c:pt idx="30">
                  <c:v>5</c:v>
                </c:pt>
                <c:pt idx="31">
                  <c:v>8</c:v>
                </c:pt>
                <c:pt idx="32">
                  <c:v>8</c:v>
                </c:pt>
                <c:pt idx="33">
                  <c:v>12</c:v>
                </c:pt>
                <c:pt idx="34">
                  <c:v>12</c:v>
                </c:pt>
                <c:pt idx="35">
                  <c:v>-4</c:v>
                </c:pt>
                <c:pt idx="36">
                  <c:v>3</c:v>
                </c:pt>
                <c:pt idx="37">
                  <c:v>9</c:v>
                </c:pt>
                <c:pt idx="38">
                  <c:v>8</c:v>
                </c:pt>
              </c:numCache>
            </c:numRef>
          </c:xVal>
          <c:yVal>
            <c:numRef>
              <c:f>'To graph'!$F$2:$F$40</c:f>
              <c:numCache>
                <c:formatCode>General</c:formatCode>
                <c:ptCount val="39"/>
                <c:pt idx="0">
                  <c:v>2.1068081479999998</c:v>
                </c:pt>
                <c:pt idx="1">
                  <c:v>2.3792858200000002</c:v>
                </c:pt>
                <c:pt idx="2">
                  <c:v>1.1993297060000001</c:v>
                </c:pt>
                <c:pt idx="3">
                  <c:v>1.7083674740000001</c:v>
                </c:pt>
                <c:pt idx="4">
                  <c:v>1.6229990110000001</c:v>
                </c:pt>
                <c:pt idx="5">
                  <c:v>1.5248924129999999</c:v>
                </c:pt>
                <c:pt idx="6">
                  <c:v>1.2242243989999999</c:v>
                </c:pt>
                <c:pt idx="7">
                  <c:v>2.4034083800000001</c:v>
                </c:pt>
                <c:pt idx="8">
                  <c:v>2.3895202420000001</c:v>
                </c:pt>
                <c:pt idx="9">
                  <c:v>2.0039294860000001</c:v>
                </c:pt>
                <c:pt idx="10">
                  <c:v>2.2552378609999999</c:v>
                </c:pt>
                <c:pt idx="11">
                  <c:v>2.2359297690000002</c:v>
                </c:pt>
                <c:pt idx="12">
                  <c:v>2.4346984059999999</c:v>
                </c:pt>
                <c:pt idx="13">
                  <c:v>2.2403745380000002</c:v>
                </c:pt>
                <c:pt idx="14">
                  <c:v>2.233824748</c:v>
                </c:pt>
                <c:pt idx="15">
                  <c:v>2.329583623</c:v>
                </c:pt>
                <c:pt idx="16">
                  <c:v>2.404972066</c:v>
                </c:pt>
                <c:pt idx="17">
                  <c:v>2.3744523339999999</c:v>
                </c:pt>
                <c:pt idx="18">
                  <c:v>2.0696070080000002</c:v>
                </c:pt>
                <c:pt idx="19">
                  <c:v>2.0988396919999999</c:v>
                </c:pt>
                <c:pt idx="20">
                  <c:v>2.3622364249999999</c:v>
                </c:pt>
                <c:pt idx="21">
                  <c:v>2.1741354679999998</c:v>
                </c:pt>
                <c:pt idx="22">
                  <c:v>2.0938683490000001</c:v>
                </c:pt>
                <c:pt idx="23">
                  <c:v>2.2404278070000001</c:v>
                </c:pt>
                <c:pt idx="24">
                  <c:v>2.4294712449999998</c:v>
                </c:pt>
                <c:pt idx="26">
                  <c:v>2.294677766</c:v>
                </c:pt>
                <c:pt idx="27">
                  <c:v>2.4201855210000001</c:v>
                </c:pt>
                <c:pt idx="28">
                  <c:v>2.3769346859999998</c:v>
                </c:pt>
                <c:pt idx="29">
                  <c:v>2.2696252769999998</c:v>
                </c:pt>
                <c:pt idx="30">
                  <c:v>2.1868192579999999</c:v>
                </c:pt>
                <c:pt idx="31">
                  <c:v>2.4755162369999999</c:v>
                </c:pt>
                <c:pt idx="32">
                  <c:v>2.1851456100000002</c:v>
                </c:pt>
                <c:pt idx="33">
                  <c:v>1.6365139339999999</c:v>
                </c:pt>
                <c:pt idx="34">
                  <c:v>1.4859560119999999</c:v>
                </c:pt>
                <c:pt idx="35">
                  <c:v>2.3114592059999999</c:v>
                </c:pt>
                <c:pt idx="36">
                  <c:v>2.2812892200000001</c:v>
                </c:pt>
                <c:pt idx="37">
                  <c:v>1.7446070849999999</c:v>
                </c:pt>
                <c:pt idx="38">
                  <c:v>1.0075368840000001</c:v>
                </c:pt>
              </c:numCache>
            </c:numRef>
          </c:yVal>
          <c:smooth val="0"/>
        </c:ser>
        <c:dLbls>
          <c:showLegendKey val="0"/>
          <c:showVal val="0"/>
          <c:showCatName val="0"/>
          <c:showSerName val="0"/>
          <c:showPercent val="0"/>
          <c:showBubbleSize val="0"/>
        </c:dLbls>
        <c:axId val="399849008"/>
        <c:axId val="399849400"/>
      </c:scatterChart>
      <c:valAx>
        <c:axId val="399849008"/>
        <c:scaling>
          <c:orientation val="minMax"/>
          <c:min val="-5"/>
        </c:scaling>
        <c:delete val="0"/>
        <c:axPos val="b"/>
        <c:numFmt formatCode="0" sourceLinked="1"/>
        <c:majorTickMark val="out"/>
        <c:minorTickMark val="none"/>
        <c:tickLblPos val="nextTo"/>
        <c:crossAx val="399849400"/>
        <c:crosses val="autoZero"/>
        <c:crossBetween val="midCat"/>
      </c:valAx>
      <c:valAx>
        <c:axId val="399849400"/>
        <c:scaling>
          <c:orientation val="minMax"/>
          <c:min val="0.8"/>
        </c:scaling>
        <c:delete val="0"/>
        <c:axPos val="l"/>
        <c:majorGridlines/>
        <c:numFmt formatCode="General" sourceLinked="1"/>
        <c:majorTickMark val="out"/>
        <c:minorTickMark val="none"/>
        <c:tickLblPos val="nextTo"/>
        <c:crossAx val="399849008"/>
        <c:crosses val="autoZero"/>
        <c:crossBetween val="midCat"/>
      </c:valAx>
    </c:plotArea>
    <c:legend>
      <c:legendPos val="r"/>
      <c:legendEntry>
        <c:idx val="16"/>
        <c:delete val="1"/>
      </c:legendEntry>
      <c:legendEntry>
        <c:idx val="17"/>
        <c:delete val="1"/>
      </c:legendEntry>
      <c:layout>
        <c:manualLayout>
          <c:xMode val="edge"/>
          <c:yMode val="edge"/>
          <c:x val="0.78996212121212117"/>
          <c:y val="2.5872784969830583E-2"/>
          <c:w val="0.18731060606060607"/>
          <c:h val="0.94333143018165988"/>
        </c:manualLayout>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400" dirty="0"/>
              <a:t>R AREA MEDIAN</a:t>
            </a:r>
          </a:p>
        </c:rich>
      </c:tx>
      <c:layout>
        <c:manualLayout>
          <c:xMode val="edge"/>
          <c:yMode val="edge"/>
          <c:x val="0.24345601240038947"/>
          <c:y val="1.1644832605531296E-2"/>
        </c:manualLayout>
      </c:layout>
      <c:overlay val="1"/>
    </c:title>
    <c:autoTitleDeleted val="0"/>
    <c:plotArea>
      <c:layout/>
      <c:scatterChart>
        <c:scatterStyle val="lineMarker"/>
        <c:varyColors val="0"/>
        <c:ser>
          <c:idx val="0"/>
          <c:order val="0"/>
          <c:tx>
            <c:strRef>
              <c:f>'To graph'!$A$2</c:f>
              <c:strCache>
                <c:ptCount val="1"/>
                <c:pt idx="0">
                  <c:v>50F</c:v>
                </c:pt>
              </c:strCache>
            </c:strRef>
          </c:tx>
          <c:xVal>
            <c:numRef>
              <c:f>'To graph'!$B$2</c:f>
              <c:numCache>
                <c:formatCode>0</c:formatCode>
                <c:ptCount val="1"/>
                <c:pt idx="0">
                  <c:v>4</c:v>
                </c:pt>
              </c:numCache>
            </c:numRef>
          </c:xVal>
          <c:yVal>
            <c:numRef>
              <c:f>'To graph'!$H$2</c:f>
              <c:numCache>
                <c:formatCode>General</c:formatCode>
                <c:ptCount val="1"/>
                <c:pt idx="0">
                  <c:v>5.2400561699999999</c:v>
                </c:pt>
              </c:numCache>
            </c:numRef>
          </c:yVal>
          <c:smooth val="0"/>
        </c:ser>
        <c:ser>
          <c:idx val="1"/>
          <c:order val="1"/>
          <c:tx>
            <c:strRef>
              <c:f>'To graph'!$A$3</c:f>
              <c:strCache>
                <c:ptCount val="1"/>
                <c:pt idx="0">
                  <c:v>34M</c:v>
                </c:pt>
              </c:strCache>
            </c:strRef>
          </c:tx>
          <c:xVal>
            <c:numRef>
              <c:f>'To graph'!$B$3:$B$8</c:f>
              <c:numCache>
                <c:formatCode>0</c:formatCode>
                <c:ptCount val="6"/>
                <c:pt idx="0">
                  <c:v>9</c:v>
                </c:pt>
                <c:pt idx="1">
                  <c:v>10</c:v>
                </c:pt>
                <c:pt idx="2">
                  <c:v>15</c:v>
                </c:pt>
                <c:pt idx="3">
                  <c:v>17</c:v>
                </c:pt>
                <c:pt idx="4">
                  <c:v>18</c:v>
                </c:pt>
                <c:pt idx="5">
                  <c:v>30</c:v>
                </c:pt>
              </c:numCache>
            </c:numRef>
          </c:xVal>
          <c:yVal>
            <c:numRef>
              <c:f>'To graph'!$H$3:$H$8</c:f>
              <c:numCache>
                <c:formatCode>General</c:formatCode>
                <c:ptCount val="6"/>
                <c:pt idx="0">
                  <c:v>5.2993360259999998</c:v>
                </c:pt>
                <c:pt idx="1">
                  <c:v>2.8846560800000001</c:v>
                </c:pt>
                <c:pt idx="2">
                  <c:v>1.980076172</c:v>
                </c:pt>
                <c:pt idx="3">
                  <c:v>4.598183229</c:v>
                </c:pt>
                <c:pt idx="4">
                  <c:v>1.867302555</c:v>
                </c:pt>
                <c:pt idx="5">
                  <c:v>2.0298362189999999</c:v>
                </c:pt>
              </c:numCache>
            </c:numRef>
          </c:yVal>
          <c:smooth val="0"/>
        </c:ser>
        <c:ser>
          <c:idx val="2"/>
          <c:order val="2"/>
          <c:tx>
            <c:strRef>
              <c:f>'To graph'!$A$9</c:f>
              <c:strCache>
                <c:ptCount val="1"/>
                <c:pt idx="0">
                  <c:v>35M</c:v>
                </c:pt>
              </c:strCache>
            </c:strRef>
          </c:tx>
          <c:xVal>
            <c:numRef>
              <c:f>'To graph'!$B$9:$B$11</c:f>
              <c:numCache>
                <c:formatCode>0</c:formatCode>
                <c:ptCount val="3"/>
                <c:pt idx="0">
                  <c:v>5</c:v>
                </c:pt>
                <c:pt idx="1">
                  <c:v>7</c:v>
                </c:pt>
                <c:pt idx="2">
                  <c:v>13</c:v>
                </c:pt>
              </c:numCache>
            </c:numRef>
          </c:xVal>
          <c:yVal>
            <c:numRef>
              <c:f>'To graph'!$H$9:$H$11</c:f>
              <c:numCache>
                <c:formatCode>General</c:formatCode>
                <c:ptCount val="3"/>
                <c:pt idx="0">
                  <c:v>5.0946327450000002</c:v>
                </c:pt>
                <c:pt idx="1">
                  <c:v>5.0503564110000001</c:v>
                </c:pt>
                <c:pt idx="2">
                  <c:v>2.949657164</c:v>
                </c:pt>
              </c:numCache>
            </c:numRef>
          </c:yVal>
          <c:smooth val="0"/>
        </c:ser>
        <c:ser>
          <c:idx val="3"/>
          <c:order val="3"/>
          <c:tx>
            <c:strRef>
              <c:f>'To graph'!$A$12</c:f>
              <c:strCache>
                <c:ptCount val="1"/>
                <c:pt idx="0">
                  <c:v>44F</c:v>
                </c:pt>
              </c:strCache>
            </c:strRef>
          </c:tx>
          <c:xVal>
            <c:numRef>
              <c:f>'To graph'!$B$12:$B$13</c:f>
              <c:numCache>
                <c:formatCode>0</c:formatCode>
                <c:ptCount val="2"/>
                <c:pt idx="0">
                  <c:v>5</c:v>
                </c:pt>
                <c:pt idx="1">
                  <c:v>10</c:v>
                </c:pt>
              </c:numCache>
            </c:numRef>
          </c:xVal>
          <c:yVal>
            <c:numRef>
              <c:f>'To graph'!$H$12:$H$13</c:f>
              <c:numCache>
                <c:formatCode>General</c:formatCode>
                <c:ptCount val="2"/>
                <c:pt idx="0">
                  <c:v>5.2057435740000004</c:v>
                </c:pt>
                <c:pt idx="1">
                  <c:v>4.4079568790000003</c:v>
                </c:pt>
              </c:numCache>
            </c:numRef>
          </c:yVal>
          <c:smooth val="0"/>
        </c:ser>
        <c:ser>
          <c:idx val="4"/>
          <c:order val="4"/>
          <c:tx>
            <c:strRef>
              <c:f>'To graph'!$A$14</c:f>
              <c:strCache>
                <c:ptCount val="1"/>
                <c:pt idx="0">
                  <c:v>52M</c:v>
                </c:pt>
              </c:strCache>
            </c:strRef>
          </c:tx>
          <c:xVal>
            <c:numRef>
              <c:f>'To graph'!$B$14:$B$17</c:f>
              <c:numCache>
                <c:formatCode>0</c:formatCode>
                <c:ptCount val="4"/>
                <c:pt idx="0">
                  <c:v>10</c:v>
                </c:pt>
                <c:pt idx="1">
                  <c:v>12</c:v>
                </c:pt>
                <c:pt idx="2">
                  <c:v>17</c:v>
                </c:pt>
                <c:pt idx="3">
                  <c:v>18</c:v>
                </c:pt>
              </c:numCache>
            </c:numRef>
          </c:xVal>
          <c:yVal>
            <c:numRef>
              <c:f>'To graph'!$H$14:$H$17</c:f>
              <c:numCache>
                <c:formatCode>General</c:formatCode>
                <c:ptCount val="4"/>
                <c:pt idx="0">
                  <c:v>5.7409923999999997</c:v>
                </c:pt>
                <c:pt idx="1">
                  <c:v>4.6715900120000002</c:v>
                </c:pt>
                <c:pt idx="2">
                  <c:v>4.2028128540000003</c:v>
                </c:pt>
                <c:pt idx="3">
                  <c:v>5.474606509</c:v>
                </c:pt>
              </c:numCache>
            </c:numRef>
          </c:yVal>
          <c:smooth val="0"/>
        </c:ser>
        <c:ser>
          <c:idx val="5"/>
          <c:order val="5"/>
          <c:tx>
            <c:strRef>
              <c:f>'To graph'!$A$21</c:f>
              <c:strCache>
                <c:ptCount val="1"/>
                <c:pt idx="0">
                  <c:v>25F</c:v>
                </c:pt>
              </c:strCache>
            </c:strRef>
          </c:tx>
          <c:xVal>
            <c:numRef>
              <c:f>'To graph'!$B$21</c:f>
              <c:numCache>
                <c:formatCode>0</c:formatCode>
                <c:ptCount val="1"/>
                <c:pt idx="0">
                  <c:v>9</c:v>
                </c:pt>
              </c:numCache>
            </c:numRef>
          </c:xVal>
          <c:yVal>
            <c:numRef>
              <c:f>'To graph'!$H$21</c:f>
              <c:numCache>
                <c:formatCode>General</c:formatCode>
                <c:ptCount val="1"/>
                <c:pt idx="0">
                  <c:v>2.061264419</c:v>
                </c:pt>
              </c:numCache>
            </c:numRef>
          </c:yVal>
          <c:smooth val="0"/>
        </c:ser>
        <c:ser>
          <c:idx val="6"/>
          <c:order val="6"/>
          <c:tx>
            <c:strRef>
              <c:f>'To graph'!$A$22</c:f>
              <c:strCache>
                <c:ptCount val="1"/>
                <c:pt idx="0">
                  <c:v>44M</c:v>
                </c:pt>
              </c:strCache>
            </c:strRef>
          </c:tx>
          <c:xVal>
            <c:numRef>
              <c:f>'To graph'!$B$22:$B$23</c:f>
              <c:numCache>
                <c:formatCode>0</c:formatCode>
                <c:ptCount val="2"/>
                <c:pt idx="0">
                  <c:v>5</c:v>
                </c:pt>
                <c:pt idx="1">
                  <c:v>9</c:v>
                </c:pt>
              </c:numCache>
            </c:numRef>
          </c:xVal>
          <c:yVal>
            <c:numRef>
              <c:f>'To graph'!$H$22:$H$23</c:f>
              <c:numCache>
                <c:formatCode>General</c:formatCode>
                <c:ptCount val="2"/>
                <c:pt idx="0">
                  <c:v>5.1721325299999998</c:v>
                </c:pt>
                <c:pt idx="1">
                  <c:v>5.6086618189999999</c:v>
                </c:pt>
              </c:numCache>
            </c:numRef>
          </c:yVal>
          <c:smooth val="0"/>
        </c:ser>
        <c:ser>
          <c:idx val="7"/>
          <c:order val="7"/>
          <c:tx>
            <c:strRef>
              <c:f>'To graph'!$A$24</c:f>
              <c:strCache>
                <c:ptCount val="1"/>
                <c:pt idx="0">
                  <c:v>27F</c:v>
                </c:pt>
              </c:strCache>
            </c:strRef>
          </c:tx>
          <c:xVal>
            <c:numRef>
              <c:f>'To graph'!$B$24:$B$25</c:f>
              <c:numCache>
                <c:formatCode>0</c:formatCode>
                <c:ptCount val="2"/>
                <c:pt idx="0">
                  <c:v>10</c:v>
                </c:pt>
                <c:pt idx="1">
                  <c:v>13</c:v>
                </c:pt>
              </c:numCache>
            </c:numRef>
          </c:xVal>
          <c:yVal>
            <c:numRef>
              <c:f>'To graph'!$H$24:$H$25</c:f>
              <c:numCache>
                <c:formatCode>General</c:formatCode>
                <c:ptCount val="2"/>
                <c:pt idx="0">
                  <c:v>4.9419327170000003</c:v>
                </c:pt>
                <c:pt idx="1">
                  <c:v>5.2865331329999998</c:v>
                </c:pt>
              </c:numCache>
            </c:numRef>
          </c:yVal>
          <c:smooth val="0"/>
        </c:ser>
        <c:ser>
          <c:idx val="8"/>
          <c:order val="8"/>
          <c:tx>
            <c:strRef>
              <c:f>'To graph'!$A$26</c:f>
              <c:strCache>
                <c:ptCount val="1"/>
                <c:pt idx="0">
                  <c:v>63F</c:v>
                </c:pt>
              </c:strCache>
            </c:strRef>
          </c:tx>
          <c:xVal>
            <c:numRef>
              <c:f>'To graph'!$B$26</c:f>
              <c:numCache>
                <c:formatCode>0</c:formatCode>
                <c:ptCount val="1"/>
                <c:pt idx="0">
                  <c:v>8</c:v>
                </c:pt>
              </c:numCache>
            </c:numRef>
          </c:xVal>
          <c:yVal>
            <c:numRef>
              <c:f>'To graph'!$H$26</c:f>
              <c:numCache>
                <c:formatCode>General</c:formatCode>
                <c:ptCount val="1"/>
                <c:pt idx="0">
                  <c:v>6.1625588330000003</c:v>
                </c:pt>
              </c:numCache>
            </c:numRef>
          </c:yVal>
          <c:smooth val="0"/>
        </c:ser>
        <c:ser>
          <c:idx val="9"/>
          <c:order val="9"/>
          <c:tx>
            <c:strRef>
              <c:f>'To graph'!$A$28</c:f>
              <c:strCache>
                <c:ptCount val="1"/>
                <c:pt idx="0">
                  <c:v>53M</c:v>
                </c:pt>
              </c:strCache>
            </c:strRef>
          </c:tx>
          <c:xVal>
            <c:numRef>
              <c:f>'To graph'!$B$28:$B$30</c:f>
              <c:numCache>
                <c:formatCode>0</c:formatCode>
                <c:ptCount val="3"/>
                <c:pt idx="0">
                  <c:v>-1</c:v>
                </c:pt>
                <c:pt idx="1">
                  <c:v>1</c:v>
                </c:pt>
                <c:pt idx="2">
                  <c:v>10</c:v>
                </c:pt>
              </c:numCache>
            </c:numRef>
          </c:xVal>
          <c:yVal>
            <c:numRef>
              <c:f>'To graph'!$H$28:$H$30</c:f>
              <c:numCache>
                <c:formatCode>General</c:formatCode>
                <c:ptCount val="3"/>
                <c:pt idx="0">
                  <c:v>5.5068997560000001</c:v>
                </c:pt>
                <c:pt idx="1">
                  <c:v>5.9681048649999999</c:v>
                </c:pt>
                <c:pt idx="2">
                  <c:v>5.5340691309999999</c:v>
                </c:pt>
              </c:numCache>
            </c:numRef>
          </c:yVal>
          <c:smooth val="0"/>
        </c:ser>
        <c:ser>
          <c:idx val="10"/>
          <c:order val="10"/>
          <c:tx>
            <c:strRef>
              <c:f>'To graph'!$A$31</c:f>
              <c:strCache>
                <c:ptCount val="1"/>
                <c:pt idx="0">
                  <c:v>42F</c:v>
                </c:pt>
              </c:strCache>
            </c:strRef>
          </c:tx>
          <c:xVal>
            <c:numRef>
              <c:f>'To graph'!$B$31:$B$32</c:f>
              <c:numCache>
                <c:formatCode>0</c:formatCode>
                <c:ptCount val="2"/>
                <c:pt idx="0">
                  <c:v>3</c:v>
                </c:pt>
                <c:pt idx="1">
                  <c:v>5</c:v>
                </c:pt>
              </c:numCache>
            </c:numRef>
          </c:xVal>
          <c:yVal>
            <c:numRef>
              <c:f>'To graph'!$H$31:$H$32</c:f>
              <c:numCache>
                <c:formatCode>General</c:formatCode>
                <c:ptCount val="2"/>
                <c:pt idx="0">
                  <c:v>5.511579212</c:v>
                </c:pt>
                <c:pt idx="1">
                  <c:v>5.1416355830000002</c:v>
                </c:pt>
              </c:numCache>
            </c:numRef>
          </c:yVal>
          <c:smooth val="0"/>
        </c:ser>
        <c:ser>
          <c:idx val="11"/>
          <c:order val="11"/>
          <c:tx>
            <c:strRef>
              <c:f>'To graph'!$A$33</c:f>
              <c:strCache>
                <c:ptCount val="1"/>
                <c:pt idx="0">
                  <c:v>52F</c:v>
                </c:pt>
              </c:strCache>
            </c:strRef>
          </c:tx>
          <c:xVal>
            <c:numRef>
              <c:f>'To graph'!$B$33</c:f>
              <c:numCache>
                <c:formatCode>0</c:formatCode>
                <c:ptCount val="1"/>
                <c:pt idx="0">
                  <c:v>8</c:v>
                </c:pt>
              </c:numCache>
            </c:numRef>
          </c:xVal>
          <c:yVal>
            <c:numRef>
              <c:f>'To graph'!$H$33</c:f>
              <c:numCache>
                <c:formatCode>General</c:formatCode>
                <c:ptCount val="1"/>
                <c:pt idx="0">
                  <c:v>5.0830494430000002</c:v>
                </c:pt>
              </c:numCache>
            </c:numRef>
          </c:yVal>
          <c:smooth val="0"/>
        </c:ser>
        <c:ser>
          <c:idx val="12"/>
          <c:order val="12"/>
          <c:tx>
            <c:strRef>
              <c:f>'To graph'!$A$34</c:f>
              <c:strCache>
                <c:ptCount val="1"/>
                <c:pt idx="0">
                  <c:v>45F</c:v>
                </c:pt>
              </c:strCache>
            </c:strRef>
          </c:tx>
          <c:xVal>
            <c:numRef>
              <c:f>'To graph'!$B$34:$B$36</c:f>
              <c:numCache>
                <c:formatCode>0</c:formatCode>
                <c:ptCount val="3"/>
                <c:pt idx="0">
                  <c:v>8</c:v>
                </c:pt>
                <c:pt idx="1">
                  <c:v>12</c:v>
                </c:pt>
                <c:pt idx="2">
                  <c:v>12</c:v>
                </c:pt>
              </c:numCache>
            </c:numRef>
          </c:xVal>
          <c:yVal>
            <c:numRef>
              <c:f>'To graph'!$H$34:$H$36</c:f>
              <c:numCache>
                <c:formatCode>General</c:formatCode>
                <c:ptCount val="3"/>
                <c:pt idx="0">
                  <c:v>5.7296316989999996</c:v>
                </c:pt>
                <c:pt idx="1">
                  <c:v>3.8097125009999999</c:v>
                </c:pt>
                <c:pt idx="2">
                  <c:v>4.0081960380000003</c:v>
                </c:pt>
              </c:numCache>
            </c:numRef>
          </c:yVal>
          <c:smooth val="0"/>
        </c:ser>
        <c:ser>
          <c:idx val="13"/>
          <c:order val="13"/>
          <c:tx>
            <c:strRef>
              <c:f>'To graph'!$A$37</c:f>
              <c:strCache>
                <c:ptCount val="1"/>
                <c:pt idx="0">
                  <c:v>55M</c:v>
                </c:pt>
              </c:strCache>
            </c:strRef>
          </c:tx>
          <c:xVal>
            <c:numRef>
              <c:f>'To graph'!$B$37</c:f>
              <c:numCache>
                <c:formatCode>0</c:formatCode>
                <c:ptCount val="1"/>
                <c:pt idx="0">
                  <c:v>-4</c:v>
                </c:pt>
              </c:numCache>
            </c:numRef>
          </c:xVal>
          <c:yVal>
            <c:numRef>
              <c:f>'To graph'!$H$37</c:f>
              <c:numCache>
                <c:formatCode>General</c:formatCode>
                <c:ptCount val="1"/>
                <c:pt idx="0">
                  <c:v>5.1110474740000003</c:v>
                </c:pt>
              </c:numCache>
            </c:numRef>
          </c:yVal>
          <c:smooth val="0"/>
        </c:ser>
        <c:ser>
          <c:idx val="14"/>
          <c:order val="14"/>
          <c:tx>
            <c:strRef>
              <c:f>'To graph'!$A$38</c:f>
              <c:strCache>
                <c:ptCount val="1"/>
                <c:pt idx="0">
                  <c:v>46F</c:v>
                </c:pt>
              </c:strCache>
            </c:strRef>
          </c:tx>
          <c:xVal>
            <c:numRef>
              <c:f>'To graph'!$B$38:$B$39</c:f>
              <c:numCache>
                <c:formatCode>0</c:formatCode>
                <c:ptCount val="2"/>
                <c:pt idx="0">
                  <c:v>3</c:v>
                </c:pt>
                <c:pt idx="1">
                  <c:v>9</c:v>
                </c:pt>
              </c:numCache>
            </c:numRef>
          </c:xVal>
          <c:yVal>
            <c:numRef>
              <c:f>'To graph'!$H$38:$H$39</c:f>
              <c:numCache>
                <c:formatCode>General</c:formatCode>
                <c:ptCount val="2"/>
                <c:pt idx="0">
                  <c:v>4.1749065849999996</c:v>
                </c:pt>
                <c:pt idx="1">
                  <c:v>2.9574910970000001</c:v>
                </c:pt>
              </c:numCache>
            </c:numRef>
          </c:yVal>
          <c:smooth val="0"/>
        </c:ser>
        <c:ser>
          <c:idx val="15"/>
          <c:order val="15"/>
          <c:tx>
            <c:strRef>
              <c:f>'To graph'!$A$40</c:f>
              <c:strCache>
                <c:ptCount val="1"/>
                <c:pt idx="0">
                  <c:v>64M</c:v>
                </c:pt>
              </c:strCache>
            </c:strRef>
          </c:tx>
          <c:xVal>
            <c:numRef>
              <c:f>'To graph'!$B$40</c:f>
              <c:numCache>
                <c:formatCode>0</c:formatCode>
                <c:ptCount val="1"/>
                <c:pt idx="0">
                  <c:v>8</c:v>
                </c:pt>
              </c:numCache>
            </c:numRef>
          </c:xVal>
          <c:yVal>
            <c:numRef>
              <c:f>'To graph'!$H$40</c:f>
              <c:numCache>
                <c:formatCode>General</c:formatCode>
                <c:ptCount val="1"/>
                <c:pt idx="0">
                  <c:v>1.6773020489999999</c:v>
                </c:pt>
              </c:numCache>
            </c:numRef>
          </c:yVal>
          <c:smooth val="0"/>
        </c:ser>
        <c:ser>
          <c:idx val="16"/>
          <c:order val="16"/>
          <c:tx>
            <c:strRef>
              <c:f>'To graph'!$H$1</c:f>
              <c:strCache>
                <c:ptCount val="1"/>
                <c:pt idx="0">
                  <c:v>right.areamedian.value</c:v>
                </c:pt>
              </c:strCache>
            </c:strRef>
          </c:tx>
          <c:spPr>
            <a:ln>
              <a:noFill/>
            </a:ln>
          </c:spPr>
          <c:marker>
            <c:symbol val="none"/>
          </c:marker>
          <c:trendline>
            <c:spPr>
              <a:ln w="38100"/>
            </c:spPr>
            <c:trendlineType val="linear"/>
            <c:dispRSqr val="1"/>
            <c:dispEq val="0"/>
            <c:trendlineLbl>
              <c:layout>
                <c:manualLayout>
                  <c:x val="0.15261982197877438"/>
                  <c:y val="-0.41593363329583805"/>
                </c:manualLayout>
              </c:layout>
              <c:numFmt formatCode="General" sourceLinked="0"/>
              <c:txPr>
                <a:bodyPr/>
                <a:lstStyle/>
                <a:p>
                  <a:pPr>
                    <a:defRPr sz="1800" b="1"/>
                  </a:pPr>
                  <a:endParaRPr lang="en-US"/>
                </a:p>
              </c:txPr>
            </c:trendlineLbl>
          </c:trendline>
          <c:xVal>
            <c:numRef>
              <c:f>'To graph'!$B$2:$B$40</c:f>
              <c:numCache>
                <c:formatCode>0</c:formatCode>
                <c:ptCount val="39"/>
                <c:pt idx="0">
                  <c:v>4</c:v>
                </c:pt>
                <c:pt idx="1">
                  <c:v>9</c:v>
                </c:pt>
                <c:pt idx="2">
                  <c:v>10</c:v>
                </c:pt>
                <c:pt idx="3">
                  <c:v>15</c:v>
                </c:pt>
                <c:pt idx="4">
                  <c:v>17</c:v>
                </c:pt>
                <c:pt idx="5">
                  <c:v>18</c:v>
                </c:pt>
                <c:pt idx="6">
                  <c:v>30</c:v>
                </c:pt>
                <c:pt idx="7">
                  <c:v>5</c:v>
                </c:pt>
                <c:pt idx="8">
                  <c:v>7</c:v>
                </c:pt>
                <c:pt idx="9">
                  <c:v>13</c:v>
                </c:pt>
                <c:pt idx="10">
                  <c:v>5</c:v>
                </c:pt>
                <c:pt idx="11">
                  <c:v>10</c:v>
                </c:pt>
                <c:pt idx="12">
                  <c:v>10</c:v>
                </c:pt>
                <c:pt idx="13">
                  <c:v>12</c:v>
                </c:pt>
                <c:pt idx="14">
                  <c:v>17</c:v>
                </c:pt>
                <c:pt idx="15">
                  <c:v>18</c:v>
                </c:pt>
                <c:pt idx="16">
                  <c:v>8</c:v>
                </c:pt>
                <c:pt idx="17">
                  <c:v>9</c:v>
                </c:pt>
                <c:pt idx="18">
                  <c:v>10</c:v>
                </c:pt>
                <c:pt idx="19">
                  <c:v>9</c:v>
                </c:pt>
                <c:pt idx="20">
                  <c:v>5</c:v>
                </c:pt>
                <c:pt idx="21">
                  <c:v>9</c:v>
                </c:pt>
                <c:pt idx="22">
                  <c:v>10</c:v>
                </c:pt>
                <c:pt idx="23">
                  <c:v>13</c:v>
                </c:pt>
                <c:pt idx="24">
                  <c:v>8</c:v>
                </c:pt>
                <c:pt idx="25">
                  <c:v>15</c:v>
                </c:pt>
                <c:pt idx="26">
                  <c:v>-1</c:v>
                </c:pt>
                <c:pt idx="27">
                  <c:v>1</c:v>
                </c:pt>
                <c:pt idx="28">
                  <c:v>10</c:v>
                </c:pt>
                <c:pt idx="29">
                  <c:v>3</c:v>
                </c:pt>
                <c:pt idx="30">
                  <c:v>5</c:v>
                </c:pt>
                <c:pt idx="31">
                  <c:v>8</c:v>
                </c:pt>
                <c:pt idx="32">
                  <c:v>8</c:v>
                </c:pt>
                <c:pt idx="33">
                  <c:v>12</c:v>
                </c:pt>
                <c:pt idx="34">
                  <c:v>12</c:v>
                </c:pt>
                <c:pt idx="35">
                  <c:v>-4</c:v>
                </c:pt>
                <c:pt idx="36">
                  <c:v>3</c:v>
                </c:pt>
                <c:pt idx="37">
                  <c:v>9</c:v>
                </c:pt>
                <c:pt idx="38">
                  <c:v>8</c:v>
                </c:pt>
              </c:numCache>
            </c:numRef>
          </c:xVal>
          <c:yVal>
            <c:numRef>
              <c:f>'To graph'!$H$2:$H$40</c:f>
              <c:numCache>
                <c:formatCode>General</c:formatCode>
                <c:ptCount val="39"/>
                <c:pt idx="0">
                  <c:v>5.2400561699999999</c:v>
                </c:pt>
                <c:pt idx="1">
                  <c:v>5.2993360259999998</c:v>
                </c:pt>
                <c:pt idx="2">
                  <c:v>2.8846560800000001</c:v>
                </c:pt>
                <c:pt idx="3">
                  <c:v>1.980076172</c:v>
                </c:pt>
                <c:pt idx="4">
                  <c:v>4.598183229</c:v>
                </c:pt>
                <c:pt idx="5">
                  <c:v>1.867302555</c:v>
                </c:pt>
                <c:pt idx="6">
                  <c:v>2.0298362189999999</c:v>
                </c:pt>
                <c:pt idx="7">
                  <c:v>5.0946327450000002</c:v>
                </c:pt>
                <c:pt idx="8">
                  <c:v>5.0503564110000001</c:v>
                </c:pt>
                <c:pt idx="9">
                  <c:v>2.949657164</c:v>
                </c:pt>
                <c:pt idx="10">
                  <c:v>5.2057435740000004</c:v>
                </c:pt>
                <c:pt idx="11">
                  <c:v>4.4079568790000003</c:v>
                </c:pt>
                <c:pt idx="12">
                  <c:v>5.7409923999999997</c:v>
                </c:pt>
                <c:pt idx="13">
                  <c:v>4.6715900120000002</c:v>
                </c:pt>
                <c:pt idx="14">
                  <c:v>4.2028128540000003</c:v>
                </c:pt>
                <c:pt idx="15">
                  <c:v>5.474606509</c:v>
                </c:pt>
                <c:pt idx="16">
                  <c:v>5.6189957140000004</c:v>
                </c:pt>
                <c:pt idx="17">
                  <c:v>5.0854977960000003</c:v>
                </c:pt>
                <c:pt idx="18">
                  <c:v>2.9834751229999998</c:v>
                </c:pt>
                <c:pt idx="19">
                  <c:v>2.061264419</c:v>
                </c:pt>
                <c:pt idx="20">
                  <c:v>5.1721325299999998</c:v>
                </c:pt>
                <c:pt idx="21">
                  <c:v>5.6086618189999999</c:v>
                </c:pt>
                <c:pt idx="22">
                  <c:v>4.9419327170000003</c:v>
                </c:pt>
                <c:pt idx="23">
                  <c:v>5.2865331329999998</c:v>
                </c:pt>
                <c:pt idx="24">
                  <c:v>6.1625588330000003</c:v>
                </c:pt>
                <c:pt idx="26">
                  <c:v>5.5068997560000001</c:v>
                </c:pt>
                <c:pt idx="27">
                  <c:v>5.9681048649999999</c:v>
                </c:pt>
                <c:pt idx="28">
                  <c:v>5.5340691309999999</c:v>
                </c:pt>
                <c:pt idx="29">
                  <c:v>5.511579212</c:v>
                </c:pt>
                <c:pt idx="30">
                  <c:v>5.1416355830000002</c:v>
                </c:pt>
                <c:pt idx="31">
                  <c:v>5.0830494430000002</c:v>
                </c:pt>
                <c:pt idx="32">
                  <c:v>5.7296316989999996</c:v>
                </c:pt>
                <c:pt idx="33">
                  <c:v>3.8097125009999999</c:v>
                </c:pt>
                <c:pt idx="34">
                  <c:v>4.0081960380000003</c:v>
                </c:pt>
                <c:pt idx="35">
                  <c:v>5.1110474740000003</c:v>
                </c:pt>
                <c:pt idx="36">
                  <c:v>4.1749065849999996</c:v>
                </c:pt>
                <c:pt idx="37">
                  <c:v>2.9574910970000001</c:v>
                </c:pt>
                <c:pt idx="38">
                  <c:v>1.6773020489999999</c:v>
                </c:pt>
              </c:numCache>
            </c:numRef>
          </c:yVal>
          <c:smooth val="0"/>
        </c:ser>
        <c:dLbls>
          <c:showLegendKey val="0"/>
          <c:showVal val="0"/>
          <c:showCatName val="0"/>
          <c:showSerName val="0"/>
          <c:showPercent val="0"/>
          <c:showBubbleSize val="0"/>
        </c:dLbls>
        <c:axId val="399850184"/>
        <c:axId val="399850576"/>
      </c:scatterChart>
      <c:valAx>
        <c:axId val="399850184"/>
        <c:scaling>
          <c:orientation val="minMax"/>
          <c:min val="-5"/>
        </c:scaling>
        <c:delete val="0"/>
        <c:axPos val="b"/>
        <c:numFmt formatCode="0" sourceLinked="1"/>
        <c:majorTickMark val="out"/>
        <c:minorTickMark val="none"/>
        <c:tickLblPos val="nextTo"/>
        <c:crossAx val="399850576"/>
        <c:crosses val="autoZero"/>
        <c:crossBetween val="midCat"/>
      </c:valAx>
      <c:valAx>
        <c:axId val="399850576"/>
        <c:scaling>
          <c:orientation val="minMax"/>
          <c:max val="6"/>
          <c:min val="1"/>
        </c:scaling>
        <c:delete val="0"/>
        <c:axPos val="l"/>
        <c:majorGridlines/>
        <c:numFmt formatCode="General" sourceLinked="1"/>
        <c:majorTickMark val="out"/>
        <c:minorTickMark val="none"/>
        <c:tickLblPos val="nextTo"/>
        <c:crossAx val="399850184"/>
        <c:crosses val="autoZero"/>
        <c:crossBetween val="midCat"/>
      </c:valAx>
    </c:plotArea>
    <c:legend>
      <c:legendPos val="r"/>
      <c:legendEntry>
        <c:idx val="16"/>
        <c:delete val="1"/>
      </c:legendEntry>
      <c:legendEntry>
        <c:idx val="17"/>
        <c:delete val="1"/>
      </c:legendEntry>
      <c:layout>
        <c:manualLayout>
          <c:xMode val="edge"/>
          <c:yMode val="edge"/>
          <c:x val="0.79909420289855071"/>
          <c:y val="7.2478440194975768E-4"/>
          <c:w val="0.17916666666666667"/>
          <c:h val="0.99855005624296966"/>
        </c:manualLayout>
      </c:layout>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400" dirty="0"/>
              <a:t>R WIDTH MEDIAN</a:t>
            </a:r>
          </a:p>
        </c:rich>
      </c:tx>
      <c:layout>
        <c:manualLayout>
          <c:xMode val="edge"/>
          <c:yMode val="edge"/>
          <c:x val="0.12691416180802639"/>
          <c:y val="0"/>
        </c:manualLayout>
      </c:layout>
      <c:overlay val="1"/>
    </c:title>
    <c:autoTitleDeleted val="0"/>
    <c:plotArea>
      <c:layout>
        <c:manualLayout>
          <c:layoutTarget val="inner"/>
          <c:xMode val="edge"/>
          <c:yMode val="edge"/>
          <c:x val="5.4769363935890991E-2"/>
          <c:y val="5.2380952380952382E-2"/>
          <c:w val="0.68987602613503096"/>
          <c:h val="0.85851556055493061"/>
        </c:manualLayout>
      </c:layout>
      <c:scatterChart>
        <c:scatterStyle val="lineMarker"/>
        <c:varyColors val="0"/>
        <c:ser>
          <c:idx val="0"/>
          <c:order val="0"/>
          <c:tx>
            <c:strRef>
              <c:f>'To graph'!$A$2</c:f>
              <c:strCache>
                <c:ptCount val="1"/>
                <c:pt idx="0">
                  <c:v>50F</c:v>
                </c:pt>
              </c:strCache>
            </c:strRef>
          </c:tx>
          <c:xVal>
            <c:numRef>
              <c:f>'To graph'!$B$2</c:f>
              <c:numCache>
                <c:formatCode>0</c:formatCode>
                <c:ptCount val="1"/>
                <c:pt idx="0">
                  <c:v>4</c:v>
                </c:pt>
              </c:numCache>
            </c:numRef>
          </c:xVal>
          <c:yVal>
            <c:numRef>
              <c:f>'To graph'!$J$2</c:f>
              <c:numCache>
                <c:formatCode>General</c:formatCode>
                <c:ptCount val="1"/>
                <c:pt idx="0">
                  <c:v>2.3427689209999998</c:v>
                </c:pt>
              </c:numCache>
            </c:numRef>
          </c:yVal>
          <c:smooth val="0"/>
        </c:ser>
        <c:ser>
          <c:idx val="1"/>
          <c:order val="1"/>
          <c:tx>
            <c:strRef>
              <c:f>'To graph'!$A$3</c:f>
              <c:strCache>
                <c:ptCount val="1"/>
                <c:pt idx="0">
                  <c:v>34M</c:v>
                </c:pt>
              </c:strCache>
            </c:strRef>
          </c:tx>
          <c:xVal>
            <c:numRef>
              <c:f>'To graph'!$B$3:$B$8</c:f>
              <c:numCache>
                <c:formatCode>0</c:formatCode>
                <c:ptCount val="6"/>
                <c:pt idx="0">
                  <c:v>9</c:v>
                </c:pt>
                <c:pt idx="1">
                  <c:v>10</c:v>
                </c:pt>
                <c:pt idx="2">
                  <c:v>15</c:v>
                </c:pt>
                <c:pt idx="3">
                  <c:v>17</c:v>
                </c:pt>
                <c:pt idx="4">
                  <c:v>18</c:v>
                </c:pt>
                <c:pt idx="5">
                  <c:v>30</c:v>
                </c:pt>
              </c:numCache>
            </c:numRef>
          </c:xVal>
          <c:yVal>
            <c:numRef>
              <c:f>'To graph'!$J$3:$J$8</c:f>
              <c:numCache>
                <c:formatCode>General</c:formatCode>
                <c:ptCount val="6"/>
                <c:pt idx="0">
                  <c:v>2.3889490090000001</c:v>
                </c:pt>
                <c:pt idx="1">
                  <c:v>1.338157622</c:v>
                </c:pt>
                <c:pt idx="2">
                  <c:v>1.534425634</c:v>
                </c:pt>
                <c:pt idx="3">
                  <c:v>2.0649524850000001</c:v>
                </c:pt>
                <c:pt idx="4">
                  <c:v>0.96314975089999999</c:v>
                </c:pt>
                <c:pt idx="5">
                  <c:v>1.3566682619999999</c:v>
                </c:pt>
              </c:numCache>
            </c:numRef>
          </c:yVal>
          <c:smooth val="0"/>
        </c:ser>
        <c:ser>
          <c:idx val="2"/>
          <c:order val="2"/>
          <c:tx>
            <c:strRef>
              <c:f>'To graph'!$A$9</c:f>
              <c:strCache>
                <c:ptCount val="1"/>
                <c:pt idx="0">
                  <c:v>35M</c:v>
                </c:pt>
              </c:strCache>
            </c:strRef>
          </c:tx>
          <c:xVal>
            <c:numRef>
              <c:f>'To graph'!$B$9:$B$11</c:f>
              <c:numCache>
                <c:formatCode>0</c:formatCode>
                <c:ptCount val="3"/>
                <c:pt idx="0">
                  <c:v>5</c:v>
                </c:pt>
                <c:pt idx="1">
                  <c:v>7</c:v>
                </c:pt>
                <c:pt idx="2">
                  <c:v>13</c:v>
                </c:pt>
              </c:numCache>
            </c:numRef>
          </c:xVal>
          <c:yVal>
            <c:numRef>
              <c:f>'To graph'!$J$9:$J$11</c:f>
              <c:numCache>
                <c:formatCode>General</c:formatCode>
                <c:ptCount val="3"/>
                <c:pt idx="0">
                  <c:v>2.3718759739999999</c:v>
                </c:pt>
                <c:pt idx="1">
                  <c:v>2.3700849769999999</c:v>
                </c:pt>
                <c:pt idx="2">
                  <c:v>2.0971486540000002</c:v>
                </c:pt>
              </c:numCache>
            </c:numRef>
          </c:yVal>
          <c:smooth val="0"/>
        </c:ser>
        <c:ser>
          <c:idx val="3"/>
          <c:order val="3"/>
          <c:tx>
            <c:strRef>
              <c:f>'To graph'!$A$12</c:f>
              <c:strCache>
                <c:ptCount val="1"/>
                <c:pt idx="0">
                  <c:v>44F</c:v>
                </c:pt>
              </c:strCache>
            </c:strRef>
          </c:tx>
          <c:xVal>
            <c:numRef>
              <c:f>'To graph'!$B$12:$B$13</c:f>
              <c:numCache>
                <c:formatCode>0</c:formatCode>
                <c:ptCount val="2"/>
                <c:pt idx="0">
                  <c:v>5</c:v>
                </c:pt>
                <c:pt idx="1">
                  <c:v>10</c:v>
                </c:pt>
              </c:numCache>
            </c:numRef>
          </c:xVal>
          <c:yVal>
            <c:numRef>
              <c:f>'To graph'!$J$12:$J$13</c:f>
              <c:numCache>
                <c:formatCode>General</c:formatCode>
                <c:ptCount val="2"/>
                <c:pt idx="0">
                  <c:v>2.242771732</c:v>
                </c:pt>
                <c:pt idx="1">
                  <c:v>1.776680211</c:v>
                </c:pt>
              </c:numCache>
            </c:numRef>
          </c:yVal>
          <c:smooth val="0"/>
        </c:ser>
        <c:ser>
          <c:idx val="4"/>
          <c:order val="4"/>
          <c:tx>
            <c:strRef>
              <c:f>'To graph'!$A$14</c:f>
              <c:strCache>
                <c:ptCount val="1"/>
                <c:pt idx="0">
                  <c:v>52M</c:v>
                </c:pt>
              </c:strCache>
            </c:strRef>
          </c:tx>
          <c:xVal>
            <c:numRef>
              <c:f>'To graph'!$B$14:$B$17</c:f>
              <c:numCache>
                <c:formatCode>0</c:formatCode>
                <c:ptCount val="4"/>
                <c:pt idx="0">
                  <c:v>10</c:v>
                </c:pt>
                <c:pt idx="1">
                  <c:v>12</c:v>
                </c:pt>
                <c:pt idx="2">
                  <c:v>17</c:v>
                </c:pt>
                <c:pt idx="3">
                  <c:v>18</c:v>
                </c:pt>
              </c:numCache>
            </c:numRef>
          </c:xVal>
          <c:yVal>
            <c:numRef>
              <c:f>'To graph'!$J$14:$J$17</c:f>
              <c:numCache>
                <c:formatCode>General</c:formatCode>
                <c:ptCount val="4"/>
                <c:pt idx="0">
                  <c:v>2.3907854980000001</c:v>
                </c:pt>
                <c:pt idx="1">
                  <c:v>2.0952076759999998</c:v>
                </c:pt>
                <c:pt idx="2">
                  <c:v>1.888567372</c:v>
                </c:pt>
                <c:pt idx="3">
                  <c:v>2.2334962709999999</c:v>
                </c:pt>
              </c:numCache>
            </c:numRef>
          </c:yVal>
          <c:smooth val="0"/>
        </c:ser>
        <c:ser>
          <c:idx val="5"/>
          <c:order val="5"/>
          <c:tx>
            <c:strRef>
              <c:f>'To graph'!$A$21</c:f>
              <c:strCache>
                <c:ptCount val="1"/>
                <c:pt idx="0">
                  <c:v>25F</c:v>
                </c:pt>
              </c:strCache>
            </c:strRef>
          </c:tx>
          <c:xVal>
            <c:numRef>
              <c:f>'To graph'!$B$21</c:f>
              <c:numCache>
                <c:formatCode>0</c:formatCode>
                <c:ptCount val="1"/>
                <c:pt idx="0">
                  <c:v>9</c:v>
                </c:pt>
              </c:numCache>
            </c:numRef>
          </c:xVal>
          <c:yVal>
            <c:numRef>
              <c:f>'To graph'!$J$21</c:f>
              <c:numCache>
                <c:formatCode>General</c:formatCode>
                <c:ptCount val="1"/>
                <c:pt idx="0">
                  <c:v>1.257090005</c:v>
                </c:pt>
              </c:numCache>
            </c:numRef>
          </c:yVal>
          <c:smooth val="0"/>
        </c:ser>
        <c:ser>
          <c:idx val="6"/>
          <c:order val="6"/>
          <c:tx>
            <c:strRef>
              <c:f>'To graph'!$A$22</c:f>
              <c:strCache>
                <c:ptCount val="1"/>
                <c:pt idx="0">
                  <c:v>44M</c:v>
                </c:pt>
              </c:strCache>
            </c:strRef>
          </c:tx>
          <c:xVal>
            <c:numRef>
              <c:f>'To graph'!$B$22:$B$23</c:f>
              <c:numCache>
                <c:formatCode>0</c:formatCode>
                <c:ptCount val="2"/>
                <c:pt idx="0">
                  <c:v>5</c:v>
                </c:pt>
                <c:pt idx="1">
                  <c:v>9</c:v>
                </c:pt>
              </c:numCache>
            </c:numRef>
          </c:xVal>
          <c:yVal>
            <c:numRef>
              <c:f>'To graph'!$J$22:$J$23</c:f>
              <c:numCache>
                <c:formatCode>General</c:formatCode>
                <c:ptCount val="2"/>
                <c:pt idx="0">
                  <c:v>2.4363940660000001</c:v>
                </c:pt>
                <c:pt idx="1">
                  <c:v>2.3130264290000002</c:v>
                </c:pt>
              </c:numCache>
            </c:numRef>
          </c:yVal>
          <c:smooth val="0"/>
        </c:ser>
        <c:ser>
          <c:idx val="7"/>
          <c:order val="7"/>
          <c:tx>
            <c:strRef>
              <c:f>'To graph'!$A$24</c:f>
              <c:strCache>
                <c:ptCount val="1"/>
                <c:pt idx="0">
                  <c:v>27F</c:v>
                </c:pt>
              </c:strCache>
            </c:strRef>
          </c:tx>
          <c:xVal>
            <c:numRef>
              <c:f>'To graph'!$B$24:$B$25</c:f>
              <c:numCache>
                <c:formatCode>0</c:formatCode>
                <c:ptCount val="2"/>
                <c:pt idx="0">
                  <c:v>10</c:v>
                </c:pt>
                <c:pt idx="1">
                  <c:v>13</c:v>
                </c:pt>
              </c:numCache>
            </c:numRef>
          </c:xVal>
          <c:yVal>
            <c:numRef>
              <c:f>'To graph'!$J$24:$J$25</c:f>
              <c:numCache>
                <c:formatCode>General</c:formatCode>
                <c:ptCount val="2"/>
                <c:pt idx="0">
                  <c:v>2.185047264</c:v>
                </c:pt>
                <c:pt idx="1">
                  <c:v>2.2588484489999998</c:v>
                </c:pt>
              </c:numCache>
            </c:numRef>
          </c:yVal>
          <c:smooth val="0"/>
        </c:ser>
        <c:ser>
          <c:idx val="8"/>
          <c:order val="8"/>
          <c:tx>
            <c:strRef>
              <c:f>'To graph'!$A$26</c:f>
              <c:strCache>
                <c:ptCount val="1"/>
                <c:pt idx="0">
                  <c:v>63F</c:v>
                </c:pt>
              </c:strCache>
            </c:strRef>
          </c:tx>
          <c:xVal>
            <c:numRef>
              <c:f>'To graph'!$B$26</c:f>
              <c:numCache>
                <c:formatCode>0</c:formatCode>
                <c:ptCount val="1"/>
                <c:pt idx="0">
                  <c:v>8</c:v>
                </c:pt>
              </c:numCache>
            </c:numRef>
          </c:xVal>
          <c:yVal>
            <c:numRef>
              <c:f>'To graph'!$J$26</c:f>
              <c:numCache>
                <c:formatCode>General</c:formatCode>
                <c:ptCount val="1"/>
                <c:pt idx="0">
                  <c:v>2.4546317649999998</c:v>
                </c:pt>
              </c:numCache>
            </c:numRef>
          </c:yVal>
          <c:smooth val="0"/>
        </c:ser>
        <c:ser>
          <c:idx val="9"/>
          <c:order val="9"/>
          <c:tx>
            <c:strRef>
              <c:f>'To graph'!$A$28</c:f>
              <c:strCache>
                <c:ptCount val="1"/>
                <c:pt idx="0">
                  <c:v>53M</c:v>
                </c:pt>
              </c:strCache>
            </c:strRef>
          </c:tx>
          <c:xVal>
            <c:numRef>
              <c:f>'To graph'!$B$28:$B$30</c:f>
              <c:numCache>
                <c:formatCode>0</c:formatCode>
                <c:ptCount val="3"/>
                <c:pt idx="0">
                  <c:v>-1</c:v>
                </c:pt>
                <c:pt idx="1">
                  <c:v>1</c:v>
                </c:pt>
                <c:pt idx="2">
                  <c:v>10</c:v>
                </c:pt>
              </c:numCache>
            </c:numRef>
          </c:xVal>
          <c:yVal>
            <c:numRef>
              <c:f>'To graph'!$J$28:$J$30</c:f>
              <c:numCache>
                <c:formatCode>General</c:formatCode>
                <c:ptCount val="3"/>
                <c:pt idx="0">
                  <c:v>2.2715592670000002</c:v>
                </c:pt>
                <c:pt idx="1">
                  <c:v>2.4185535460000001</c:v>
                </c:pt>
                <c:pt idx="2">
                  <c:v>2.349419557</c:v>
                </c:pt>
              </c:numCache>
            </c:numRef>
          </c:yVal>
          <c:smooth val="0"/>
        </c:ser>
        <c:ser>
          <c:idx val="10"/>
          <c:order val="10"/>
          <c:tx>
            <c:strRef>
              <c:f>'To graph'!$A$31</c:f>
              <c:strCache>
                <c:ptCount val="1"/>
                <c:pt idx="0">
                  <c:v>42F</c:v>
                </c:pt>
              </c:strCache>
            </c:strRef>
          </c:tx>
          <c:xVal>
            <c:numRef>
              <c:f>'To graph'!$B$31:$B$32</c:f>
              <c:numCache>
                <c:formatCode>0</c:formatCode>
                <c:ptCount val="2"/>
                <c:pt idx="0">
                  <c:v>3</c:v>
                </c:pt>
                <c:pt idx="1">
                  <c:v>5</c:v>
                </c:pt>
              </c:numCache>
            </c:numRef>
          </c:xVal>
          <c:yVal>
            <c:numRef>
              <c:f>'To graph'!$J$31:$J$32</c:f>
              <c:numCache>
                <c:formatCode>General</c:formatCode>
                <c:ptCount val="2"/>
                <c:pt idx="0">
                  <c:v>2.2900034900000001</c:v>
                </c:pt>
                <c:pt idx="1">
                  <c:v>2.127454352</c:v>
                </c:pt>
              </c:numCache>
            </c:numRef>
          </c:yVal>
          <c:smooth val="0"/>
        </c:ser>
        <c:ser>
          <c:idx val="11"/>
          <c:order val="11"/>
          <c:tx>
            <c:strRef>
              <c:f>'To graph'!$A$33</c:f>
              <c:strCache>
                <c:ptCount val="1"/>
                <c:pt idx="0">
                  <c:v>52F</c:v>
                </c:pt>
              </c:strCache>
            </c:strRef>
          </c:tx>
          <c:xVal>
            <c:numRef>
              <c:f>'To graph'!$B$33</c:f>
              <c:numCache>
                <c:formatCode>0</c:formatCode>
                <c:ptCount val="1"/>
                <c:pt idx="0">
                  <c:v>8</c:v>
                </c:pt>
              </c:numCache>
            </c:numRef>
          </c:xVal>
          <c:yVal>
            <c:numRef>
              <c:f>'To graph'!$J$33</c:f>
              <c:numCache>
                <c:formatCode>General</c:formatCode>
                <c:ptCount val="1"/>
                <c:pt idx="0">
                  <c:v>2.7615644850000001</c:v>
                </c:pt>
              </c:numCache>
            </c:numRef>
          </c:yVal>
          <c:smooth val="0"/>
        </c:ser>
        <c:ser>
          <c:idx val="12"/>
          <c:order val="12"/>
          <c:tx>
            <c:strRef>
              <c:f>'To graph'!$A$34</c:f>
              <c:strCache>
                <c:ptCount val="1"/>
                <c:pt idx="0">
                  <c:v>45F</c:v>
                </c:pt>
              </c:strCache>
            </c:strRef>
          </c:tx>
          <c:xVal>
            <c:numRef>
              <c:f>'To graph'!$B$34:$B$36</c:f>
              <c:numCache>
                <c:formatCode>0</c:formatCode>
                <c:ptCount val="3"/>
                <c:pt idx="0">
                  <c:v>8</c:v>
                </c:pt>
                <c:pt idx="1">
                  <c:v>12</c:v>
                </c:pt>
                <c:pt idx="2">
                  <c:v>12</c:v>
                </c:pt>
              </c:numCache>
            </c:numRef>
          </c:xVal>
          <c:yVal>
            <c:numRef>
              <c:f>'To graph'!$J$34:$J$36</c:f>
              <c:numCache>
                <c:formatCode>General</c:formatCode>
                <c:ptCount val="3"/>
                <c:pt idx="0">
                  <c:v>2.2550188599999998</c:v>
                </c:pt>
                <c:pt idx="1">
                  <c:v>1.7872492710000001</c:v>
                </c:pt>
                <c:pt idx="2">
                  <c:v>1.746223224</c:v>
                </c:pt>
              </c:numCache>
            </c:numRef>
          </c:yVal>
          <c:smooth val="0"/>
        </c:ser>
        <c:ser>
          <c:idx val="13"/>
          <c:order val="13"/>
          <c:tx>
            <c:strRef>
              <c:f>'To graph'!$A$37</c:f>
              <c:strCache>
                <c:ptCount val="1"/>
                <c:pt idx="0">
                  <c:v>55M</c:v>
                </c:pt>
              </c:strCache>
            </c:strRef>
          </c:tx>
          <c:xVal>
            <c:numRef>
              <c:f>'To graph'!$B$37</c:f>
              <c:numCache>
                <c:formatCode>0</c:formatCode>
                <c:ptCount val="1"/>
                <c:pt idx="0">
                  <c:v>-4</c:v>
                </c:pt>
              </c:numCache>
            </c:numRef>
          </c:xVal>
          <c:yVal>
            <c:numRef>
              <c:f>'To graph'!$J$37</c:f>
              <c:numCache>
                <c:formatCode>General</c:formatCode>
                <c:ptCount val="1"/>
                <c:pt idx="0">
                  <c:v>2.3530298350000001</c:v>
                </c:pt>
              </c:numCache>
            </c:numRef>
          </c:yVal>
          <c:smooth val="0"/>
        </c:ser>
        <c:ser>
          <c:idx val="14"/>
          <c:order val="14"/>
          <c:tx>
            <c:strRef>
              <c:f>'To graph'!$A$38</c:f>
              <c:strCache>
                <c:ptCount val="1"/>
                <c:pt idx="0">
                  <c:v>46F</c:v>
                </c:pt>
              </c:strCache>
            </c:strRef>
          </c:tx>
          <c:xVal>
            <c:numRef>
              <c:f>'To graph'!$B$38:$B$39</c:f>
              <c:numCache>
                <c:formatCode>0</c:formatCode>
                <c:ptCount val="2"/>
                <c:pt idx="0">
                  <c:v>3</c:v>
                </c:pt>
                <c:pt idx="1">
                  <c:v>9</c:v>
                </c:pt>
              </c:numCache>
            </c:numRef>
          </c:xVal>
          <c:yVal>
            <c:numRef>
              <c:f>'To graph'!$J$38:$J$39</c:f>
              <c:numCache>
                <c:formatCode>General</c:formatCode>
                <c:ptCount val="2"/>
                <c:pt idx="0">
                  <c:v>1.9357331470000001</c:v>
                </c:pt>
                <c:pt idx="1">
                  <c:v>1.264101744</c:v>
                </c:pt>
              </c:numCache>
            </c:numRef>
          </c:yVal>
          <c:smooth val="0"/>
        </c:ser>
        <c:ser>
          <c:idx val="15"/>
          <c:order val="15"/>
          <c:tx>
            <c:strRef>
              <c:f>'To graph'!$A$40</c:f>
              <c:strCache>
                <c:ptCount val="1"/>
                <c:pt idx="0">
                  <c:v>64M</c:v>
                </c:pt>
              </c:strCache>
            </c:strRef>
          </c:tx>
          <c:xVal>
            <c:numRef>
              <c:f>'To graph'!$B$40</c:f>
              <c:numCache>
                <c:formatCode>0</c:formatCode>
                <c:ptCount val="1"/>
                <c:pt idx="0">
                  <c:v>8</c:v>
                </c:pt>
              </c:numCache>
            </c:numRef>
          </c:xVal>
          <c:yVal>
            <c:numRef>
              <c:f>'To graph'!$J$40</c:f>
              <c:numCache>
                <c:formatCode>General</c:formatCode>
                <c:ptCount val="1"/>
                <c:pt idx="0">
                  <c:v>1.053790526</c:v>
                </c:pt>
              </c:numCache>
            </c:numRef>
          </c:yVal>
          <c:smooth val="0"/>
        </c:ser>
        <c:ser>
          <c:idx val="16"/>
          <c:order val="16"/>
          <c:tx>
            <c:strRef>
              <c:f>'To graph'!$J$1</c:f>
              <c:strCache>
                <c:ptCount val="1"/>
                <c:pt idx="0">
                  <c:v>right.widthmedian.value</c:v>
                </c:pt>
              </c:strCache>
            </c:strRef>
          </c:tx>
          <c:spPr>
            <a:ln>
              <a:noFill/>
            </a:ln>
          </c:spPr>
          <c:marker>
            <c:symbol val="none"/>
          </c:marker>
          <c:trendline>
            <c:spPr>
              <a:ln w="38100"/>
            </c:spPr>
            <c:trendlineType val="linear"/>
            <c:dispRSqr val="1"/>
            <c:dispEq val="0"/>
            <c:trendlineLbl>
              <c:layout>
                <c:manualLayout>
                  <c:x val="0.12015301278829509"/>
                  <c:y val="-0.47430821147356578"/>
                </c:manualLayout>
              </c:layout>
              <c:numFmt formatCode="General" sourceLinked="0"/>
              <c:txPr>
                <a:bodyPr/>
                <a:lstStyle/>
                <a:p>
                  <a:pPr>
                    <a:defRPr sz="1800" b="1"/>
                  </a:pPr>
                  <a:endParaRPr lang="en-US"/>
                </a:p>
              </c:txPr>
            </c:trendlineLbl>
          </c:trendline>
          <c:xVal>
            <c:numRef>
              <c:f>'To graph'!$B$2:$B$40</c:f>
              <c:numCache>
                <c:formatCode>0</c:formatCode>
                <c:ptCount val="39"/>
                <c:pt idx="0">
                  <c:v>4</c:v>
                </c:pt>
                <c:pt idx="1">
                  <c:v>9</c:v>
                </c:pt>
                <c:pt idx="2">
                  <c:v>10</c:v>
                </c:pt>
                <c:pt idx="3">
                  <c:v>15</c:v>
                </c:pt>
                <c:pt idx="4">
                  <c:v>17</c:v>
                </c:pt>
                <c:pt idx="5">
                  <c:v>18</c:v>
                </c:pt>
                <c:pt idx="6">
                  <c:v>30</c:v>
                </c:pt>
                <c:pt idx="7">
                  <c:v>5</c:v>
                </c:pt>
                <c:pt idx="8">
                  <c:v>7</c:v>
                </c:pt>
                <c:pt idx="9">
                  <c:v>13</c:v>
                </c:pt>
                <c:pt idx="10">
                  <c:v>5</c:v>
                </c:pt>
                <c:pt idx="11">
                  <c:v>10</c:v>
                </c:pt>
                <c:pt idx="12">
                  <c:v>10</c:v>
                </c:pt>
                <c:pt idx="13">
                  <c:v>12</c:v>
                </c:pt>
                <c:pt idx="14">
                  <c:v>17</c:v>
                </c:pt>
                <c:pt idx="15">
                  <c:v>18</c:v>
                </c:pt>
                <c:pt idx="16">
                  <c:v>8</c:v>
                </c:pt>
                <c:pt idx="17">
                  <c:v>9</c:v>
                </c:pt>
                <c:pt idx="18">
                  <c:v>10</c:v>
                </c:pt>
                <c:pt idx="19">
                  <c:v>9</c:v>
                </c:pt>
                <c:pt idx="20">
                  <c:v>5</c:v>
                </c:pt>
                <c:pt idx="21">
                  <c:v>9</c:v>
                </c:pt>
                <c:pt idx="22">
                  <c:v>10</c:v>
                </c:pt>
                <c:pt idx="23">
                  <c:v>13</c:v>
                </c:pt>
                <c:pt idx="24">
                  <c:v>8</c:v>
                </c:pt>
                <c:pt idx="25">
                  <c:v>15</c:v>
                </c:pt>
                <c:pt idx="26">
                  <c:v>-1</c:v>
                </c:pt>
                <c:pt idx="27">
                  <c:v>1</c:v>
                </c:pt>
                <c:pt idx="28">
                  <c:v>10</c:v>
                </c:pt>
                <c:pt idx="29">
                  <c:v>3</c:v>
                </c:pt>
                <c:pt idx="30">
                  <c:v>5</c:v>
                </c:pt>
                <c:pt idx="31">
                  <c:v>8</c:v>
                </c:pt>
                <c:pt idx="32">
                  <c:v>8</c:v>
                </c:pt>
                <c:pt idx="33">
                  <c:v>12</c:v>
                </c:pt>
                <c:pt idx="34">
                  <c:v>12</c:v>
                </c:pt>
                <c:pt idx="35">
                  <c:v>-4</c:v>
                </c:pt>
                <c:pt idx="36">
                  <c:v>3</c:v>
                </c:pt>
                <c:pt idx="37">
                  <c:v>9</c:v>
                </c:pt>
                <c:pt idx="38">
                  <c:v>8</c:v>
                </c:pt>
              </c:numCache>
            </c:numRef>
          </c:xVal>
          <c:yVal>
            <c:numRef>
              <c:f>'To graph'!$J$2:$J$40</c:f>
              <c:numCache>
                <c:formatCode>General</c:formatCode>
                <c:ptCount val="39"/>
                <c:pt idx="0">
                  <c:v>2.3427689209999998</c:v>
                </c:pt>
                <c:pt idx="1">
                  <c:v>2.3889490090000001</c:v>
                </c:pt>
                <c:pt idx="2">
                  <c:v>1.338157622</c:v>
                </c:pt>
                <c:pt idx="3">
                  <c:v>1.534425634</c:v>
                </c:pt>
                <c:pt idx="4">
                  <c:v>2.0649524850000001</c:v>
                </c:pt>
                <c:pt idx="5">
                  <c:v>0.96314975089999999</c:v>
                </c:pt>
                <c:pt idx="6">
                  <c:v>1.3566682619999999</c:v>
                </c:pt>
                <c:pt idx="7">
                  <c:v>2.3718759739999999</c:v>
                </c:pt>
                <c:pt idx="8">
                  <c:v>2.3700849769999999</c:v>
                </c:pt>
                <c:pt idx="9">
                  <c:v>2.0971486540000002</c:v>
                </c:pt>
                <c:pt idx="10">
                  <c:v>2.242771732</c:v>
                </c:pt>
                <c:pt idx="11">
                  <c:v>1.776680211</c:v>
                </c:pt>
                <c:pt idx="12">
                  <c:v>2.3907854980000001</c:v>
                </c:pt>
                <c:pt idx="13">
                  <c:v>2.0952076759999998</c:v>
                </c:pt>
                <c:pt idx="14">
                  <c:v>1.888567372</c:v>
                </c:pt>
                <c:pt idx="15">
                  <c:v>2.2334962709999999</c:v>
                </c:pt>
                <c:pt idx="16">
                  <c:v>2.4192580970000002</c:v>
                </c:pt>
                <c:pt idx="17">
                  <c:v>2.3521833220000001</c:v>
                </c:pt>
                <c:pt idx="18">
                  <c:v>1.3515431760000001</c:v>
                </c:pt>
                <c:pt idx="19">
                  <c:v>1.257090005</c:v>
                </c:pt>
                <c:pt idx="20">
                  <c:v>2.4363940660000001</c:v>
                </c:pt>
                <c:pt idx="21">
                  <c:v>2.3130264290000002</c:v>
                </c:pt>
                <c:pt idx="22">
                  <c:v>2.185047264</c:v>
                </c:pt>
                <c:pt idx="23">
                  <c:v>2.2588484489999998</c:v>
                </c:pt>
                <c:pt idx="24">
                  <c:v>2.4546317649999998</c:v>
                </c:pt>
                <c:pt idx="26">
                  <c:v>2.2715592670000002</c:v>
                </c:pt>
                <c:pt idx="27">
                  <c:v>2.4185535460000001</c:v>
                </c:pt>
                <c:pt idx="28">
                  <c:v>2.349419557</c:v>
                </c:pt>
                <c:pt idx="29">
                  <c:v>2.2900034900000001</c:v>
                </c:pt>
                <c:pt idx="30">
                  <c:v>2.127454352</c:v>
                </c:pt>
                <c:pt idx="31">
                  <c:v>2.7615644850000001</c:v>
                </c:pt>
                <c:pt idx="32">
                  <c:v>2.2550188599999998</c:v>
                </c:pt>
                <c:pt idx="33">
                  <c:v>1.7872492710000001</c:v>
                </c:pt>
                <c:pt idx="34">
                  <c:v>1.746223224</c:v>
                </c:pt>
                <c:pt idx="35">
                  <c:v>2.3530298350000001</c:v>
                </c:pt>
                <c:pt idx="36">
                  <c:v>1.9357331470000001</c:v>
                </c:pt>
                <c:pt idx="37">
                  <c:v>1.264101744</c:v>
                </c:pt>
                <c:pt idx="38">
                  <c:v>1.053790526</c:v>
                </c:pt>
              </c:numCache>
            </c:numRef>
          </c:yVal>
          <c:smooth val="0"/>
        </c:ser>
        <c:dLbls>
          <c:showLegendKey val="0"/>
          <c:showVal val="0"/>
          <c:showCatName val="0"/>
          <c:showSerName val="0"/>
          <c:showPercent val="0"/>
          <c:showBubbleSize val="0"/>
        </c:dLbls>
        <c:axId val="400469760"/>
        <c:axId val="400470152"/>
      </c:scatterChart>
      <c:valAx>
        <c:axId val="400469760"/>
        <c:scaling>
          <c:orientation val="minMax"/>
          <c:min val="-5"/>
        </c:scaling>
        <c:delete val="0"/>
        <c:axPos val="b"/>
        <c:numFmt formatCode="0" sourceLinked="1"/>
        <c:majorTickMark val="out"/>
        <c:minorTickMark val="none"/>
        <c:tickLblPos val="nextTo"/>
        <c:crossAx val="400470152"/>
        <c:crosses val="autoZero"/>
        <c:crossBetween val="midCat"/>
      </c:valAx>
      <c:valAx>
        <c:axId val="400470152"/>
        <c:scaling>
          <c:orientation val="minMax"/>
          <c:max val="3"/>
          <c:min val="0.8"/>
        </c:scaling>
        <c:delete val="0"/>
        <c:axPos val="l"/>
        <c:majorGridlines/>
        <c:numFmt formatCode="General" sourceLinked="1"/>
        <c:majorTickMark val="out"/>
        <c:minorTickMark val="none"/>
        <c:tickLblPos val="nextTo"/>
        <c:crossAx val="400469760"/>
        <c:crosses val="autoZero"/>
        <c:crossBetween val="midCat"/>
      </c:valAx>
    </c:plotArea>
    <c:legend>
      <c:legendPos val="r"/>
      <c:legendEntry>
        <c:idx val="16"/>
        <c:delete val="1"/>
      </c:legendEntry>
      <c:legendEntry>
        <c:idx val="17"/>
        <c:delete val="1"/>
      </c:legendEntry>
      <c:layout>
        <c:manualLayout>
          <c:xMode val="edge"/>
          <c:yMode val="edge"/>
          <c:x val="0.78996212121212117"/>
          <c:y val="0"/>
          <c:w val="0.18731060606060607"/>
          <c:h val="1"/>
        </c:manualLayout>
      </c:layout>
      <c:overlay val="0"/>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4560B6B-963E-45AD-B18D-9DA3469D83C9}" type="datetimeFigureOut">
              <a:rPr lang="en-US" smtClean="0"/>
              <a:t>4/8/2016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B61BEE-A6B4-49DE-8859-2A55F155C514}" type="slidenum">
              <a:rPr lang="en-US" smtClean="0"/>
              <a:t>‹#›</a:t>
            </a:fld>
            <a:endParaRPr lang="en-US"/>
          </a:p>
        </p:txBody>
      </p:sp>
    </p:spTree>
    <p:extLst>
      <p:ext uri="{BB962C8B-B14F-4D97-AF65-F5344CB8AC3E}">
        <p14:creationId xmlns:p14="http://schemas.microsoft.com/office/powerpoint/2010/main" val="37849308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8D2A0D-6B45-4215-8A49-D14849101A69}" type="datetimeFigureOut">
              <a:rPr lang="en-US" smtClean="0"/>
              <a:t>4/8/2016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E6A182-AF03-4CC8-94DC-C0726DF52A64}" type="slidenum">
              <a:rPr lang="en-US" smtClean="0"/>
              <a:t>‹#›</a:t>
            </a:fld>
            <a:endParaRPr lang="en-US"/>
          </a:p>
        </p:txBody>
      </p:sp>
    </p:spTree>
    <p:extLst>
      <p:ext uri="{BB962C8B-B14F-4D97-AF65-F5344CB8AC3E}">
        <p14:creationId xmlns:p14="http://schemas.microsoft.com/office/powerpoint/2010/main" val="3303640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E6A182-AF03-4CC8-94DC-C0726DF52A64}" type="slidenum">
              <a:rPr lang="en-US" smtClean="0"/>
              <a:t>1</a:t>
            </a:fld>
            <a:endParaRPr lang="en-US"/>
          </a:p>
        </p:txBody>
      </p:sp>
    </p:spTree>
    <p:extLst>
      <p:ext uri="{BB962C8B-B14F-4D97-AF65-F5344CB8AC3E}">
        <p14:creationId xmlns:p14="http://schemas.microsoft.com/office/powerpoint/2010/main" val="133775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End</a:t>
            </a:r>
            <a:r>
              <a:rPr lang="en-US" baseline="0" dirty="0" smtClean="0"/>
              <a:t> up in the peripheral blood stream after both cell death and BBB disruption</a:t>
            </a:r>
            <a:endParaRPr lang="en-US" dirty="0"/>
          </a:p>
        </p:txBody>
      </p:sp>
      <p:sp>
        <p:nvSpPr>
          <p:cNvPr id="4" name="Slide Number Placeholder 3"/>
          <p:cNvSpPr>
            <a:spLocks noGrp="1"/>
          </p:cNvSpPr>
          <p:nvPr>
            <p:ph type="sldNum" sz="quarter" idx="10"/>
          </p:nvPr>
        </p:nvSpPr>
        <p:spPr/>
        <p:txBody>
          <a:bodyPr/>
          <a:lstStyle/>
          <a:p>
            <a:fld id="{96E6A182-AF03-4CC8-94DC-C0726DF52A64}" type="slidenum">
              <a:rPr lang="en-US" smtClean="0"/>
              <a:t>41</a:t>
            </a:fld>
            <a:endParaRPr lang="en-US"/>
          </a:p>
        </p:txBody>
      </p:sp>
    </p:spTree>
    <p:extLst>
      <p:ext uri="{BB962C8B-B14F-4D97-AF65-F5344CB8AC3E}">
        <p14:creationId xmlns:p14="http://schemas.microsoft.com/office/powerpoint/2010/main" val="2675014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I begin showing data, I’d like to mention a few components of the pathways involved in the control of smooth pursuit eye movements.</a:t>
            </a:r>
          </a:p>
          <a:p>
            <a:endParaRPr lang="en-US" dirty="0" smtClean="0"/>
          </a:p>
          <a:p>
            <a:r>
              <a:rPr lang="en-US" dirty="0" smtClean="0"/>
              <a:t>What we take from this, is that</a:t>
            </a:r>
            <a:r>
              <a:rPr lang="en-US" baseline="0" dirty="0" smtClean="0"/>
              <a:t> the eye tracking will be detecting eye movements that are automatic. It will detect when the eyes are not moving together on a biological level to showcase abnormalities in neural pathways.</a:t>
            </a:r>
            <a:endParaRPr lang="en-US" dirty="0"/>
          </a:p>
        </p:txBody>
      </p:sp>
      <p:sp>
        <p:nvSpPr>
          <p:cNvPr id="4" name="Slide Number Placeholder 3"/>
          <p:cNvSpPr>
            <a:spLocks noGrp="1"/>
          </p:cNvSpPr>
          <p:nvPr>
            <p:ph type="sldNum" sz="quarter" idx="10"/>
          </p:nvPr>
        </p:nvSpPr>
        <p:spPr/>
        <p:txBody>
          <a:bodyPr/>
          <a:lstStyle/>
          <a:p>
            <a:fld id="{96E6A182-AF03-4CC8-94DC-C0726DF52A64}" type="slidenum">
              <a:rPr lang="en-US" smtClean="0"/>
              <a:t>45</a:t>
            </a:fld>
            <a:endParaRPr lang="en-US"/>
          </a:p>
        </p:txBody>
      </p:sp>
    </p:spTree>
    <p:extLst>
      <p:ext uri="{BB962C8B-B14F-4D97-AF65-F5344CB8AC3E}">
        <p14:creationId xmlns:p14="http://schemas.microsoft.com/office/powerpoint/2010/main" val="3605826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There are no risks associated with our device.</a:t>
            </a:r>
          </a:p>
          <a:p>
            <a:pPr marL="171450" indent="-171450">
              <a:buFont typeface="Arial" panose="020B0604020202020204" pitchFamily="34" charset="0"/>
              <a:buChar char="•"/>
            </a:pPr>
            <a:r>
              <a:rPr lang="en-US" baseline="0" dirty="0" smtClean="0"/>
              <a:t>It is designed to be easy to administer and easy to participate.</a:t>
            </a:r>
          </a:p>
          <a:p>
            <a:pPr marL="171450" indent="-171450">
              <a:buFont typeface="Arial" panose="020B0604020202020204" pitchFamily="34" charset="0"/>
              <a:buChar char="•"/>
            </a:pPr>
            <a:r>
              <a:rPr lang="en-US" baseline="0" dirty="0" smtClean="0"/>
              <a:t>The set up you see here is our portable tracker. There is a monitor attached to a movable arm that we can adjust to reach patients in their bed at various angles. The other two </a:t>
            </a:r>
            <a:r>
              <a:rPr lang="en-US" baseline="0" dirty="0" err="1" smtClean="0"/>
              <a:t>moniters</a:t>
            </a:r>
            <a:r>
              <a:rPr lang="en-US" baseline="0" dirty="0" smtClean="0"/>
              <a:t> are for running </a:t>
            </a:r>
            <a:r>
              <a:rPr lang="en-US" baseline="0" dirty="0" err="1" smtClean="0"/>
              <a:t>MatLab</a:t>
            </a:r>
            <a:r>
              <a:rPr lang="en-US" baseline="0" dirty="0" smtClean="0"/>
              <a:t> and the Eyelink camera.</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 two most popular videos we currently use are Puss in Boots and Lion King. They are 220 seconds long and move cyclically around the screen 5 times.</a:t>
            </a:r>
          </a:p>
          <a:p>
            <a:pPr marL="171450" indent="-171450">
              <a:buFont typeface="Arial" panose="020B0604020202020204" pitchFamily="34" charset="0"/>
              <a:buChar char="•"/>
            </a:pPr>
            <a:endParaRPr lang="en-US" dirty="0" smtClean="0"/>
          </a:p>
        </p:txBody>
      </p:sp>
      <p:sp>
        <p:nvSpPr>
          <p:cNvPr id="4" name="Slide Number Placeholder 3"/>
          <p:cNvSpPr>
            <a:spLocks noGrp="1"/>
          </p:cNvSpPr>
          <p:nvPr>
            <p:ph type="sldNum" sz="quarter" idx="10"/>
          </p:nvPr>
        </p:nvSpPr>
        <p:spPr/>
        <p:txBody>
          <a:bodyPr/>
          <a:lstStyle/>
          <a:p>
            <a:fld id="{4B9930DF-6C8F-4FE5-9E11-BD19847E8351}" type="slidenum">
              <a:rPr lang="en-US" smtClean="0"/>
              <a:t>46</a:t>
            </a:fld>
            <a:endParaRPr lang="en-US"/>
          </a:p>
        </p:txBody>
      </p:sp>
    </p:spTree>
    <p:extLst>
      <p:ext uri="{BB962C8B-B14F-4D97-AF65-F5344CB8AC3E}">
        <p14:creationId xmlns:p14="http://schemas.microsoft.com/office/powerpoint/2010/main" val="1357540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smtClean="0"/>
          </a:p>
        </p:txBody>
      </p:sp>
      <p:sp>
        <p:nvSpPr>
          <p:cNvPr id="4" name="Slide Number Placeholder 3"/>
          <p:cNvSpPr>
            <a:spLocks noGrp="1"/>
          </p:cNvSpPr>
          <p:nvPr>
            <p:ph type="sldNum" sz="quarter" idx="10"/>
          </p:nvPr>
        </p:nvSpPr>
        <p:spPr/>
        <p:txBody>
          <a:bodyPr/>
          <a:lstStyle/>
          <a:p>
            <a:fld id="{96E6A182-AF03-4CC8-94DC-C0726DF52A64}" type="slidenum">
              <a:rPr lang="en-US" smtClean="0"/>
              <a:t>49</a:t>
            </a:fld>
            <a:endParaRPr lang="en-US"/>
          </a:p>
        </p:txBody>
      </p:sp>
    </p:spTree>
    <p:extLst>
      <p:ext uri="{BB962C8B-B14F-4D97-AF65-F5344CB8AC3E}">
        <p14:creationId xmlns:p14="http://schemas.microsoft.com/office/powerpoint/2010/main" val="479231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E6A182-AF03-4CC8-94DC-C0726DF52A64}" type="slidenum">
              <a:rPr lang="en-US" smtClean="0"/>
              <a:t>50</a:t>
            </a:fld>
            <a:endParaRPr lang="en-US"/>
          </a:p>
        </p:txBody>
      </p:sp>
    </p:spTree>
    <p:extLst>
      <p:ext uri="{BB962C8B-B14F-4D97-AF65-F5344CB8AC3E}">
        <p14:creationId xmlns:p14="http://schemas.microsoft.com/office/powerpoint/2010/main" val="102492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E6A182-AF03-4CC8-94DC-C0726DF52A64}" type="slidenum">
              <a:rPr lang="en-US" smtClean="0"/>
              <a:t>51</a:t>
            </a:fld>
            <a:endParaRPr lang="en-US"/>
          </a:p>
        </p:txBody>
      </p:sp>
    </p:spTree>
    <p:extLst>
      <p:ext uri="{BB962C8B-B14F-4D97-AF65-F5344CB8AC3E}">
        <p14:creationId xmlns:p14="http://schemas.microsoft.com/office/powerpoint/2010/main" val="1394310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detect marked changes in</a:t>
            </a:r>
            <a:r>
              <a:rPr lang="en-US" baseline="0" dirty="0" smtClean="0"/>
              <a:t> aspect ratio in at higher ICP levels. Before neurosurgical intervention, there is a characteristic compression in the R eye box. At a presumably higher ICP of 30, we can see the compression in both eyes. As the pressure decreases, the aspect ratio seems to come closer to 1.</a:t>
            </a:r>
            <a:endParaRPr lang="en-US" dirty="0" smtClean="0"/>
          </a:p>
          <a:p>
            <a:endParaRPr lang="en-US" dirty="0" smtClean="0"/>
          </a:p>
          <a:p>
            <a:r>
              <a:rPr lang="en-US" i="1" dirty="0" smtClean="0"/>
              <a:t>34 year old male with no significant medical history, presented with pineal region tumor and obstructive hydrocephalus without papilledema and secondary to </a:t>
            </a:r>
            <a:r>
              <a:rPr lang="en-US" i="1" dirty="0" err="1" smtClean="0"/>
              <a:t>acqueductal</a:t>
            </a:r>
            <a:r>
              <a:rPr lang="en-US" i="1" dirty="0" smtClean="0"/>
              <a:t> stenosis after confusion, severe headache, nausea, and vomiting for several days. Ophthalmology consult did not detect papilledema or comment on cranial nerve function. </a:t>
            </a:r>
          </a:p>
          <a:p>
            <a:endParaRPr lang="en-US" dirty="0" smtClean="0"/>
          </a:p>
          <a:p>
            <a:r>
              <a:rPr lang="en-US" dirty="0" smtClean="0"/>
              <a:t>(3.A) First tracking on day of admission prior to any neurosurgical intervention. Endoscopic biopsy of third ventricular tumor and third </a:t>
            </a:r>
            <a:r>
              <a:rPr lang="en-US" dirty="0" err="1" smtClean="0"/>
              <a:t>ventriculostomy</a:t>
            </a:r>
            <a:r>
              <a:rPr lang="en-US" dirty="0" smtClean="0"/>
              <a:t> performed 48 hours after admission, right frontal EVD placed and clamped. </a:t>
            </a:r>
          </a:p>
          <a:p>
            <a:endParaRPr lang="en-US" dirty="0" smtClean="0"/>
          </a:p>
          <a:p>
            <a:r>
              <a:rPr lang="en-US" dirty="0" smtClean="0"/>
              <a:t>(3.B-C) Second and third eye </a:t>
            </a:r>
            <a:r>
              <a:rPr lang="en-US" dirty="0" err="1" smtClean="0"/>
              <a:t>trackings</a:t>
            </a:r>
            <a:r>
              <a:rPr lang="en-US" dirty="0" smtClean="0"/>
              <a:t> performed on day 3 at </a:t>
            </a:r>
            <a:r>
              <a:rPr lang="en-US" b="1" dirty="0" smtClean="0"/>
              <a:t>ICP 30 </a:t>
            </a:r>
            <a:r>
              <a:rPr lang="en-US" dirty="0" smtClean="0"/>
              <a:t>and </a:t>
            </a:r>
            <a:r>
              <a:rPr lang="en-US" b="1" dirty="0" smtClean="0"/>
              <a:t>18 </a:t>
            </a:r>
            <a:r>
              <a:rPr lang="en-US" dirty="0" smtClean="0"/>
              <a:t>respectively. </a:t>
            </a:r>
          </a:p>
          <a:p>
            <a:endParaRPr lang="en-US" dirty="0" smtClean="0"/>
          </a:p>
          <a:p>
            <a:r>
              <a:rPr lang="en-US" dirty="0" smtClean="0"/>
              <a:t>(3.D) Fourth eye tracking on day 4 at </a:t>
            </a:r>
            <a:r>
              <a:rPr lang="en-US" b="1" dirty="0" smtClean="0"/>
              <a:t>ICP 10</a:t>
            </a:r>
            <a:r>
              <a:rPr lang="en-US" dirty="0" smtClean="0"/>
              <a:t>. </a:t>
            </a:r>
          </a:p>
          <a:p>
            <a:endParaRPr lang="en-US" dirty="0" smtClean="0"/>
          </a:p>
          <a:p>
            <a:r>
              <a:rPr lang="en-US" dirty="0" smtClean="0"/>
              <a:t>(3.E) Fifth eye tracking on day 6 at </a:t>
            </a:r>
            <a:r>
              <a:rPr lang="en-US" b="1" dirty="0" smtClean="0"/>
              <a:t>ICP 9</a:t>
            </a:r>
            <a:r>
              <a:rPr lang="en-US" dirty="0" smtClean="0"/>
              <a:t> </a:t>
            </a:r>
            <a:r>
              <a:rPr lang="en-US" b="1" dirty="0" smtClean="0"/>
              <a:t>before endoscopic partial resection of third ventricular tumor. </a:t>
            </a:r>
          </a:p>
          <a:p>
            <a:endParaRPr lang="en-US" dirty="0" smtClean="0"/>
          </a:p>
          <a:p>
            <a:r>
              <a:rPr lang="en-US" dirty="0" smtClean="0"/>
              <a:t>(3.F) Sixth eye tracking on day 8 shortly after </a:t>
            </a:r>
            <a:r>
              <a:rPr lang="en-US" b="1" dirty="0" smtClean="0"/>
              <a:t>removal of EVD</a:t>
            </a:r>
            <a:r>
              <a:rPr lang="en-US" dirty="0" smtClean="0"/>
              <a:t>. Patient discharged on day 9. Represented at neurosurgery clinic 15 days after original admission with worsening headache and swelling at incision site. Patient more confused following original discharge with an episode of incontinence, severe headaches, and memory problems. NCHCT showed increased ventricular size, readmitted to neurosurgery service on day 17 for VP shunt. Eye tracking sessions performed before and after VPS.</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96E6A182-AF03-4CC8-94DC-C0726DF52A64}" type="slidenum">
              <a:rPr lang="en-US" smtClean="0"/>
              <a:t>56</a:t>
            </a:fld>
            <a:endParaRPr lang="en-US"/>
          </a:p>
        </p:txBody>
      </p:sp>
    </p:spTree>
    <p:extLst>
      <p:ext uri="{BB962C8B-B14F-4D97-AF65-F5344CB8AC3E}">
        <p14:creationId xmlns:p14="http://schemas.microsoft.com/office/powerpoint/2010/main" val="1748614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Collect lots of data from</a:t>
            </a:r>
            <a:r>
              <a:rPr lang="en-US" baseline="0" dirty="0" smtClean="0"/>
              <a:t> normal healthy controls to identify natural variation in eye tracking metrics.</a:t>
            </a:r>
          </a:p>
          <a:p>
            <a:pPr marL="171450" indent="-171450">
              <a:buFont typeface="Arial" panose="020B0604020202020204" pitchFamily="34" charset="0"/>
              <a:buChar char="•"/>
            </a:pPr>
            <a:r>
              <a:rPr lang="en-US" baseline="0" dirty="0" smtClean="0"/>
              <a:t>Use this normal data as a comparison for different patient groups (such as concussion) to identify abnormalities in eye tracking metrics beyond the natural variation. </a:t>
            </a:r>
          </a:p>
          <a:p>
            <a:pPr marL="171450" indent="-171450">
              <a:buFont typeface="Arial" panose="020B0604020202020204" pitchFamily="34" charset="0"/>
              <a:buChar char="•"/>
            </a:pPr>
            <a:r>
              <a:rPr lang="en-US" baseline="0" dirty="0" smtClean="0"/>
              <a:t>We have identified 12 metrics that are characteristically different in concussed patients.</a:t>
            </a:r>
            <a:endParaRPr lang="en-US" dirty="0"/>
          </a:p>
        </p:txBody>
      </p:sp>
      <p:sp>
        <p:nvSpPr>
          <p:cNvPr id="4" name="Slide Number Placeholder 3"/>
          <p:cNvSpPr>
            <a:spLocks noGrp="1"/>
          </p:cNvSpPr>
          <p:nvPr>
            <p:ph type="sldNum" sz="quarter" idx="10"/>
          </p:nvPr>
        </p:nvSpPr>
        <p:spPr/>
        <p:txBody>
          <a:bodyPr/>
          <a:lstStyle/>
          <a:p>
            <a:fld id="{96E6A182-AF03-4CC8-94DC-C0726DF52A64}" type="slidenum">
              <a:rPr lang="en-US" smtClean="0"/>
              <a:t>58</a:t>
            </a:fld>
            <a:endParaRPr lang="en-US"/>
          </a:p>
        </p:txBody>
      </p:sp>
    </p:spTree>
    <p:extLst>
      <p:ext uri="{BB962C8B-B14F-4D97-AF65-F5344CB8AC3E}">
        <p14:creationId xmlns:p14="http://schemas.microsoft.com/office/powerpoint/2010/main" val="1537660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solidFill>
                  <a:schemeClr val="tx1"/>
                </a:solidFill>
              </a:rPr>
              <a:t>Define “true positive” concussion as SSS&gt;40 and SAC&lt;=27</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smtClean="0">
                <a:solidFill>
                  <a:schemeClr val="tx1"/>
                </a:solidFill>
              </a:rPr>
              <a:t>Peds</a:t>
            </a:r>
            <a:r>
              <a:rPr lang="en-US" dirty="0" smtClean="0">
                <a:solidFill>
                  <a:schemeClr val="tx1"/>
                </a:solidFill>
              </a:rPr>
              <a:t>: mean of 22 weeks post injury (range 1 to 109 weeks); 15 females, 17 males in each category.  Mean of 13.4 years old.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96E6A182-AF03-4CC8-94DC-C0726DF52A64}" type="slidenum">
              <a:rPr lang="en-US" smtClean="0"/>
              <a:t>60</a:t>
            </a:fld>
            <a:endParaRPr lang="en-US"/>
          </a:p>
        </p:txBody>
      </p:sp>
    </p:spTree>
    <p:extLst>
      <p:ext uri="{BB962C8B-B14F-4D97-AF65-F5344CB8AC3E}">
        <p14:creationId xmlns:p14="http://schemas.microsoft.com/office/powerpoint/2010/main" val="2521335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E6A182-AF03-4CC8-94DC-C0726DF52A64}" type="slidenum">
              <a:rPr lang="en-US" smtClean="0"/>
              <a:t>3</a:t>
            </a:fld>
            <a:endParaRPr lang="en-US"/>
          </a:p>
        </p:txBody>
      </p:sp>
    </p:spTree>
    <p:extLst>
      <p:ext uri="{BB962C8B-B14F-4D97-AF65-F5344CB8AC3E}">
        <p14:creationId xmlns:p14="http://schemas.microsoft.com/office/powerpoint/2010/main" val="505239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According to the CDC, falls are the most common</a:t>
            </a:r>
            <a:r>
              <a:rPr lang="en-US" baseline="0" dirty="0" smtClean="0"/>
              <a:t> cause of TBI followed by being struck by or against an object and MVA. Falls disproportionately affect the youngest and oldest demographics. In pediatric populations, falls are most likely sports related.</a:t>
            </a:r>
            <a:endParaRPr lang="en-US" dirty="0" smtClean="0"/>
          </a:p>
          <a:p>
            <a:pPr marL="171450" indent="-171450">
              <a:buFont typeface="Arial" panose="020B0604020202020204" pitchFamily="34" charset="0"/>
              <a:buChar char="•"/>
            </a:pPr>
            <a:r>
              <a:rPr lang="en-US" dirty="0" smtClean="0"/>
              <a:t>While death is a rare event in sports, the recent reports of CTE in former NFL players has many people worried that brain injury in adolescence will cause dementia later.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The majority of people with dementia do not have a history of brain injury, and the majority of people with brain injury do not become demented</a:t>
            </a:r>
            <a:r>
              <a:rPr lang="en-US" baseline="30000" dirty="0" smtClean="0"/>
              <a:t>33</a:t>
            </a:r>
            <a:r>
              <a:rPr lang="en-US" dirty="0" smtClean="0"/>
              <a:t>.</a:t>
            </a:r>
          </a:p>
          <a:p>
            <a:endParaRPr lang="en-US" dirty="0"/>
          </a:p>
        </p:txBody>
      </p:sp>
      <p:sp>
        <p:nvSpPr>
          <p:cNvPr id="4" name="Slide Number Placeholder 3"/>
          <p:cNvSpPr>
            <a:spLocks noGrp="1"/>
          </p:cNvSpPr>
          <p:nvPr>
            <p:ph type="sldNum" sz="quarter" idx="10"/>
          </p:nvPr>
        </p:nvSpPr>
        <p:spPr/>
        <p:txBody>
          <a:bodyPr/>
          <a:lstStyle/>
          <a:p>
            <a:fld id="{96E6A182-AF03-4CC8-94DC-C0726DF52A64}" type="slidenum">
              <a:rPr lang="en-US" smtClean="0"/>
              <a:t>4</a:t>
            </a:fld>
            <a:endParaRPr lang="en-US"/>
          </a:p>
        </p:txBody>
      </p:sp>
    </p:spTree>
    <p:extLst>
      <p:ext uri="{BB962C8B-B14F-4D97-AF65-F5344CB8AC3E}">
        <p14:creationId xmlns:p14="http://schemas.microsoft.com/office/powerpoint/2010/main" val="2892714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In that same journal of </a:t>
            </a:r>
            <a:r>
              <a:rPr lang="en-US" dirty="0" err="1" smtClean="0"/>
              <a:t>Acta</a:t>
            </a:r>
            <a:r>
              <a:rPr lang="en-US" dirty="0" smtClean="0"/>
              <a:t> </a:t>
            </a:r>
            <a:r>
              <a:rPr lang="en-US" dirty="0" err="1" smtClean="0"/>
              <a:t>Neuropathologica</a:t>
            </a:r>
            <a:r>
              <a:rPr lang="en-US" dirty="0" smtClean="0"/>
              <a:t> where the Mayo Clinic study appeared, a second paper by Ling et al. was published by a group of pathologists at Queens Square.  It compared the brains of people who died with neurodegenerative diseases to control subjects.</a:t>
            </a:r>
          </a:p>
          <a:p>
            <a:pPr marL="171450" indent="-171450">
              <a:buFont typeface="Arial" panose="020B0604020202020204" pitchFamily="34" charset="0"/>
              <a:buChar char="•"/>
            </a:pPr>
            <a:r>
              <a:rPr lang="en-US" dirty="0" smtClean="0"/>
              <a:t>The most recent Queens Square study found CTE in 12.8% of normal controls, while an NIH funded committee first met to define the condition, based on 25 total known cases on February 2015.   It has been argued that the microscopic findings of CTE are actually due to genetic mutations, drugs such as the opiates (painkillers) that are frequently taken by football players, normal aging, environmental factors, brain processing during autopsy, and toxins. </a:t>
            </a:r>
          </a:p>
          <a:p>
            <a:pPr marL="171450" indent="-171450">
              <a:buFont typeface="Arial" panose="020B0604020202020204" pitchFamily="34" charset="0"/>
              <a:buChar char="•"/>
            </a:pPr>
            <a:r>
              <a:rPr lang="en-US" dirty="0" smtClean="0"/>
              <a:t>This raises questions regarding the significance of the pathologic findings seen under the microscope.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EAFE575-2756-48B1-94E9-BFBE3175C521}" type="slidenum">
              <a:rPr lang="en-US" smtClean="0"/>
              <a:t>18</a:t>
            </a:fld>
            <a:endParaRPr lang="en-US"/>
          </a:p>
        </p:txBody>
      </p:sp>
    </p:spTree>
    <p:extLst>
      <p:ext uri="{BB962C8B-B14F-4D97-AF65-F5344CB8AC3E}">
        <p14:creationId xmlns:p14="http://schemas.microsoft.com/office/powerpoint/2010/main" val="1921545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 paper by </a:t>
            </a:r>
            <a:r>
              <a:rPr lang="en-US" dirty="0" err="1" smtClean="0"/>
              <a:t>Bienick</a:t>
            </a:r>
            <a:r>
              <a:rPr lang="en-US" dirty="0" smtClean="0"/>
              <a:t> was a study of male brain donors who died in their mid-70’s and had developed neurodegenerative disorders in their late 60’s.  The investigators determined whether the study subjects had been exposed to contact sports by looking at their medical records and searching online through their obituaries.</a:t>
            </a:r>
          </a:p>
          <a:p>
            <a:pPr marL="171450" indent="-171450">
              <a:buFont typeface="Arial" panose="020B0604020202020204" pitchFamily="34" charset="0"/>
              <a:buChar char="•"/>
            </a:pPr>
            <a:r>
              <a:rPr lang="en-US" dirty="0" smtClean="0"/>
              <a:t>66 men were thought to have participated in contact sports and 198 non-participants were also identified.  There was no difference in age with regards to the onset of neurodegenerative symptoms between the groups.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The paper states “Among those exposed to contact sports, those with CTE pathology did not differ from those without CTE pathology with respect to noted </a:t>
            </a:r>
            <a:r>
              <a:rPr lang="en-US" sz="1200" kern="1200" dirty="0" err="1" smtClean="0">
                <a:solidFill>
                  <a:schemeClr val="tx1"/>
                </a:solidFill>
                <a:effectLst/>
                <a:latin typeface="+mn-lt"/>
                <a:ea typeface="+mn-ea"/>
                <a:cs typeface="+mn-cs"/>
              </a:rPr>
              <a:t>clinicopathologic</a:t>
            </a:r>
            <a:r>
              <a:rPr lang="en-US" sz="1200" kern="1200" dirty="0" smtClean="0">
                <a:solidFill>
                  <a:schemeClr val="tx1"/>
                </a:solidFill>
                <a:effectLst/>
                <a:latin typeface="+mn-lt"/>
                <a:ea typeface="+mn-ea"/>
                <a:cs typeface="+mn-cs"/>
              </a:rPr>
              <a:t> features.”  In other words, the people who had abnormal brain tangles under the microscope had no symptoms in real life that were different from those who did not have brain tangles.  </a:t>
            </a:r>
            <a:r>
              <a:rPr lang="en-US" sz="1200" b="1" kern="1200" dirty="0" smtClean="0">
                <a:solidFill>
                  <a:schemeClr val="tx1"/>
                </a:solidFill>
                <a:effectLst/>
                <a:latin typeface="+mn-lt"/>
                <a:ea typeface="+mn-ea"/>
                <a:cs typeface="+mn-cs"/>
              </a:rPr>
              <a:t>The “CTE” patients had no symptoms different from anyone else!</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6E6A182-AF03-4CC8-94DC-C0726DF52A64}" type="slidenum">
              <a:rPr lang="en-US" smtClean="0"/>
              <a:t>19</a:t>
            </a:fld>
            <a:endParaRPr lang="en-US"/>
          </a:p>
        </p:txBody>
      </p:sp>
    </p:spTree>
    <p:extLst>
      <p:ext uri="{BB962C8B-B14F-4D97-AF65-F5344CB8AC3E}">
        <p14:creationId xmlns:p14="http://schemas.microsoft.com/office/powerpoint/2010/main" val="771536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Many risk factors impact the likelihood that someone will have dementia, and brain injury is among these.</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There is no epidemiological study or any Class I, II or III evidence supporting that contact sports performed at the middle school or high school level increases risk for later life dementia.</a:t>
            </a:r>
            <a:endParaRPr lang="en-US" dirty="0" smtClean="0"/>
          </a:p>
          <a:p>
            <a:endParaRPr lang="en-US" dirty="0"/>
          </a:p>
        </p:txBody>
      </p:sp>
      <p:sp>
        <p:nvSpPr>
          <p:cNvPr id="4" name="Slide Number Placeholder 3"/>
          <p:cNvSpPr>
            <a:spLocks noGrp="1"/>
          </p:cNvSpPr>
          <p:nvPr>
            <p:ph type="sldNum" sz="quarter" idx="10"/>
          </p:nvPr>
        </p:nvSpPr>
        <p:spPr/>
        <p:txBody>
          <a:bodyPr/>
          <a:lstStyle/>
          <a:p>
            <a:fld id="{96E6A182-AF03-4CC8-94DC-C0726DF52A64}" type="slidenum">
              <a:rPr lang="en-US" smtClean="0"/>
              <a:t>21</a:t>
            </a:fld>
            <a:endParaRPr lang="en-US"/>
          </a:p>
        </p:txBody>
      </p:sp>
    </p:spTree>
    <p:extLst>
      <p:ext uri="{BB962C8B-B14F-4D97-AF65-F5344CB8AC3E}">
        <p14:creationId xmlns:p14="http://schemas.microsoft.com/office/powerpoint/2010/main" val="499015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This epidemiologic study suggests that children and young adults may be more resilient and have a longer period of time to recover from brain injury.</a:t>
            </a:r>
            <a:endParaRPr lang="en-US" sz="120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Class III evidence exists that playing football in high school does not increase risk for any neurodegenerative disease &gt;50 years later</a:t>
            </a:r>
            <a:r>
              <a:rPr lang="en-US" sz="1200" kern="1200" baseline="30000" dirty="0" smtClean="0">
                <a:solidFill>
                  <a:schemeClr val="tx1"/>
                </a:solidFill>
                <a:effectLst/>
                <a:latin typeface="+mn-lt"/>
                <a:ea typeface="+mn-ea"/>
                <a:cs typeface="+mn-cs"/>
              </a:rPr>
              <a:t>19</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96E6A182-AF03-4CC8-94DC-C0726DF52A64}" type="slidenum">
              <a:rPr lang="en-US" smtClean="0"/>
              <a:t>22</a:t>
            </a:fld>
            <a:endParaRPr lang="en-US"/>
          </a:p>
        </p:txBody>
      </p:sp>
    </p:spTree>
    <p:extLst>
      <p:ext uri="{BB962C8B-B14F-4D97-AF65-F5344CB8AC3E}">
        <p14:creationId xmlns:p14="http://schemas.microsoft.com/office/powerpoint/2010/main" val="4199580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E6A182-AF03-4CC8-94DC-C0726DF52A64}" type="slidenum">
              <a:rPr lang="en-US" smtClean="0"/>
              <a:t>35</a:t>
            </a:fld>
            <a:endParaRPr lang="en-US"/>
          </a:p>
        </p:txBody>
      </p:sp>
    </p:spTree>
    <p:extLst>
      <p:ext uri="{BB962C8B-B14F-4D97-AF65-F5344CB8AC3E}">
        <p14:creationId xmlns:p14="http://schemas.microsoft.com/office/powerpoint/2010/main" val="285620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E6A182-AF03-4CC8-94DC-C0726DF52A64}" type="slidenum">
              <a:rPr lang="en-US" smtClean="0"/>
              <a:t>40</a:t>
            </a:fld>
            <a:endParaRPr lang="en-US"/>
          </a:p>
        </p:txBody>
      </p:sp>
    </p:spTree>
    <p:extLst>
      <p:ext uri="{BB962C8B-B14F-4D97-AF65-F5344CB8AC3E}">
        <p14:creationId xmlns:p14="http://schemas.microsoft.com/office/powerpoint/2010/main" val="11549114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8AE1E626-6EB7-4D9A-AD4A-B54D1684CAD1}" type="datetime1">
              <a:rPr lang="en-US" smtClean="0"/>
              <a:t>4/8/2016</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401CF334-2D5C-4859-84A6-CA7E6E43FAEB}" type="slidenum">
              <a:rPr lang="en-US" smtClean="0"/>
              <a:t>‹#›</a:t>
            </a:fld>
            <a:endParaRPr lang="en-US"/>
          </a:p>
        </p:txBody>
      </p:sp>
      <p:sp>
        <p:nvSpPr>
          <p:cNvPr id="8" name="TextBox 7"/>
          <p:cNvSpPr txBox="1"/>
          <p:nvPr userDrawn="1"/>
        </p:nvSpPr>
        <p:spPr>
          <a:xfrm>
            <a:off x="581191" y="3241221"/>
            <a:ext cx="5411395" cy="2031325"/>
          </a:xfrm>
          <a:prstGeom prst="rect">
            <a:avLst/>
          </a:prstGeom>
          <a:noFill/>
        </p:spPr>
        <p:txBody>
          <a:bodyPr wrap="square" rtlCol="0">
            <a:spAutoFit/>
          </a:bodyPr>
          <a:lstStyle/>
          <a:p>
            <a:r>
              <a:rPr lang="en-US" b="1" dirty="0" smtClean="0">
                <a:solidFill>
                  <a:schemeClr val="bg1"/>
                </a:solidFill>
              </a:rPr>
              <a:t>Uzma Samadani, MD</a:t>
            </a:r>
            <a:r>
              <a:rPr lang="en-US" b="1" baseline="0" dirty="0" smtClean="0">
                <a:solidFill>
                  <a:schemeClr val="bg1"/>
                </a:solidFill>
              </a:rPr>
              <a:t> </a:t>
            </a:r>
            <a:r>
              <a:rPr lang="en-US" b="1" dirty="0" smtClean="0">
                <a:solidFill>
                  <a:schemeClr val="bg1"/>
                </a:solidFill>
              </a:rPr>
              <a:t>PhD FACS FAANS</a:t>
            </a:r>
          </a:p>
          <a:p>
            <a:r>
              <a:rPr lang="en-US" dirty="0" smtClean="0">
                <a:solidFill>
                  <a:schemeClr val="bg1"/>
                </a:solidFill>
              </a:rPr>
              <a:t>Neurosurgeon, Department of Neurosurgery</a:t>
            </a:r>
          </a:p>
          <a:p>
            <a:r>
              <a:rPr lang="en-US" dirty="0" smtClean="0">
                <a:solidFill>
                  <a:schemeClr val="bg1"/>
                </a:solidFill>
              </a:rPr>
              <a:t>Rockswold Kaplan Endowed Chair</a:t>
            </a:r>
            <a:r>
              <a:rPr lang="en-US" baseline="0" dirty="0" smtClean="0">
                <a:solidFill>
                  <a:schemeClr val="bg1"/>
                </a:solidFill>
              </a:rPr>
              <a:t> for TBI Research</a:t>
            </a:r>
            <a:endParaRPr lang="en-US" dirty="0" smtClean="0">
              <a:solidFill>
                <a:schemeClr val="bg1"/>
              </a:solidFill>
            </a:endParaRPr>
          </a:p>
          <a:p>
            <a:r>
              <a:rPr lang="en-US" dirty="0" smtClean="0">
                <a:solidFill>
                  <a:schemeClr val="bg1"/>
                </a:solidFill>
              </a:rPr>
              <a:t>Level I Pediatric &amp; Adult Trauma Center</a:t>
            </a:r>
          </a:p>
          <a:p>
            <a:r>
              <a:rPr lang="en-US" dirty="0" smtClean="0">
                <a:solidFill>
                  <a:schemeClr val="bg1"/>
                </a:solidFill>
              </a:rPr>
              <a:t>Hennepin County Medical Center</a:t>
            </a:r>
          </a:p>
          <a:p>
            <a:r>
              <a:rPr lang="en-US" dirty="0" smtClean="0">
                <a:solidFill>
                  <a:schemeClr val="bg1"/>
                </a:solidFill>
              </a:rPr>
              <a:t>Minneapolis,  MN</a:t>
            </a:r>
          </a:p>
          <a:p>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57332" y="75732"/>
            <a:ext cx="6706536" cy="6706536"/>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50751" y="1020431"/>
            <a:ext cx="1305107" cy="1886213"/>
          </a:xfrm>
          <a:prstGeom prst="rect">
            <a:avLst/>
          </a:prstGeom>
        </p:spPr>
      </p:pic>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54861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9932EDF-E99E-4C68-AFCB-7A835B309D6D}" type="datetime1">
              <a:rPr lang="en-US" smtClean="0"/>
              <a:t>4/8/2016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42003" y="71572"/>
            <a:ext cx="1107621" cy="354439"/>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6535" y="32266"/>
            <a:ext cx="761780" cy="397844"/>
          </a:xfrm>
          <a:prstGeom prst="rect">
            <a:avLst/>
          </a:prstGeom>
        </p:spPr>
      </p:pic>
    </p:spTree>
    <p:extLst>
      <p:ext uri="{BB962C8B-B14F-4D97-AF65-F5344CB8AC3E}">
        <p14:creationId xmlns:p14="http://schemas.microsoft.com/office/powerpoint/2010/main" val="434098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5F82D85F-A551-4C69-800A-8CFFA2306A88}" type="datetime1">
              <a:rPr lang="en-US" smtClean="0"/>
              <a:t>4/8/2016</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401CF334-2D5C-4859-84A6-CA7E6E43FAEB}"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42003" y="71572"/>
            <a:ext cx="1107621" cy="354439"/>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6535" y="32266"/>
            <a:ext cx="761780" cy="397844"/>
          </a:xfrm>
          <a:prstGeom prst="rect">
            <a:avLst/>
          </a:prstGeom>
        </p:spPr>
      </p:pic>
    </p:spTree>
    <p:extLst>
      <p:ext uri="{BB962C8B-B14F-4D97-AF65-F5344CB8AC3E}">
        <p14:creationId xmlns:p14="http://schemas.microsoft.com/office/powerpoint/2010/main" val="1096114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D24A36-10EA-4DE5-9251-C62AA44714D2}" type="datetime1">
              <a:rPr lang="en-US" smtClean="0"/>
              <a:t>4/8/2016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401CF334-2D5C-4859-84A6-CA7E6E43FAEB}"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42003" y="71572"/>
            <a:ext cx="1107621" cy="354439"/>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6535" y="32266"/>
            <a:ext cx="761780" cy="397844"/>
          </a:xfrm>
          <a:prstGeom prst="rect">
            <a:avLst/>
          </a:prstGeom>
        </p:spPr>
      </p:pic>
    </p:spTree>
    <p:extLst>
      <p:ext uri="{BB962C8B-B14F-4D97-AF65-F5344CB8AC3E}">
        <p14:creationId xmlns:p14="http://schemas.microsoft.com/office/powerpoint/2010/main" val="640788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45E95A85-13CC-45EA-B1A6-5B8E77AB646B}" type="datetime1">
              <a:rPr lang="en-US" smtClean="0"/>
              <a:t>4/8/2016</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401CF334-2D5C-4859-84A6-CA7E6E43FAEB}" type="slidenum">
              <a:rPr lang="en-US" smtClean="0"/>
              <a:t>‹#›</a:t>
            </a:fld>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42003" y="71572"/>
            <a:ext cx="1107621" cy="354439"/>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6535" y="32266"/>
            <a:ext cx="761780" cy="397844"/>
          </a:xfrm>
          <a:prstGeom prst="rect">
            <a:avLst/>
          </a:prstGeom>
        </p:spPr>
      </p:pic>
    </p:spTree>
    <p:extLst>
      <p:ext uri="{BB962C8B-B14F-4D97-AF65-F5344CB8AC3E}">
        <p14:creationId xmlns:p14="http://schemas.microsoft.com/office/powerpoint/2010/main" val="381181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4B71815-F531-4787-BA2A-626422C133AD}" type="datetime1">
              <a:rPr lang="en-US" smtClean="0"/>
              <a:t>4/8/2016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42003" y="71572"/>
            <a:ext cx="1107621" cy="354439"/>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6535" y="32266"/>
            <a:ext cx="761780" cy="397844"/>
          </a:xfrm>
          <a:prstGeom prst="rect">
            <a:avLst/>
          </a:prstGeom>
        </p:spPr>
      </p:pic>
    </p:spTree>
    <p:extLst>
      <p:ext uri="{BB962C8B-B14F-4D97-AF65-F5344CB8AC3E}">
        <p14:creationId xmlns:p14="http://schemas.microsoft.com/office/powerpoint/2010/main" val="113295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6C4885B-3C5C-43BB-9862-47948E5DF551}" type="datetime1">
              <a:rPr lang="en-US" smtClean="0"/>
              <a:t>4/8/2016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1CF334-2D5C-4859-84A6-CA7E6E43FAEB}" type="slidenum">
              <a:rPr lang="en-US" smtClean="0"/>
              <a:t>‹#›</a:t>
            </a:fld>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42003" y="71572"/>
            <a:ext cx="1107621" cy="354439"/>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6535" y="32266"/>
            <a:ext cx="761780" cy="397844"/>
          </a:xfrm>
          <a:prstGeom prst="rect">
            <a:avLst/>
          </a:prstGeom>
        </p:spPr>
      </p:pic>
    </p:spTree>
    <p:extLst>
      <p:ext uri="{BB962C8B-B14F-4D97-AF65-F5344CB8AC3E}">
        <p14:creationId xmlns:p14="http://schemas.microsoft.com/office/powerpoint/2010/main" val="2565603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703B6AF-AB61-4D8E-B7B7-705C5ACEBBCC}" type="datetime1">
              <a:rPr lang="en-US" smtClean="0"/>
              <a:t>4/8/2016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1CF334-2D5C-4859-84A6-CA7E6E43FAEB}" type="slidenum">
              <a:rPr lang="en-US" smtClean="0"/>
              <a:t>‹#›</a:t>
            </a:fld>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42003" y="71572"/>
            <a:ext cx="1107621" cy="354439"/>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6535" y="32266"/>
            <a:ext cx="761780" cy="397844"/>
          </a:xfrm>
          <a:prstGeom prst="rect">
            <a:avLst/>
          </a:prstGeom>
        </p:spPr>
      </p:pic>
    </p:spTree>
    <p:extLst>
      <p:ext uri="{BB962C8B-B14F-4D97-AF65-F5344CB8AC3E}">
        <p14:creationId xmlns:p14="http://schemas.microsoft.com/office/powerpoint/2010/main" val="980452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B3EC9A-B094-4092-8061-75D86CB34931}" type="datetime1">
              <a:rPr lang="en-US" smtClean="0"/>
              <a:t>4/8/2016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1CF334-2D5C-4859-84A6-CA7E6E43FAEB}"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42003" y="71572"/>
            <a:ext cx="1107621" cy="354439"/>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6535" y="32266"/>
            <a:ext cx="761780" cy="397844"/>
          </a:xfrm>
          <a:prstGeom prst="rect">
            <a:avLst/>
          </a:prstGeom>
        </p:spPr>
      </p:pic>
    </p:spTree>
    <p:extLst>
      <p:ext uri="{BB962C8B-B14F-4D97-AF65-F5344CB8AC3E}">
        <p14:creationId xmlns:p14="http://schemas.microsoft.com/office/powerpoint/2010/main" val="3306968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64E1AEED-2323-4359-853E-316DF6600362}" type="datetime1">
              <a:rPr lang="en-US" smtClean="0"/>
              <a:t>4/8/2016</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401CF334-2D5C-4859-84A6-CA7E6E43FAEB}" type="slidenum">
              <a:rPr lang="en-US" smtClean="0"/>
              <a:t>‹#›</a:t>
            </a:fld>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42003" y="71572"/>
            <a:ext cx="1107621" cy="354439"/>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6535" y="32266"/>
            <a:ext cx="761780" cy="397844"/>
          </a:xfrm>
          <a:prstGeom prst="rect">
            <a:avLst/>
          </a:prstGeom>
        </p:spPr>
      </p:pic>
    </p:spTree>
    <p:extLst>
      <p:ext uri="{BB962C8B-B14F-4D97-AF65-F5344CB8AC3E}">
        <p14:creationId xmlns:p14="http://schemas.microsoft.com/office/powerpoint/2010/main" val="86392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3AC2DF-F1FD-4724-A563-92BADFC82ECC}" type="datetime1">
              <a:rPr lang="en-US" smtClean="0"/>
              <a:t>4/8/2016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42003" y="71572"/>
            <a:ext cx="1107621" cy="354439"/>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6535" y="32266"/>
            <a:ext cx="761780" cy="397844"/>
          </a:xfrm>
          <a:prstGeom prst="rect">
            <a:avLst/>
          </a:prstGeom>
        </p:spPr>
      </p:pic>
    </p:spTree>
    <p:extLst>
      <p:ext uri="{BB962C8B-B14F-4D97-AF65-F5344CB8AC3E}">
        <p14:creationId xmlns:p14="http://schemas.microsoft.com/office/powerpoint/2010/main" val="58384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8D20E2CF-D74B-4B51-899A-DCEA821C90C7}" type="datetime1">
              <a:rPr lang="en-US" smtClean="0"/>
              <a:t>4/8/2016</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401CF334-2D5C-4859-84A6-CA7E6E43FAEB}"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98474533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ved=0CAcQjRw&amp;url=http://www.malonie.com/health/vestibularsystem/&amp;ei=MbP8VNTlHcuxsAS8qYKADg&amp;bvm=bv.87611401,d.cWc&amp;psig=AFQjCNENkax2Z3QsKzD2stIwlBbeCbKrtg&amp;ust=1425933486550428" TargetMode="External"/><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gif"/><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8.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jpeg"/><Relationship Id="rId4" Type="http://schemas.openxmlformats.org/officeDocument/2006/relationships/image" Target="../media/image45.png"/><Relationship Id="rId9" Type="http://schemas.openxmlformats.org/officeDocument/2006/relationships/image" Target="../media/image50.jpeg"/></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s>
</file>

<file path=ppt/slides/_rels/slide52.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7.jpeg"/><Relationship Id="rId3" Type="http://schemas.openxmlformats.org/officeDocument/2006/relationships/image" Target="../media/image57.png"/><Relationship Id="rId7" Type="http://schemas.openxmlformats.org/officeDocument/2006/relationships/image" Target="../media/image61.jpeg"/><Relationship Id="rId12" Type="http://schemas.openxmlformats.org/officeDocument/2006/relationships/image" Target="../media/image66.jpeg"/><Relationship Id="rId2" Type="http://schemas.openxmlformats.org/officeDocument/2006/relationships/image" Target="../media/image56.png"/><Relationship Id="rId1" Type="http://schemas.openxmlformats.org/officeDocument/2006/relationships/slideLayout" Target="../slideLayouts/slideLayout8.xml"/><Relationship Id="rId6" Type="http://schemas.openxmlformats.org/officeDocument/2006/relationships/image" Target="../media/image60.jpeg"/><Relationship Id="rId11" Type="http://schemas.openxmlformats.org/officeDocument/2006/relationships/image" Target="../media/image65.jpeg"/><Relationship Id="rId5" Type="http://schemas.openxmlformats.org/officeDocument/2006/relationships/image" Target="../media/image59.png"/><Relationship Id="rId10" Type="http://schemas.openxmlformats.org/officeDocument/2006/relationships/image" Target="../media/image64.jpeg"/><Relationship Id="rId4" Type="http://schemas.openxmlformats.org/officeDocument/2006/relationships/image" Target="../media/image58.png"/><Relationship Id="rId9" Type="http://schemas.openxmlformats.org/officeDocument/2006/relationships/image" Target="../media/image63.jpeg"/></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8.xml"/><Relationship Id="rId5" Type="http://schemas.openxmlformats.org/officeDocument/2006/relationships/image" Target="../media/image71.jpeg"/><Relationship Id="rId4" Type="http://schemas.openxmlformats.org/officeDocument/2006/relationships/image" Target="../media/image70.jpeg"/></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jpeg"/><Relationship Id="rId2" Type="http://schemas.openxmlformats.org/officeDocument/2006/relationships/image" Target="../media/image72.png"/><Relationship Id="rId1" Type="http://schemas.openxmlformats.org/officeDocument/2006/relationships/slideLayout" Target="../slideLayouts/slideLayout8.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5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8.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80.jpeg"/></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 Id="rId5" Type="http://schemas.openxmlformats.org/officeDocument/2006/relationships/chart" Target="../charts/chart4.xml"/><Relationship Id="rId4" Type="http://schemas.openxmlformats.org/officeDocument/2006/relationships/chart" Target="../charts/chart3.xml"/></Relationships>
</file>

<file path=ppt/slides/_rels/slide5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ved=0CAcQjRw&amp;url=http://www.malonie.com/health/vestibularsystem/&amp;ei=MbP8VNTlHcuxsAS8qYKADg&amp;bvm=bv.87611401,d.cWc&amp;psig=AFQjCNENkax2Z3QsKzD2stIwlBbeCbKrtg&amp;ust=1425933486550428" TargetMode="External"/><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gif"/><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8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google.com/url?sa=i&amp;rct=j&amp;q=&amp;esrc=s&amp;frm=1&amp;source=images&amp;cd=&amp;cad=rja&amp;uact=8&amp;ved=0CAcQjRw&amp;url=http://www.thelancet.com/journals/laneur/article/PIIS1474-4422(13)70161-3/fulltext?version=printerFriendly&amp;ei=XrX8VLDoK7GLsQSa1IDYBg&amp;psig=AFQjCNEzK12bOk9P-76ROe5fufuecZUcEA&amp;ust=1425934025358903"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tx1"/>
                </a:solidFill>
              </a:rPr>
              <a:t>Eye Movements and Biomarkers</a:t>
            </a:r>
            <a:endParaRPr lang="en-US" dirty="0">
              <a:solidFill>
                <a:schemeClr val="tx1"/>
              </a:solidFill>
            </a:endParaRPr>
          </a:p>
        </p:txBody>
      </p:sp>
      <p:sp>
        <p:nvSpPr>
          <p:cNvPr id="3" name="Subtitle 2"/>
          <p:cNvSpPr>
            <a:spLocks noGrp="1"/>
          </p:cNvSpPr>
          <p:nvPr>
            <p:ph type="subTitle" idx="1"/>
          </p:nvPr>
        </p:nvSpPr>
        <p:spPr/>
        <p:txBody>
          <a:bodyPr/>
          <a:lstStyle/>
          <a:p>
            <a:r>
              <a:rPr lang="en-US" dirty="0">
                <a:solidFill>
                  <a:schemeClr val="tx1"/>
                </a:solidFill>
              </a:rPr>
              <a:t>Development of a Multi-Modal </a:t>
            </a:r>
            <a:r>
              <a:rPr lang="en-US" dirty="0" smtClean="0">
                <a:solidFill>
                  <a:schemeClr val="tx1"/>
                </a:solidFill>
              </a:rPr>
              <a:t>CLASSIFICATION SCHEME FOR Brain </a:t>
            </a:r>
            <a:r>
              <a:rPr lang="en-US" dirty="0">
                <a:solidFill>
                  <a:schemeClr val="tx1"/>
                </a:solidFill>
              </a:rPr>
              <a:t>Injury </a:t>
            </a:r>
          </a:p>
        </p:txBody>
      </p:sp>
      <p:sp>
        <p:nvSpPr>
          <p:cNvPr id="4" name="TextBox 3"/>
          <p:cNvSpPr txBox="1"/>
          <p:nvPr/>
        </p:nvSpPr>
        <p:spPr>
          <a:xfrm>
            <a:off x="581191" y="5262465"/>
            <a:ext cx="5113516" cy="646331"/>
          </a:xfrm>
          <a:prstGeom prst="rect">
            <a:avLst/>
          </a:prstGeom>
          <a:noFill/>
        </p:spPr>
        <p:txBody>
          <a:bodyPr wrap="none" rtlCol="0">
            <a:spAutoFit/>
          </a:bodyPr>
          <a:lstStyle/>
          <a:p>
            <a:r>
              <a:rPr lang="en-US" dirty="0" smtClean="0">
                <a:solidFill>
                  <a:schemeClr val="bg1"/>
                </a:solidFill>
              </a:rPr>
              <a:t>Vikalpa Dammavalam, BS, Senior Project Coordinator</a:t>
            </a:r>
          </a:p>
          <a:p>
            <a:r>
              <a:rPr lang="en-US" dirty="0" smtClean="0">
                <a:solidFill>
                  <a:schemeClr val="bg1"/>
                </a:solidFill>
              </a:rPr>
              <a:t>Sam Daly, BA, Research Assistant</a:t>
            </a:r>
            <a:endParaRPr lang="en-US" dirty="0">
              <a:solidFill>
                <a:schemeClr val="bg1"/>
              </a:solidFill>
            </a:endParaRPr>
          </a:p>
        </p:txBody>
      </p:sp>
    </p:spTree>
    <p:extLst>
      <p:ext uri="{BB962C8B-B14F-4D97-AF65-F5344CB8AC3E}">
        <p14:creationId xmlns:p14="http://schemas.microsoft.com/office/powerpoint/2010/main" val="129764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760" y="5563406"/>
            <a:ext cx="11009917" cy="689514"/>
          </a:xfrm>
        </p:spPr>
        <p:txBody>
          <a:bodyPr>
            <a:normAutofit/>
          </a:bodyPr>
          <a:lstStyle/>
          <a:p>
            <a:r>
              <a:rPr lang="en-US" dirty="0">
                <a:solidFill>
                  <a:schemeClr val="bg1"/>
                </a:solidFill>
              </a:rPr>
              <a:t>Why is concussion/brain injury so hard to diagnose and define</a:t>
            </a:r>
            <a:r>
              <a:rPr lang="en-US" dirty="0" smtClean="0">
                <a:solidFill>
                  <a:schemeClr val="bg1"/>
                </a:solidFill>
              </a:rPr>
              <a:t>?</a:t>
            </a:r>
            <a:br>
              <a:rPr lang="en-US" dirty="0" smtClean="0">
                <a:solidFill>
                  <a:schemeClr val="bg1"/>
                </a:solidFill>
              </a:rPr>
            </a:br>
            <a:r>
              <a:rPr lang="en-US" sz="1600" cap="none" dirty="0" smtClean="0">
                <a:solidFill>
                  <a:srgbClr val="C00000"/>
                </a:solidFill>
              </a:rPr>
              <a:t>Neither imaging nor LOC tell the whole story</a:t>
            </a:r>
            <a:endParaRPr lang="en-US" sz="1600" cap="none" dirty="0">
              <a:solidFill>
                <a:schemeClr val="bg1"/>
              </a:solidFill>
            </a:endParaRPr>
          </a:p>
        </p:txBody>
      </p:sp>
      <p:grpSp>
        <p:nvGrpSpPr>
          <p:cNvPr id="13" name="Group 12"/>
          <p:cNvGrpSpPr/>
          <p:nvPr/>
        </p:nvGrpSpPr>
        <p:grpSpPr>
          <a:xfrm>
            <a:off x="3794921" y="609600"/>
            <a:ext cx="4158454" cy="4495800"/>
            <a:chOff x="2320496" y="228600"/>
            <a:chExt cx="4411536" cy="4953000"/>
          </a:xfrm>
        </p:grpSpPr>
        <p:grpSp>
          <p:nvGrpSpPr>
            <p:cNvPr id="14" name="Group 13"/>
            <p:cNvGrpSpPr/>
            <p:nvPr/>
          </p:nvGrpSpPr>
          <p:grpSpPr>
            <a:xfrm>
              <a:off x="2367287" y="228600"/>
              <a:ext cx="4364745" cy="4002316"/>
              <a:chOff x="2367287" y="228600"/>
              <a:chExt cx="4364745" cy="4002316"/>
            </a:xfrm>
          </p:grpSpPr>
          <p:sp>
            <p:nvSpPr>
              <p:cNvPr id="19" name="Oval 18"/>
              <p:cNvSpPr/>
              <p:nvPr/>
            </p:nvSpPr>
            <p:spPr>
              <a:xfrm>
                <a:off x="2367287" y="228600"/>
                <a:ext cx="4364745" cy="4002316"/>
              </a:xfrm>
              <a:prstGeom prst="ellips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 name="TextBox 19"/>
              <p:cNvSpPr txBox="1"/>
              <p:nvPr/>
            </p:nvSpPr>
            <p:spPr>
              <a:xfrm>
                <a:off x="3986332" y="1492990"/>
                <a:ext cx="1268168" cy="646331"/>
              </a:xfrm>
              <a:prstGeom prst="rect">
                <a:avLst/>
              </a:prstGeom>
              <a:noFill/>
            </p:spPr>
            <p:txBody>
              <a:bodyPr wrap="none" rtlCol="0">
                <a:spAutoFit/>
              </a:bodyPr>
              <a:lstStyle/>
              <a:p>
                <a:pPr algn="ctr"/>
                <a:r>
                  <a:rPr lang="en-US" dirty="0"/>
                  <a:t>Physiologic </a:t>
                </a:r>
              </a:p>
              <a:p>
                <a:pPr algn="ctr"/>
                <a:r>
                  <a:rPr lang="en-US" dirty="0"/>
                  <a:t>TBI</a:t>
                </a:r>
              </a:p>
            </p:txBody>
          </p:sp>
        </p:grpSp>
        <p:sp>
          <p:nvSpPr>
            <p:cNvPr id="15" name="Oval 14"/>
            <p:cNvSpPr/>
            <p:nvPr/>
          </p:nvSpPr>
          <p:spPr>
            <a:xfrm>
              <a:off x="2320496" y="2136307"/>
              <a:ext cx="2067256" cy="1613647"/>
            </a:xfrm>
            <a:prstGeom prst="ellipse">
              <a:avLst/>
            </a:prstGeom>
            <a:solidFill>
              <a:srgbClr val="FFFF00">
                <a:alpha val="7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Structural TBI </a:t>
              </a:r>
            </a:p>
          </p:txBody>
        </p:sp>
        <p:grpSp>
          <p:nvGrpSpPr>
            <p:cNvPr id="16" name="Group 15"/>
            <p:cNvGrpSpPr/>
            <p:nvPr/>
          </p:nvGrpSpPr>
          <p:grpSpPr>
            <a:xfrm>
              <a:off x="2965288" y="2894562"/>
              <a:ext cx="2479969" cy="2287038"/>
              <a:chOff x="2965288" y="2894562"/>
              <a:chExt cx="2479969" cy="2287038"/>
            </a:xfrm>
          </p:grpSpPr>
          <p:sp>
            <p:nvSpPr>
              <p:cNvPr id="17" name="Oval 16"/>
              <p:cNvSpPr/>
              <p:nvPr/>
            </p:nvSpPr>
            <p:spPr>
              <a:xfrm>
                <a:off x="2965288" y="2894562"/>
                <a:ext cx="2479969" cy="2287038"/>
              </a:xfrm>
              <a:prstGeom prst="ellipse">
                <a:avLst/>
              </a:prstGeom>
              <a:solidFill>
                <a:srgbClr val="C000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3486009" y="3644367"/>
                <a:ext cx="1500731" cy="646331"/>
              </a:xfrm>
              <a:prstGeom prst="rect">
                <a:avLst/>
              </a:prstGeom>
              <a:noFill/>
            </p:spPr>
            <p:txBody>
              <a:bodyPr wrap="none" rtlCol="0">
                <a:spAutoFit/>
              </a:bodyPr>
              <a:lstStyle/>
              <a:p>
                <a:pPr algn="ctr"/>
                <a:r>
                  <a:rPr lang="en-US" dirty="0"/>
                  <a:t>Loss of </a:t>
                </a:r>
              </a:p>
              <a:p>
                <a:pPr algn="ctr"/>
                <a:r>
                  <a:rPr lang="en-US" dirty="0"/>
                  <a:t>consciousness</a:t>
                </a:r>
              </a:p>
            </p:txBody>
          </p:sp>
        </p:grpSp>
      </p:grpSp>
    </p:spTree>
    <p:extLst>
      <p:ext uri="{BB962C8B-B14F-4D97-AF65-F5344CB8AC3E}">
        <p14:creationId xmlns:p14="http://schemas.microsoft.com/office/powerpoint/2010/main" val="144306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the </a:t>
            </a:r>
            <a:r>
              <a:rPr lang="en-US" dirty="0" smtClean="0"/>
              <a:t>long term </a:t>
            </a:r>
            <a:r>
              <a:rPr lang="en-US" dirty="0" smtClean="0"/>
              <a:t>consequences of brain injury?</a:t>
            </a:r>
            <a:endParaRPr lang="en-US" dirty="0"/>
          </a:p>
        </p:txBody>
      </p:sp>
      <p:grpSp>
        <p:nvGrpSpPr>
          <p:cNvPr id="11" name="Group 10"/>
          <p:cNvGrpSpPr/>
          <p:nvPr/>
        </p:nvGrpSpPr>
        <p:grpSpPr>
          <a:xfrm>
            <a:off x="7084663" y="1998797"/>
            <a:ext cx="4336869" cy="4572000"/>
            <a:chOff x="7532914" y="1606625"/>
            <a:chExt cx="4336869" cy="4572000"/>
          </a:xfrm>
        </p:grpSpPr>
        <p:grpSp>
          <p:nvGrpSpPr>
            <p:cNvPr id="4" name="Group 3"/>
            <p:cNvGrpSpPr/>
            <p:nvPr/>
          </p:nvGrpSpPr>
          <p:grpSpPr>
            <a:xfrm>
              <a:off x="7579662" y="1655351"/>
              <a:ext cx="4045579" cy="4522042"/>
              <a:chOff x="6974752" y="629620"/>
              <a:chExt cx="4045579" cy="4522042"/>
            </a:xfrm>
          </p:grpSpPr>
          <p:sp>
            <p:nvSpPr>
              <p:cNvPr id="5" name="Rectangle 4"/>
              <p:cNvSpPr/>
              <p:nvPr/>
            </p:nvSpPr>
            <p:spPr>
              <a:xfrm>
                <a:off x="6974752" y="777816"/>
                <a:ext cx="3117474" cy="4247317"/>
              </a:xfrm>
              <a:prstGeom prst="rect">
                <a:avLst/>
              </a:prstGeom>
            </p:spPr>
            <p:txBody>
              <a:bodyPr wrap="square">
                <a:spAutoFit/>
              </a:bodyPr>
              <a:lstStyle/>
              <a:p>
                <a:pPr algn="ctr"/>
                <a:r>
                  <a:rPr lang="en-US" dirty="0">
                    <a:solidFill>
                      <a:srgbClr val="800000"/>
                    </a:solidFill>
                  </a:rPr>
                  <a:t>Scalp Injury</a:t>
                </a:r>
              </a:p>
              <a:p>
                <a:pPr algn="ctr"/>
                <a:endParaRPr lang="en-US" dirty="0">
                  <a:solidFill>
                    <a:srgbClr val="800000"/>
                  </a:solidFill>
                </a:endParaRPr>
              </a:p>
              <a:p>
                <a:pPr algn="ctr"/>
                <a:r>
                  <a:rPr lang="en-US" dirty="0">
                    <a:solidFill>
                      <a:srgbClr val="800000"/>
                    </a:solidFill>
                  </a:rPr>
                  <a:t>Skull Injury</a:t>
                </a:r>
              </a:p>
              <a:p>
                <a:pPr algn="ctr"/>
                <a:endParaRPr lang="en-US" dirty="0">
                  <a:solidFill>
                    <a:schemeClr val="accent2"/>
                  </a:solidFill>
                </a:endParaRPr>
              </a:p>
              <a:p>
                <a:pPr algn="ctr"/>
                <a:r>
                  <a:rPr lang="en-US" dirty="0">
                    <a:solidFill>
                      <a:srgbClr val="C00000"/>
                    </a:solidFill>
                  </a:rPr>
                  <a:t>Compressive Lesions  </a:t>
                </a:r>
              </a:p>
              <a:p>
                <a:pPr algn="ctr"/>
                <a:r>
                  <a:rPr lang="en-US" dirty="0">
                    <a:solidFill>
                      <a:srgbClr val="C00000"/>
                    </a:solidFill>
                  </a:rPr>
                  <a:t>Epidural / Subdural</a:t>
                </a:r>
              </a:p>
              <a:p>
                <a:pPr algn="ctr"/>
                <a:endParaRPr lang="en-US" dirty="0">
                  <a:solidFill>
                    <a:srgbClr val="C00000"/>
                  </a:solidFill>
                </a:endParaRPr>
              </a:p>
              <a:p>
                <a:pPr algn="ctr"/>
                <a:r>
                  <a:rPr lang="en-US" dirty="0">
                    <a:solidFill>
                      <a:srgbClr val="C00000"/>
                    </a:solidFill>
                  </a:rPr>
                  <a:t>Subarachnoid Hemorrhage/IVH</a:t>
                </a:r>
              </a:p>
              <a:p>
                <a:pPr algn="ctr"/>
                <a:endParaRPr lang="en-US" dirty="0">
                  <a:solidFill>
                    <a:schemeClr val="accent2"/>
                  </a:solidFill>
                </a:endParaRPr>
              </a:p>
              <a:p>
                <a:pPr algn="ctr"/>
                <a:r>
                  <a:rPr lang="en-US" dirty="0">
                    <a:solidFill>
                      <a:schemeClr val="bg2">
                        <a:lumMod val="10000"/>
                      </a:schemeClr>
                    </a:solidFill>
                  </a:rPr>
                  <a:t>Diffuse Axonal </a:t>
                </a:r>
                <a:r>
                  <a:rPr lang="en-US" dirty="0" smtClean="0">
                    <a:solidFill>
                      <a:schemeClr val="bg2">
                        <a:lumMod val="10000"/>
                      </a:schemeClr>
                    </a:solidFill>
                  </a:rPr>
                  <a:t>Injury = </a:t>
                </a:r>
                <a:r>
                  <a:rPr lang="en-US" dirty="0" smtClean="0">
                    <a:solidFill>
                      <a:schemeClr val="accent1">
                        <a:lumMod val="75000"/>
                      </a:schemeClr>
                    </a:solidFill>
                  </a:rPr>
                  <a:t>CTE/affective </a:t>
                </a:r>
                <a:r>
                  <a:rPr lang="en-US" dirty="0" smtClean="0">
                    <a:solidFill>
                      <a:schemeClr val="accent1">
                        <a:lumMod val="75000"/>
                      </a:schemeClr>
                    </a:solidFill>
                  </a:rPr>
                  <a:t>changes/suicide</a:t>
                </a:r>
                <a:endParaRPr lang="en-US" dirty="0">
                  <a:solidFill>
                    <a:schemeClr val="accent1">
                      <a:lumMod val="75000"/>
                    </a:schemeClr>
                  </a:solidFill>
                </a:endParaRPr>
              </a:p>
              <a:p>
                <a:pPr algn="ctr"/>
                <a:endParaRPr lang="en-US" dirty="0">
                  <a:solidFill>
                    <a:schemeClr val="bg2">
                      <a:lumMod val="10000"/>
                    </a:schemeClr>
                  </a:solidFill>
                </a:endParaRPr>
              </a:p>
              <a:p>
                <a:pPr algn="ctr"/>
                <a:r>
                  <a:rPr lang="en-US" dirty="0">
                    <a:solidFill>
                      <a:schemeClr val="bg2">
                        <a:lumMod val="10000"/>
                      </a:schemeClr>
                    </a:solidFill>
                  </a:rPr>
                  <a:t>Anoxic Brain </a:t>
                </a:r>
                <a:r>
                  <a:rPr lang="en-US" dirty="0" smtClean="0">
                    <a:solidFill>
                      <a:schemeClr val="bg2">
                        <a:lumMod val="10000"/>
                      </a:schemeClr>
                    </a:solidFill>
                  </a:rPr>
                  <a:t>Injury =</a:t>
                </a:r>
                <a:endParaRPr lang="en-US" dirty="0" smtClean="0">
                  <a:solidFill>
                    <a:schemeClr val="bg2">
                      <a:lumMod val="10000"/>
                    </a:schemeClr>
                  </a:solidFill>
                </a:endParaRPr>
              </a:p>
              <a:p>
                <a:pPr algn="ctr"/>
                <a:r>
                  <a:rPr lang="en-US" dirty="0" smtClean="0">
                    <a:solidFill>
                      <a:schemeClr val="accent1">
                        <a:lumMod val="75000"/>
                      </a:schemeClr>
                    </a:solidFill>
                  </a:rPr>
                  <a:t>Permanent </a:t>
                </a:r>
                <a:r>
                  <a:rPr lang="en-US" dirty="0" err="1" smtClean="0">
                    <a:solidFill>
                      <a:schemeClr val="accent1">
                        <a:lumMod val="75000"/>
                      </a:schemeClr>
                    </a:solidFill>
                  </a:rPr>
                  <a:t>Neuro</a:t>
                </a:r>
                <a:r>
                  <a:rPr lang="en-US" dirty="0" smtClean="0">
                    <a:solidFill>
                      <a:schemeClr val="accent1">
                        <a:lumMod val="75000"/>
                      </a:schemeClr>
                    </a:solidFill>
                  </a:rPr>
                  <a:t> Deficit</a:t>
                </a:r>
                <a:endParaRPr lang="en-US" dirty="0">
                  <a:solidFill>
                    <a:schemeClr val="accent1">
                      <a:lumMod val="75000"/>
                    </a:schemeClr>
                  </a:solidFill>
                </a:endParaRPr>
              </a:p>
              <a:p>
                <a:pPr algn="ctr"/>
                <a:endParaRPr lang="en-US" dirty="0"/>
              </a:p>
            </p:txBody>
          </p:sp>
          <p:grpSp>
            <p:nvGrpSpPr>
              <p:cNvPr id="6" name="Group 5"/>
              <p:cNvGrpSpPr/>
              <p:nvPr/>
            </p:nvGrpSpPr>
            <p:grpSpPr>
              <a:xfrm>
                <a:off x="9450221" y="629620"/>
                <a:ext cx="1570110" cy="4522042"/>
                <a:chOff x="9082780" y="1153696"/>
                <a:chExt cx="1570110" cy="4522042"/>
              </a:xfrm>
            </p:grpSpPr>
            <p:sp>
              <p:nvSpPr>
                <p:cNvPr id="7" name="Text Box 5"/>
                <p:cNvSpPr txBox="1">
                  <a:spLocks noChangeArrowheads="1"/>
                </p:cNvSpPr>
                <p:nvPr/>
              </p:nvSpPr>
              <p:spPr bwMode="auto">
                <a:xfrm>
                  <a:off x="9082780" y="1153696"/>
                  <a:ext cx="1570110" cy="830997"/>
                </a:xfrm>
                <a:prstGeom prst="rect">
                  <a:avLst/>
                </a:prstGeom>
                <a:noFill/>
                <a:ln w="9525">
                  <a:noFill/>
                  <a:miter lim="800000"/>
                  <a:headEnd/>
                  <a:tailEnd/>
                </a:ln>
              </p:spPr>
              <p:txBody>
                <a:bodyPr wrap="none">
                  <a:spAutoFit/>
                </a:bodyPr>
                <a:lstStyle/>
                <a:p>
                  <a:pPr algn="ctr"/>
                  <a:r>
                    <a:rPr lang="en-US" sz="2400" b="1" dirty="0">
                      <a:solidFill>
                        <a:schemeClr val="accent5">
                          <a:lumMod val="75000"/>
                        </a:schemeClr>
                      </a:solidFill>
                    </a:rPr>
                    <a:t>Prognosis</a:t>
                  </a:r>
                </a:p>
                <a:p>
                  <a:pPr algn="ctr"/>
                  <a:r>
                    <a:rPr lang="en-US" sz="2400" b="1" i="1" dirty="0">
                      <a:solidFill>
                        <a:schemeClr val="accent5">
                          <a:lumMod val="75000"/>
                        </a:schemeClr>
                      </a:solidFill>
                    </a:rPr>
                    <a:t>Best</a:t>
                  </a:r>
                </a:p>
              </p:txBody>
            </p:sp>
            <p:sp>
              <p:nvSpPr>
                <p:cNvPr id="8" name="Rectangle 6"/>
                <p:cNvSpPr>
                  <a:spLocks noChangeArrowheads="1"/>
                </p:cNvSpPr>
                <p:nvPr/>
              </p:nvSpPr>
              <p:spPr bwMode="auto">
                <a:xfrm>
                  <a:off x="9450789" y="5214073"/>
                  <a:ext cx="977062" cy="461665"/>
                </a:xfrm>
                <a:prstGeom prst="rect">
                  <a:avLst/>
                </a:prstGeom>
                <a:noFill/>
                <a:ln w="9525">
                  <a:noFill/>
                  <a:miter lim="800000"/>
                  <a:headEnd/>
                  <a:tailEnd/>
                </a:ln>
              </p:spPr>
              <p:txBody>
                <a:bodyPr wrap="none">
                  <a:spAutoFit/>
                </a:bodyPr>
                <a:lstStyle/>
                <a:p>
                  <a:r>
                    <a:rPr lang="en-US" sz="2400" b="1" i="1" dirty="0">
                      <a:solidFill>
                        <a:schemeClr val="accent5">
                          <a:lumMod val="75000"/>
                        </a:schemeClr>
                      </a:solidFill>
                    </a:rPr>
                    <a:t>Worst</a:t>
                  </a:r>
                </a:p>
              </p:txBody>
            </p:sp>
            <p:sp>
              <p:nvSpPr>
                <p:cNvPr id="9" name="AutoShape 7"/>
                <p:cNvSpPr>
                  <a:spLocks noChangeArrowheads="1"/>
                </p:cNvSpPr>
                <p:nvPr/>
              </p:nvSpPr>
              <p:spPr bwMode="auto">
                <a:xfrm>
                  <a:off x="9658187" y="1897728"/>
                  <a:ext cx="533400" cy="3276600"/>
                </a:xfrm>
                <a:prstGeom prst="downArrow">
                  <a:avLst>
                    <a:gd name="adj1" fmla="val 50000"/>
                    <a:gd name="adj2" fmla="val 156250"/>
                  </a:avLst>
                </a:prstGeom>
                <a:solidFill>
                  <a:schemeClr val="accent1"/>
                </a:solidFill>
                <a:ln w="9525">
                  <a:solidFill>
                    <a:schemeClr val="tx1"/>
                  </a:solidFill>
                  <a:miter lim="800000"/>
                  <a:headEnd/>
                  <a:tailEnd/>
                </a:ln>
              </p:spPr>
              <p:txBody>
                <a:bodyPr wrap="none" anchor="ctr"/>
                <a:lstStyle/>
                <a:p>
                  <a:endParaRPr lang="en-US"/>
                </a:p>
              </p:txBody>
            </p:sp>
          </p:grpSp>
        </p:grpSp>
        <p:sp>
          <p:nvSpPr>
            <p:cNvPr id="10" name="Rounded Rectangle 9"/>
            <p:cNvSpPr/>
            <p:nvPr/>
          </p:nvSpPr>
          <p:spPr>
            <a:xfrm>
              <a:off x="7532914" y="1606625"/>
              <a:ext cx="4336869" cy="4572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3010631" y="1998797"/>
            <a:ext cx="184666" cy="369332"/>
          </a:xfrm>
          <a:prstGeom prst="rect">
            <a:avLst/>
          </a:prstGeom>
          <a:noFill/>
        </p:spPr>
        <p:txBody>
          <a:bodyPr wrap="none" rtlCol="0">
            <a:spAutoFit/>
          </a:bodyPr>
          <a:lstStyle/>
          <a:p>
            <a:pPr algn="ctr"/>
            <a:endParaRPr lang="en-US" dirty="0"/>
          </a:p>
        </p:txBody>
      </p:sp>
      <p:grpSp>
        <p:nvGrpSpPr>
          <p:cNvPr id="3" name="Group 2"/>
          <p:cNvGrpSpPr/>
          <p:nvPr/>
        </p:nvGrpSpPr>
        <p:grpSpPr>
          <a:xfrm>
            <a:off x="449224" y="2087883"/>
            <a:ext cx="6347736" cy="4481682"/>
            <a:chOff x="329495" y="2218872"/>
            <a:chExt cx="6347736" cy="4481682"/>
          </a:xfrm>
        </p:grpSpPr>
        <p:grpSp>
          <p:nvGrpSpPr>
            <p:cNvPr id="13" name="Group 12"/>
            <p:cNvGrpSpPr/>
            <p:nvPr/>
          </p:nvGrpSpPr>
          <p:grpSpPr>
            <a:xfrm>
              <a:off x="406142" y="2233302"/>
              <a:ext cx="2631874" cy="2028177"/>
              <a:chOff x="528062" y="1400456"/>
              <a:chExt cx="2631874" cy="2028177"/>
            </a:xfrm>
          </p:grpSpPr>
          <p:pic>
            <p:nvPicPr>
              <p:cNvPr id="14" name="Picture 2" descr="Rolon plain film"/>
              <p:cNvPicPr>
                <a:picLocks noChangeAspect="1" noChangeArrowheads="1"/>
              </p:cNvPicPr>
              <p:nvPr/>
            </p:nvPicPr>
            <p:blipFill>
              <a:blip r:embed="rId2"/>
              <a:srcRect/>
              <a:stretch>
                <a:fillRect/>
              </a:stretch>
            </p:blipFill>
            <p:spPr bwMode="auto">
              <a:xfrm>
                <a:off x="769828" y="1400456"/>
                <a:ext cx="2148328" cy="1611246"/>
              </a:xfrm>
              <a:prstGeom prst="rect">
                <a:avLst/>
              </a:prstGeom>
              <a:noFill/>
              <a:ln w="9525">
                <a:noFill/>
                <a:miter lim="800000"/>
                <a:headEnd/>
                <a:tailEnd/>
              </a:ln>
            </p:spPr>
          </p:pic>
          <p:sp>
            <p:nvSpPr>
              <p:cNvPr id="15" name="TextBox 14"/>
              <p:cNvSpPr txBox="1"/>
              <p:nvPr/>
            </p:nvSpPr>
            <p:spPr>
              <a:xfrm>
                <a:off x="528062" y="3090079"/>
                <a:ext cx="2631874" cy="338554"/>
              </a:xfrm>
              <a:prstGeom prst="rect">
                <a:avLst/>
              </a:prstGeom>
              <a:noFill/>
            </p:spPr>
            <p:txBody>
              <a:bodyPr wrap="none" rtlCol="0">
                <a:spAutoFit/>
              </a:bodyPr>
              <a:lstStyle/>
              <a:p>
                <a:pPr algn="ctr"/>
                <a:r>
                  <a:rPr lang="en-US" sz="1600" dirty="0" smtClean="0">
                    <a:solidFill>
                      <a:srgbClr val="140C66"/>
                    </a:solidFill>
                  </a:rPr>
                  <a:t>Spinal Cord Injury = </a:t>
                </a:r>
                <a:r>
                  <a:rPr lang="en-US" sz="1600" dirty="0" smtClean="0">
                    <a:solidFill>
                      <a:schemeClr val="accent1">
                        <a:lumMod val="75000"/>
                      </a:schemeClr>
                    </a:solidFill>
                  </a:rPr>
                  <a:t>Paralysis</a:t>
                </a:r>
                <a:endParaRPr lang="en-US" sz="1600" dirty="0">
                  <a:solidFill>
                    <a:schemeClr val="accent1">
                      <a:lumMod val="75000"/>
                    </a:schemeClr>
                  </a:solidFill>
                </a:endParaRPr>
              </a:p>
            </p:txBody>
          </p:sp>
        </p:grpSp>
        <p:grpSp>
          <p:nvGrpSpPr>
            <p:cNvPr id="16" name="Group 15"/>
            <p:cNvGrpSpPr/>
            <p:nvPr/>
          </p:nvGrpSpPr>
          <p:grpSpPr>
            <a:xfrm>
              <a:off x="3478663" y="2218872"/>
              <a:ext cx="2494273" cy="2028177"/>
              <a:chOff x="3011629" y="1400456"/>
              <a:chExt cx="2494273" cy="2028177"/>
            </a:xfrm>
          </p:grpSpPr>
          <p:pic>
            <p:nvPicPr>
              <p:cNvPr id="17" name="Picture 2" descr="http://i1226.photobucket.com/albums/ee405/UP70/ear_anatomy.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8511" y="1400456"/>
                <a:ext cx="1880506" cy="1611862"/>
              </a:xfrm>
              <a:prstGeom prst="rect">
                <a:avLst/>
              </a:prstGeom>
              <a:noFill/>
              <a:extLst>
                <a:ext uri="{909E8E84-426E-40dd-AFC4-6F175D3DCCD1}">
                  <a14:hiddenFill xmlns="" xmlns:a14="http://schemas.microsoft.com/office/drawing/2010/main">
                    <a:solidFill>
                      <a:srgbClr val="FFFFFF"/>
                    </a:solidFill>
                  </a14:hiddenFill>
                </a:ext>
              </a:extLst>
            </p:spPr>
          </p:pic>
          <p:sp>
            <p:nvSpPr>
              <p:cNvPr id="18" name="TextBox 17"/>
              <p:cNvSpPr txBox="1"/>
              <p:nvPr/>
            </p:nvSpPr>
            <p:spPr>
              <a:xfrm>
                <a:off x="3011629" y="3090079"/>
                <a:ext cx="2494273" cy="338554"/>
              </a:xfrm>
              <a:prstGeom prst="rect">
                <a:avLst/>
              </a:prstGeom>
              <a:noFill/>
            </p:spPr>
            <p:txBody>
              <a:bodyPr wrap="none" rtlCol="0">
                <a:spAutoFit/>
              </a:bodyPr>
              <a:lstStyle/>
              <a:p>
                <a:pPr algn="ctr"/>
                <a:r>
                  <a:rPr lang="en-US" sz="1600" dirty="0">
                    <a:solidFill>
                      <a:srgbClr val="140C66"/>
                    </a:solidFill>
                  </a:rPr>
                  <a:t>Inner </a:t>
                </a:r>
                <a:r>
                  <a:rPr lang="en-US" sz="1600" dirty="0" smtClean="0">
                    <a:solidFill>
                      <a:srgbClr val="140C66"/>
                    </a:solidFill>
                  </a:rPr>
                  <a:t>Ear Injury </a:t>
                </a:r>
                <a:r>
                  <a:rPr lang="en-US" sz="1600" dirty="0" smtClean="0">
                    <a:solidFill>
                      <a:srgbClr val="140C66"/>
                    </a:solidFill>
                  </a:rPr>
                  <a:t>= </a:t>
                </a:r>
                <a:r>
                  <a:rPr lang="en-US" sz="1600" dirty="0" smtClean="0">
                    <a:solidFill>
                      <a:schemeClr val="accent1">
                        <a:lumMod val="75000"/>
                      </a:schemeClr>
                    </a:solidFill>
                  </a:rPr>
                  <a:t>Dizziness</a:t>
                </a:r>
                <a:endParaRPr lang="en-US" sz="1600" dirty="0">
                  <a:solidFill>
                    <a:schemeClr val="accent1">
                      <a:lumMod val="75000"/>
                    </a:schemeClr>
                  </a:solidFill>
                </a:endParaRPr>
              </a:p>
            </p:txBody>
          </p:sp>
        </p:grpSp>
        <p:grpSp>
          <p:nvGrpSpPr>
            <p:cNvPr id="19" name="Group 18"/>
            <p:cNvGrpSpPr/>
            <p:nvPr/>
          </p:nvGrpSpPr>
          <p:grpSpPr>
            <a:xfrm>
              <a:off x="329495" y="4415969"/>
              <a:ext cx="2591842" cy="2274399"/>
              <a:chOff x="5289416" y="1400456"/>
              <a:chExt cx="2591842" cy="2274399"/>
            </a:xfrm>
          </p:grpSpPr>
          <p:pic>
            <p:nvPicPr>
              <p:cNvPr id="20" name="Picture 4" descr="https://ufhealth.org/sites/default/files/media/Health-Images/Pituitary-effects.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9541" y="1400456"/>
                <a:ext cx="1463085" cy="1611246"/>
              </a:xfrm>
              <a:prstGeom prst="rect">
                <a:avLst/>
              </a:prstGeom>
              <a:noFill/>
              <a:extLst>
                <a:ext uri="{909E8E84-426E-40dd-AFC4-6F175D3DCCD1}">
                  <a14:hiddenFill xmlns="" xmlns:a14="http://schemas.microsoft.com/office/drawing/2010/main">
                    <a:solidFill>
                      <a:srgbClr val="FFFFFF"/>
                    </a:solidFill>
                  </a14:hiddenFill>
                </a:ext>
              </a:extLst>
            </p:spPr>
          </p:pic>
          <p:sp>
            <p:nvSpPr>
              <p:cNvPr id="21" name="Rectangle 20"/>
              <p:cNvSpPr/>
              <p:nvPr/>
            </p:nvSpPr>
            <p:spPr>
              <a:xfrm>
                <a:off x="5289416" y="3090079"/>
                <a:ext cx="2591842" cy="584776"/>
              </a:xfrm>
              <a:prstGeom prst="rect">
                <a:avLst/>
              </a:prstGeom>
            </p:spPr>
            <p:txBody>
              <a:bodyPr wrap="square">
                <a:spAutoFit/>
              </a:bodyPr>
              <a:lstStyle/>
              <a:p>
                <a:pPr algn="ctr"/>
                <a:r>
                  <a:rPr lang="en-US" sz="1600" dirty="0" smtClean="0">
                    <a:solidFill>
                      <a:srgbClr val="140C66"/>
                    </a:solidFill>
                  </a:rPr>
                  <a:t>Endocrine Dysfunction=</a:t>
                </a:r>
              </a:p>
              <a:p>
                <a:pPr algn="ctr"/>
                <a:r>
                  <a:rPr lang="en-US" sz="1600" dirty="0" smtClean="0">
                    <a:solidFill>
                      <a:schemeClr val="accent1">
                        <a:lumMod val="75000"/>
                      </a:schemeClr>
                    </a:solidFill>
                  </a:rPr>
                  <a:t>Depression, </a:t>
                </a:r>
                <a:r>
                  <a:rPr lang="en-US" sz="1600" dirty="0" err="1" smtClean="0">
                    <a:solidFill>
                      <a:schemeClr val="accent1">
                        <a:lumMod val="75000"/>
                      </a:schemeClr>
                    </a:solidFill>
                  </a:rPr>
                  <a:t>Suicidality</a:t>
                </a:r>
                <a:endParaRPr lang="en-US" sz="1600" dirty="0">
                  <a:solidFill>
                    <a:schemeClr val="accent1">
                      <a:lumMod val="75000"/>
                    </a:schemeClr>
                  </a:solidFill>
                </a:endParaRPr>
              </a:p>
            </p:txBody>
          </p:sp>
        </p:grpSp>
        <p:grpSp>
          <p:nvGrpSpPr>
            <p:cNvPr id="24" name="Group 23"/>
            <p:cNvGrpSpPr/>
            <p:nvPr/>
          </p:nvGrpSpPr>
          <p:grpSpPr>
            <a:xfrm>
              <a:off x="3219031" y="4463503"/>
              <a:ext cx="3458200" cy="2237051"/>
              <a:chOff x="3146868" y="4737679"/>
              <a:chExt cx="3458200" cy="2237051"/>
            </a:xfrm>
          </p:grpSpPr>
          <p:sp>
            <p:nvSpPr>
              <p:cNvPr id="22" name="TextBox 21"/>
              <p:cNvSpPr txBox="1"/>
              <p:nvPr/>
            </p:nvSpPr>
            <p:spPr>
              <a:xfrm>
                <a:off x="3146868" y="6389954"/>
                <a:ext cx="3458200" cy="584776"/>
              </a:xfrm>
              <a:prstGeom prst="rect">
                <a:avLst/>
              </a:prstGeom>
              <a:noFill/>
            </p:spPr>
            <p:txBody>
              <a:bodyPr wrap="square" rtlCol="0">
                <a:spAutoFit/>
              </a:bodyPr>
              <a:lstStyle/>
              <a:p>
                <a:pPr algn="ctr"/>
                <a:r>
                  <a:rPr lang="en-US" sz="1600" dirty="0" smtClean="0">
                    <a:solidFill>
                      <a:srgbClr val="140C66"/>
                    </a:solidFill>
                  </a:rPr>
                  <a:t>Cortical Spreading </a:t>
                </a:r>
                <a:r>
                  <a:rPr lang="en-US" sz="1600" dirty="0" smtClean="0">
                    <a:solidFill>
                      <a:srgbClr val="140C66"/>
                    </a:solidFill>
                  </a:rPr>
                  <a:t>Depression =</a:t>
                </a:r>
                <a:endParaRPr lang="en-US" sz="1600" dirty="0" smtClean="0">
                  <a:solidFill>
                    <a:srgbClr val="140C66"/>
                  </a:solidFill>
                </a:endParaRPr>
              </a:p>
              <a:p>
                <a:pPr algn="ctr"/>
                <a:r>
                  <a:rPr lang="en-US" sz="1600" dirty="0" smtClean="0">
                    <a:solidFill>
                      <a:schemeClr val="accent1">
                        <a:lumMod val="75000"/>
                      </a:schemeClr>
                    </a:solidFill>
                  </a:rPr>
                  <a:t>Headache, Seizures, Stroke</a:t>
                </a:r>
                <a:endParaRPr lang="en-US" sz="1600" dirty="0">
                  <a:solidFill>
                    <a:schemeClr val="accent1">
                      <a:lumMod val="75000"/>
                    </a:schemeClr>
                  </a:solidFill>
                </a:endParaRPr>
              </a:p>
            </p:txBody>
          </p:sp>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91078" y="4737679"/>
                <a:ext cx="1540886" cy="1611246"/>
              </a:xfrm>
              <a:prstGeom prst="rect">
                <a:avLst/>
              </a:prstGeom>
            </p:spPr>
          </p:pic>
        </p:grpSp>
      </p:grpSp>
    </p:spTree>
    <p:extLst>
      <p:ext uri="{BB962C8B-B14F-4D97-AF65-F5344CB8AC3E}">
        <p14:creationId xmlns:p14="http://schemas.microsoft.com/office/powerpoint/2010/main" val="3529462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Suicide in the general population and NCAA athletes</a:t>
            </a:r>
          </a:p>
        </p:txBody>
      </p:sp>
      <p:sp>
        <p:nvSpPr>
          <p:cNvPr id="4" name="Content Placeholder 3"/>
          <p:cNvSpPr>
            <a:spLocks noGrp="1"/>
          </p:cNvSpPr>
          <p:nvPr>
            <p:ph sz="half" idx="1"/>
          </p:nvPr>
        </p:nvSpPr>
        <p:spPr>
          <a:xfrm>
            <a:off x="1688899" y="4883441"/>
            <a:ext cx="9004703" cy="1357778"/>
          </a:xfrm>
        </p:spPr>
        <p:txBody>
          <a:bodyPr numCol="2">
            <a:normAutofit/>
          </a:bodyPr>
          <a:lstStyle/>
          <a:p>
            <a:pPr marL="0" indent="0">
              <a:buNone/>
            </a:pPr>
            <a:r>
              <a:rPr lang="en-US" dirty="0" smtClean="0"/>
              <a:t>Among Males:</a:t>
            </a:r>
          </a:p>
          <a:p>
            <a:r>
              <a:rPr lang="en-US" dirty="0" smtClean="0"/>
              <a:t>Anesthesiologists </a:t>
            </a:r>
            <a:r>
              <a:rPr lang="en-US" dirty="0"/>
              <a:t>19 per 100,000</a:t>
            </a:r>
          </a:p>
          <a:p>
            <a:r>
              <a:rPr lang="en-US" dirty="0"/>
              <a:t>General Population 12 per 100,000</a:t>
            </a:r>
          </a:p>
          <a:p>
            <a:r>
              <a:rPr lang="en-US" dirty="0"/>
              <a:t>College Students 9 per 100,000</a:t>
            </a:r>
          </a:p>
          <a:p>
            <a:r>
              <a:rPr lang="en-US" dirty="0"/>
              <a:t>NCAA Football Players 2.25 per 100,000</a:t>
            </a:r>
          </a:p>
          <a:p>
            <a:r>
              <a:rPr lang="en-US" dirty="0"/>
              <a:t>NCAA Athletes </a:t>
            </a:r>
            <a:r>
              <a:rPr lang="en-US" dirty="0" smtClean="0"/>
              <a:t>0.93 </a:t>
            </a:r>
            <a:r>
              <a:rPr lang="en-US" dirty="0"/>
              <a:t>per </a:t>
            </a:r>
            <a:r>
              <a:rPr lang="en-US" dirty="0" smtClean="0"/>
              <a:t>100,000</a:t>
            </a:r>
            <a:endParaRPr lang="en-US" dirty="0"/>
          </a:p>
        </p:txBody>
      </p:sp>
      <p:pic>
        <p:nvPicPr>
          <p:cNvPr id="6" name="Content Placeholder 5" descr="Screen Shot 2016-04-01 at 12.41.01 PM.png"/>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777440" y="2001687"/>
            <a:ext cx="6827620" cy="2217888"/>
          </a:xfrm>
          <a:prstGeom prst="rect">
            <a:avLst/>
          </a:prstGeom>
        </p:spPr>
      </p:pic>
      <p:sp>
        <p:nvSpPr>
          <p:cNvPr id="7" name="TextBox 6"/>
          <p:cNvSpPr txBox="1"/>
          <p:nvPr/>
        </p:nvSpPr>
        <p:spPr>
          <a:xfrm>
            <a:off x="7499921" y="3997510"/>
            <a:ext cx="2024913" cy="369332"/>
          </a:xfrm>
          <a:prstGeom prst="rect">
            <a:avLst/>
          </a:prstGeom>
          <a:noFill/>
        </p:spPr>
        <p:txBody>
          <a:bodyPr wrap="none" rtlCol="0">
            <a:spAutoFit/>
          </a:bodyPr>
          <a:lstStyle/>
          <a:p>
            <a:r>
              <a:rPr lang="en-US" dirty="0" smtClean="0"/>
              <a:t>Published Oct 2015</a:t>
            </a:r>
            <a:endParaRPr lang="en-US" dirty="0"/>
          </a:p>
        </p:txBody>
      </p:sp>
    </p:spTree>
    <p:extLst>
      <p:ext uri="{BB962C8B-B14F-4D97-AF65-F5344CB8AC3E}">
        <p14:creationId xmlns:p14="http://schemas.microsoft.com/office/powerpoint/2010/main" val="64891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46566"/>
            <a:ext cx="11029616" cy="988332"/>
          </a:xfrm>
        </p:spPr>
        <p:txBody>
          <a:bodyPr/>
          <a:lstStyle/>
          <a:p>
            <a:r>
              <a:rPr lang="en-US" dirty="0" smtClean="0"/>
              <a:t>What is Chronic Traumatic Encephalopathy (CTE)</a:t>
            </a:r>
            <a:endParaRPr lang="en-US" dirty="0"/>
          </a:p>
        </p:txBody>
      </p:sp>
      <p:sp>
        <p:nvSpPr>
          <p:cNvPr id="3" name="Content Placeholder 2"/>
          <p:cNvSpPr>
            <a:spLocks noGrp="1"/>
          </p:cNvSpPr>
          <p:nvPr>
            <p:ph sz="half" idx="1"/>
          </p:nvPr>
        </p:nvSpPr>
        <p:spPr>
          <a:xfrm>
            <a:off x="1257384" y="4730419"/>
            <a:ext cx="9677232" cy="1940256"/>
          </a:xfrm>
        </p:spPr>
        <p:txBody>
          <a:bodyPr>
            <a:normAutofit lnSpcReduction="10000"/>
          </a:bodyPr>
          <a:lstStyle/>
          <a:p>
            <a:r>
              <a:rPr lang="en-US" sz="2400" dirty="0" smtClean="0"/>
              <a:t>First discovered in 1928 in NJ boxers published in JAMA</a:t>
            </a:r>
          </a:p>
          <a:p>
            <a:r>
              <a:rPr lang="en-US" sz="2400" dirty="0" smtClean="0"/>
              <a:t>Found in 17% of living professional boxers in England, named CTE in 1969</a:t>
            </a:r>
          </a:p>
          <a:p>
            <a:r>
              <a:rPr lang="en-US" sz="2400" dirty="0" smtClean="0"/>
              <a:t>Motor deficits, Dementia</a:t>
            </a:r>
          </a:p>
          <a:p>
            <a:r>
              <a:rPr lang="en-US" sz="2400" dirty="0" smtClean="0"/>
              <a:t>Pathology described in 1960’s and 1970’s at Queen’s Square, England</a:t>
            </a:r>
            <a:endParaRPr lang="en-US" sz="2400"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151257" y="2163763"/>
            <a:ext cx="7889487" cy="2357106"/>
          </a:xfrm>
        </p:spPr>
      </p:pic>
    </p:spTree>
    <p:extLst>
      <p:ext uri="{BB962C8B-B14F-4D97-AF65-F5344CB8AC3E}">
        <p14:creationId xmlns:p14="http://schemas.microsoft.com/office/powerpoint/2010/main" val="1585312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4-01 at 3.36.3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714989"/>
            <a:ext cx="9471776" cy="1234743"/>
          </a:xfrm>
          <a:prstGeom prst="rect">
            <a:avLst/>
          </a:prstGeom>
        </p:spPr>
        <p:style>
          <a:lnRef idx="2">
            <a:schemeClr val="accent1"/>
          </a:lnRef>
          <a:fillRef idx="1">
            <a:schemeClr val="lt1"/>
          </a:fillRef>
          <a:effectRef idx="0">
            <a:schemeClr val="accent1"/>
          </a:effectRef>
          <a:fontRef idx="minor">
            <a:schemeClr val="dk1"/>
          </a:fontRef>
        </p:style>
      </p:pic>
      <p:pic>
        <p:nvPicPr>
          <p:cNvPr id="6" name="Picture 5" descr="Screen Shot 2016-04-01 at 3.43.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067" y="2103342"/>
            <a:ext cx="9462309" cy="3104397"/>
          </a:xfrm>
          <a:prstGeom prst="rect">
            <a:avLst/>
          </a:prstGeom>
        </p:spPr>
        <p:style>
          <a:lnRef idx="2">
            <a:schemeClr val="accent1"/>
          </a:lnRef>
          <a:fillRef idx="1">
            <a:schemeClr val="lt1"/>
          </a:fillRef>
          <a:effectRef idx="0">
            <a:schemeClr val="accent1"/>
          </a:effectRef>
          <a:fontRef idx="minor">
            <a:schemeClr val="dk1"/>
          </a:fontRef>
        </p:style>
      </p:pic>
      <p:sp>
        <p:nvSpPr>
          <p:cNvPr id="8" name="Title 4"/>
          <p:cNvSpPr>
            <a:spLocks noGrp="1"/>
          </p:cNvSpPr>
          <p:nvPr>
            <p:ph type="title"/>
          </p:nvPr>
        </p:nvSpPr>
        <p:spPr>
          <a:xfrm>
            <a:off x="581193" y="5207739"/>
            <a:ext cx="11029616" cy="566738"/>
          </a:xfrm>
        </p:spPr>
        <p:txBody>
          <a:bodyPr>
            <a:normAutofit/>
          </a:bodyPr>
          <a:lstStyle/>
          <a:p>
            <a:r>
              <a:rPr lang="en-US" dirty="0" smtClean="0"/>
              <a:t>new </a:t>
            </a:r>
            <a:r>
              <a:rPr lang="en-US" dirty="0"/>
              <a:t>definitions for CTE in the 2000’s</a:t>
            </a:r>
          </a:p>
        </p:txBody>
      </p:sp>
      <p:sp>
        <p:nvSpPr>
          <p:cNvPr id="9" name="Text Placeholder 6"/>
          <p:cNvSpPr>
            <a:spLocks noGrp="1"/>
          </p:cNvSpPr>
          <p:nvPr>
            <p:ph type="body" sz="half" idx="2"/>
          </p:nvPr>
        </p:nvSpPr>
        <p:spPr>
          <a:xfrm>
            <a:off x="581192" y="5774477"/>
            <a:ext cx="11029617" cy="598671"/>
          </a:xfrm>
        </p:spPr>
        <p:txBody>
          <a:bodyPr/>
          <a:lstStyle/>
          <a:p>
            <a:r>
              <a:rPr lang="en-US" dirty="0" err="1"/>
              <a:t>Omalu</a:t>
            </a:r>
            <a:r>
              <a:rPr lang="en-US" dirty="0"/>
              <a:t> et al and McKee et al.</a:t>
            </a:r>
          </a:p>
        </p:txBody>
      </p:sp>
    </p:spTree>
    <p:extLst>
      <p:ext uri="{BB962C8B-B14F-4D97-AF65-F5344CB8AC3E}">
        <p14:creationId xmlns:p14="http://schemas.microsoft.com/office/powerpoint/2010/main" val="2433449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81193" y="5207739"/>
            <a:ext cx="11029616" cy="566738"/>
          </a:xfrm>
        </p:spPr>
        <p:txBody>
          <a:bodyPr>
            <a:normAutofit fontScale="90000"/>
          </a:bodyPr>
          <a:lstStyle/>
          <a:p>
            <a:r>
              <a:rPr lang="en-US" dirty="0"/>
              <a:t>“CTE, as defined in America, is not a neurological entity, but is a culture-specific social phenomenon.”</a:t>
            </a:r>
          </a:p>
        </p:txBody>
      </p:sp>
      <p:sp>
        <p:nvSpPr>
          <p:cNvPr id="7" name="Text Placeholder 6"/>
          <p:cNvSpPr>
            <a:spLocks noGrp="1"/>
          </p:cNvSpPr>
          <p:nvPr>
            <p:ph type="body" sz="half" idx="2"/>
          </p:nvPr>
        </p:nvSpPr>
        <p:spPr>
          <a:xfrm>
            <a:off x="581192" y="5774477"/>
            <a:ext cx="11029617" cy="598671"/>
          </a:xfrm>
        </p:spPr>
        <p:txBody>
          <a:bodyPr/>
          <a:lstStyle/>
          <a:p>
            <a:r>
              <a:rPr lang="en-US" dirty="0"/>
              <a:t>Jim </a:t>
            </a:r>
            <a:r>
              <a:rPr lang="en-US" dirty="0" err="1"/>
              <a:t>Andrikopoulos</a:t>
            </a:r>
            <a:r>
              <a:rPr lang="en-US" dirty="0"/>
              <a:t>, British Medical Journal</a:t>
            </a:r>
          </a:p>
        </p:txBody>
      </p:sp>
      <p:pic>
        <p:nvPicPr>
          <p:cNvPr id="9" name="Picture 8" descr="Screen Shot 2016-04-01 at 4.08.2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0303" y="679194"/>
            <a:ext cx="6191393" cy="1499077"/>
          </a:xfrm>
          <a:prstGeom prst="rect">
            <a:avLst/>
          </a:prstGeom>
        </p:spPr>
        <p:style>
          <a:lnRef idx="2">
            <a:schemeClr val="accent1"/>
          </a:lnRef>
          <a:fillRef idx="1">
            <a:schemeClr val="lt1"/>
          </a:fillRef>
          <a:effectRef idx="0">
            <a:schemeClr val="accent1"/>
          </a:effectRef>
          <a:fontRef idx="minor">
            <a:schemeClr val="dk1"/>
          </a:fontRef>
        </p:style>
      </p:pic>
      <p:pic>
        <p:nvPicPr>
          <p:cNvPr id="11" name="Picture 10" descr="Screen Shot 2016-04-01 at 1.35.5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4719" y="2343150"/>
            <a:ext cx="8689719" cy="2397601"/>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2194799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4-01 at 1.31.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9565" y="685160"/>
            <a:ext cx="7851920" cy="4355892"/>
          </a:xfrm>
          <a:prstGeom prst="rect">
            <a:avLst/>
          </a:prstGeom>
        </p:spPr>
      </p:pic>
      <p:sp>
        <p:nvSpPr>
          <p:cNvPr id="10" name="Title 4"/>
          <p:cNvSpPr txBox="1">
            <a:spLocks/>
          </p:cNvSpPr>
          <p:nvPr/>
        </p:nvSpPr>
        <p:spPr>
          <a:xfrm>
            <a:off x="581193" y="5207739"/>
            <a:ext cx="11029616" cy="566738"/>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2400" b="0" kern="1200" cap="all">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Current Sports Medicine Reports</a:t>
            </a:r>
          </a:p>
        </p:txBody>
      </p:sp>
      <p:sp>
        <p:nvSpPr>
          <p:cNvPr id="11" name="Text Placeholder 6"/>
          <p:cNvSpPr txBox="1">
            <a:spLocks/>
          </p:cNvSpPr>
          <p:nvPr/>
        </p:nvSpPr>
        <p:spPr>
          <a:xfrm>
            <a:off x="581192" y="5774477"/>
            <a:ext cx="11029617" cy="598671"/>
          </a:xfrm>
          <a:prstGeom prst="rect">
            <a:avLst/>
          </a:prstGeom>
        </p:spPr>
        <p:txBody>
          <a:bodyPr vert="horz" lIns="91440" tIns="45720" rIns="91440" bIns="45720" rtlCol="0" anchor="ctr">
            <a:norm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2"/>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2"/>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000" kern="1200">
                <a:solidFill>
                  <a:schemeClr val="tx2"/>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9pPr>
          </a:lstStyle>
          <a:p>
            <a:r>
              <a:rPr lang="en-US" dirty="0"/>
              <a:t>January/February 2014 - Volume 13 - Issue 1 - p 33–37</a:t>
            </a:r>
            <a:endParaRPr lang="en-US" dirty="0"/>
          </a:p>
        </p:txBody>
      </p:sp>
    </p:spTree>
    <p:extLst>
      <p:ext uri="{BB962C8B-B14F-4D97-AF65-F5344CB8AC3E}">
        <p14:creationId xmlns:p14="http://schemas.microsoft.com/office/powerpoint/2010/main" val="391921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6-04-01 at 1.23.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9667" y="666750"/>
            <a:ext cx="9592666" cy="4540989"/>
          </a:xfrm>
          <a:prstGeom prst="rect">
            <a:avLst/>
          </a:prstGeom>
        </p:spPr>
      </p:pic>
      <p:sp>
        <p:nvSpPr>
          <p:cNvPr id="6" name="Title 4"/>
          <p:cNvSpPr txBox="1">
            <a:spLocks/>
          </p:cNvSpPr>
          <p:nvPr/>
        </p:nvSpPr>
        <p:spPr>
          <a:xfrm>
            <a:off x="581193" y="5207739"/>
            <a:ext cx="11029616" cy="566738"/>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2400" b="0" kern="1200" cap="all">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the first two are clinically asymptomatic</a:t>
            </a:r>
          </a:p>
        </p:txBody>
      </p:sp>
      <p:sp>
        <p:nvSpPr>
          <p:cNvPr id="7" name="Text Placeholder 6"/>
          <p:cNvSpPr txBox="1">
            <a:spLocks/>
          </p:cNvSpPr>
          <p:nvPr/>
        </p:nvSpPr>
        <p:spPr>
          <a:xfrm>
            <a:off x="581192" y="5774477"/>
            <a:ext cx="11029617" cy="598671"/>
          </a:xfrm>
          <a:prstGeom prst="rect">
            <a:avLst/>
          </a:prstGeom>
        </p:spPr>
        <p:txBody>
          <a:bodyPr vert="horz" lIns="91440" tIns="45720" rIns="91440" bIns="45720" rtlCol="0" anchor="ctr">
            <a:norm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2"/>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2"/>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000" kern="1200">
                <a:solidFill>
                  <a:schemeClr val="tx2"/>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9pPr>
          </a:lstStyle>
          <a:p>
            <a:r>
              <a:rPr lang="en-US" dirty="0"/>
              <a:t>February 2015: The feds step in to help define CTE </a:t>
            </a:r>
            <a:r>
              <a:rPr lang="en-US" dirty="0" smtClean="0">
                <a:sym typeface="Wingdings" panose="05000000000000000000" pitchFamily="2" charset="2"/>
              </a:rPr>
              <a:t></a:t>
            </a:r>
            <a:r>
              <a:rPr lang="en-US" dirty="0" smtClean="0"/>
              <a:t> </a:t>
            </a:r>
            <a:r>
              <a:rPr lang="en-US" dirty="0"/>
              <a:t>decide on 4 types</a:t>
            </a:r>
            <a:endParaRPr lang="en-US" dirty="0"/>
          </a:p>
        </p:txBody>
      </p:sp>
    </p:spTree>
    <p:extLst>
      <p:ext uri="{BB962C8B-B14F-4D97-AF65-F5344CB8AC3E}">
        <p14:creationId xmlns:p14="http://schemas.microsoft.com/office/powerpoint/2010/main" val="167837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CTE is equally common in people with and without clinical neurodegenerative symptoms</a:t>
            </a:r>
            <a:endParaRPr lang="en-US" dirty="0"/>
          </a:p>
        </p:txBody>
      </p:sp>
      <p:sp>
        <p:nvSpPr>
          <p:cNvPr id="3" name="Content Placeholder 2"/>
          <p:cNvSpPr>
            <a:spLocks noGrp="1"/>
          </p:cNvSpPr>
          <p:nvPr>
            <p:ph sz="half" idx="1"/>
          </p:nvPr>
        </p:nvSpPr>
        <p:spPr>
          <a:xfrm>
            <a:off x="581193" y="2209193"/>
            <a:ext cx="5185873" cy="4158616"/>
          </a:xfrm>
        </p:spPr>
        <p:txBody>
          <a:bodyPr>
            <a:normAutofit/>
          </a:bodyPr>
          <a:lstStyle/>
          <a:p>
            <a:r>
              <a:rPr lang="en-US" sz="2000" dirty="0" smtClean="0">
                <a:solidFill>
                  <a:schemeClr val="tx1"/>
                </a:solidFill>
              </a:rPr>
              <a:t>CTE prevalence in people with neurodegenerative diseases </a:t>
            </a:r>
            <a:r>
              <a:rPr lang="en-US" sz="2000" dirty="0">
                <a:solidFill>
                  <a:schemeClr val="tx1"/>
                </a:solidFill>
              </a:rPr>
              <a:t>(11.8%) was </a:t>
            </a:r>
            <a:r>
              <a:rPr lang="en-US" sz="2000" dirty="0" smtClean="0">
                <a:solidFill>
                  <a:schemeClr val="tx1"/>
                </a:solidFill>
              </a:rPr>
              <a:t>the </a:t>
            </a:r>
            <a:r>
              <a:rPr lang="en-US" sz="2000" dirty="0">
                <a:solidFill>
                  <a:schemeClr val="tx1"/>
                </a:solidFill>
              </a:rPr>
              <a:t>same as in controls (12.8%)</a:t>
            </a:r>
            <a:r>
              <a:rPr lang="en-US" sz="2000" dirty="0" smtClean="0">
                <a:solidFill>
                  <a:schemeClr val="tx1"/>
                </a:solidFill>
              </a:rPr>
              <a:t>.</a:t>
            </a:r>
          </a:p>
          <a:p>
            <a:r>
              <a:rPr lang="en-US" sz="2000" dirty="0" smtClean="0">
                <a:solidFill>
                  <a:schemeClr val="tx1"/>
                </a:solidFill>
              </a:rPr>
              <a:t>Patients </a:t>
            </a:r>
            <a:r>
              <a:rPr lang="en-US" sz="2000" dirty="0">
                <a:solidFill>
                  <a:schemeClr val="tx1"/>
                </a:solidFill>
              </a:rPr>
              <a:t>with CTE died at a mean age of 81 years and that “most positive cases [were] likely to be clinically asymptomatic</a:t>
            </a:r>
            <a:r>
              <a:rPr lang="en-US" sz="2000" dirty="0" smtClean="0">
                <a:solidFill>
                  <a:schemeClr val="tx1"/>
                </a:solidFill>
              </a:rPr>
              <a:t>.”</a:t>
            </a:r>
          </a:p>
          <a:p>
            <a:r>
              <a:rPr lang="en-US" sz="2000" dirty="0">
                <a:solidFill>
                  <a:schemeClr val="tx1"/>
                </a:solidFill>
              </a:rPr>
              <a:t>CTE is found under the microscope in equal proportions of healthy normal asymptomatic people as it is in people with dementia and other diseases</a:t>
            </a:r>
            <a:r>
              <a:rPr lang="en-US" sz="2000" dirty="0" smtClean="0">
                <a:solidFill>
                  <a:schemeClr val="tx1"/>
                </a:solidFill>
              </a:rPr>
              <a:t>.</a:t>
            </a:r>
            <a:endParaRPr lang="en-US" sz="2000" dirty="0">
              <a:solidFill>
                <a:schemeClr val="tx1"/>
              </a:solidFill>
            </a:endParaRPr>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881229" y="2209193"/>
            <a:ext cx="5729580" cy="3794390"/>
          </a:xfrm>
        </p:spPr>
      </p:pic>
    </p:spTree>
    <p:extLst>
      <p:ext uri="{BB962C8B-B14F-4D97-AF65-F5344CB8AC3E}">
        <p14:creationId xmlns:p14="http://schemas.microsoft.com/office/powerpoint/2010/main" val="253455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 sport athletes, regardless of injury,  are at increased risk for “symptomless” CTE</a:t>
            </a:r>
          </a:p>
        </p:txBody>
      </p:sp>
      <p:sp>
        <p:nvSpPr>
          <p:cNvPr id="3" name="Content Placeholder 2"/>
          <p:cNvSpPr>
            <a:spLocks noGrp="1"/>
          </p:cNvSpPr>
          <p:nvPr>
            <p:ph sz="half" idx="1"/>
          </p:nvPr>
        </p:nvSpPr>
        <p:spPr/>
        <p:txBody>
          <a:bodyPr>
            <a:noAutofit/>
          </a:bodyPr>
          <a:lstStyle/>
          <a:p>
            <a:r>
              <a:rPr lang="en-US" sz="2400" dirty="0">
                <a:solidFill>
                  <a:schemeClr val="tx1"/>
                </a:solidFill>
              </a:rPr>
              <a:t>CTE pathology in 21/66 former athletes; 3 had prior concussions.</a:t>
            </a:r>
          </a:p>
          <a:p>
            <a:r>
              <a:rPr lang="en-US" sz="2400" dirty="0">
                <a:solidFill>
                  <a:schemeClr val="tx1"/>
                </a:solidFill>
              </a:rPr>
              <a:t>CTE not seen in 198 non-athletes, of whom 33 had documented head trauma.  </a:t>
            </a:r>
          </a:p>
          <a:p>
            <a:r>
              <a:rPr lang="en-US" sz="2400" dirty="0">
                <a:solidFill>
                  <a:schemeClr val="tx1"/>
                </a:solidFill>
              </a:rPr>
              <a:t>There was no association between clinical symptoms and </a:t>
            </a:r>
            <a:r>
              <a:rPr lang="en-US" sz="2400" dirty="0" smtClean="0">
                <a:solidFill>
                  <a:schemeClr val="tx1"/>
                </a:solidFill>
              </a:rPr>
              <a:t>CTE</a:t>
            </a:r>
            <a:endParaRPr lang="en-US" sz="2400" dirty="0">
              <a:solidFill>
                <a:schemeClr val="tx1"/>
              </a:solidFill>
            </a:endParaRPr>
          </a:p>
        </p:txBody>
      </p:sp>
      <p:pic>
        <p:nvPicPr>
          <p:cNvPr id="5" name="Content Placeholder 1"/>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81559" y="1914124"/>
            <a:ext cx="5429250" cy="4831638"/>
          </a:xfrm>
        </p:spPr>
      </p:pic>
    </p:spTree>
    <p:extLst>
      <p:ext uri="{BB962C8B-B14F-4D97-AF65-F5344CB8AC3E}">
        <p14:creationId xmlns:p14="http://schemas.microsoft.com/office/powerpoint/2010/main" val="176238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Disclosure Policy</a:t>
            </a:r>
            <a:endParaRPr lang="en-US" dirty="0"/>
          </a:p>
        </p:txBody>
      </p:sp>
      <p:sp>
        <p:nvSpPr>
          <p:cNvPr id="3" name="Content Placeholder 2"/>
          <p:cNvSpPr>
            <a:spLocks noGrp="1"/>
          </p:cNvSpPr>
          <p:nvPr>
            <p:ph idx="1"/>
          </p:nvPr>
        </p:nvSpPr>
        <p:spPr/>
        <p:txBody>
          <a:bodyPr>
            <a:normAutofit/>
          </a:bodyPr>
          <a:lstStyle/>
          <a:p>
            <a:r>
              <a:rPr lang="en-US" altLang="en-US" sz="2400" dirty="0"/>
              <a:t>It is the policy of Hennepin County Medical Center to ensure balance, independence, objectivity and scientific rigor in all its sponsored educational activities. All faculty participating in sponsored programs are expected to disclose to the audience any real or apparent conflicts of interest to the content of their presentation.   Our speaker has indicated that they have financial relationships to disclose related to this presentation.</a:t>
            </a:r>
          </a:p>
          <a:p>
            <a:endParaRPr lang="en-US" sz="2400" dirty="0"/>
          </a:p>
        </p:txBody>
      </p:sp>
    </p:spTree>
    <p:extLst>
      <p:ext uri="{BB962C8B-B14F-4D97-AF65-F5344CB8AC3E}">
        <p14:creationId xmlns:p14="http://schemas.microsoft.com/office/powerpoint/2010/main" val="557580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Relationship Between Concussion and Dementia?</a:t>
            </a:r>
          </a:p>
        </p:txBody>
      </p:sp>
      <p:sp>
        <p:nvSpPr>
          <p:cNvPr id="5" name="Content Placeholder 4"/>
          <p:cNvSpPr>
            <a:spLocks noGrp="1"/>
          </p:cNvSpPr>
          <p:nvPr>
            <p:ph idx="1"/>
          </p:nvPr>
        </p:nvSpPr>
        <p:spPr/>
        <p:txBody>
          <a:bodyPr>
            <a:normAutofit/>
          </a:bodyPr>
          <a:lstStyle/>
          <a:p>
            <a:r>
              <a:rPr lang="en-US" sz="2400" dirty="0"/>
              <a:t>1/3 of Americans have had a concussion in their lifetime, 2/3 of these are in males</a:t>
            </a:r>
          </a:p>
          <a:p>
            <a:r>
              <a:rPr lang="en-US" sz="2400" dirty="0"/>
              <a:t>Dementia occurs about 63.5 per 1000 persons in the US32  </a:t>
            </a:r>
          </a:p>
          <a:p>
            <a:r>
              <a:rPr lang="en-US" sz="2400" dirty="0"/>
              <a:t>Alzheimer’s twice as common in women vs men</a:t>
            </a:r>
          </a:p>
          <a:p>
            <a:r>
              <a:rPr lang="en-US" sz="2400" dirty="0"/>
              <a:t>5 Million have Alzheimer’s – no reliable diagnostic, unknown cause</a:t>
            </a:r>
          </a:p>
          <a:p>
            <a:r>
              <a:rPr lang="en-US" sz="2400" dirty="0"/>
              <a:t>Other common types: vascular dementia, frontotemporal dementia, normal pressure hydrocephalus</a:t>
            </a:r>
          </a:p>
        </p:txBody>
      </p:sp>
    </p:spTree>
    <p:extLst>
      <p:ext uri="{BB962C8B-B14F-4D97-AF65-F5344CB8AC3E}">
        <p14:creationId xmlns:p14="http://schemas.microsoft.com/office/powerpoint/2010/main" val="1511601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the risk factors for dementia?</a:t>
            </a:r>
          </a:p>
        </p:txBody>
      </p:sp>
      <p:sp>
        <p:nvSpPr>
          <p:cNvPr id="5" name="Content Placeholder 4"/>
          <p:cNvSpPr>
            <a:spLocks noGrp="1"/>
          </p:cNvSpPr>
          <p:nvPr>
            <p:ph idx="1"/>
          </p:nvPr>
        </p:nvSpPr>
        <p:spPr/>
        <p:txBody>
          <a:bodyPr numCol="2">
            <a:noAutofit/>
          </a:bodyPr>
          <a:lstStyle/>
          <a:p>
            <a:r>
              <a:rPr lang="en-US" sz="2400" dirty="0"/>
              <a:t>High blood pressure </a:t>
            </a:r>
          </a:p>
          <a:p>
            <a:r>
              <a:rPr lang="en-US" sz="2400" dirty="0"/>
              <a:t>Diabetes</a:t>
            </a:r>
          </a:p>
          <a:p>
            <a:r>
              <a:rPr lang="en-US" sz="2400" dirty="0"/>
              <a:t>Sedentary lifestyle</a:t>
            </a:r>
          </a:p>
          <a:p>
            <a:r>
              <a:rPr lang="en-US" sz="2400" dirty="0"/>
              <a:t>High fat diet</a:t>
            </a:r>
          </a:p>
          <a:p>
            <a:r>
              <a:rPr lang="en-US" sz="2400" dirty="0"/>
              <a:t>Frequent alcohol use</a:t>
            </a:r>
          </a:p>
          <a:p>
            <a:r>
              <a:rPr lang="en-US" sz="2400" dirty="0"/>
              <a:t>Female gender </a:t>
            </a:r>
          </a:p>
          <a:p>
            <a:r>
              <a:rPr lang="en-US" sz="2400" dirty="0"/>
              <a:t>Low socioeconomic status (women)</a:t>
            </a:r>
          </a:p>
          <a:p>
            <a:r>
              <a:rPr lang="en-US" sz="2400" dirty="0"/>
              <a:t>Smoking</a:t>
            </a:r>
          </a:p>
          <a:p>
            <a:r>
              <a:rPr lang="en-US" sz="2400" dirty="0"/>
              <a:t>Atrial fibrillation</a:t>
            </a:r>
          </a:p>
          <a:p>
            <a:r>
              <a:rPr lang="en-US" sz="2400" dirty="0"/>
              <a:t>Genetics</a:t>
            </a:r>
          </a:p>
          <a:p>
            <a:r>
              <a:rPr lang="en-US" sz="2400" dirty="0"/>
              <a:t>Decreased level of education (women)</a:t>
            </a:r>
          </a:p>
          <a:p>
            <a:r>
              <a:rPr lang="en-US" sz="2400" dirty="0"/>
              <a:t>Mild brain injury if over 65 years of age (men)</a:t>
            </a:r>
          </a:p>
          <a:p>
            <a:r>
              <a:rPr lang="en-US" sz="2400" dirty="0"/>
              <a:t>Moderate or severe brain injury if over 55 (men)</a:t>
            </a:r>
          </a:p>
        </p:txBody>
      </p:sp>
    </p:spTree>
    <p:extLst>
      <p:ext uri="{BB962C8B-B14F-4D97-AF65-F5344CB8AC3E}">
        <p14:creationId xmlns:p14="http://schemas.microsoft.com/office/powerpoint/2010/main" val="2846495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Does high school football increase risk for dementia?</a:t>
            </a:r>
          </a:p>
        </p:txBody>
      </p:sp>
      <p:sp>
        <p:nvSpPr>
          <p:cNvPr id="3" name="Content Placeholder 2"/>
          <p:cNvSpPr>
            <a:spLocks noGrp="1"/>
          </p:cNvSpPr>
          <p:nvPr>
            <p:ph sz="half" idx="1"/>
          </p:nvPr>
        </p:nvSpPr>
        <p:spPr/>
        <p:txBody>
          <a:bodyPr>
            <a:normAutofit/>
          </a:bodyPr>
          <a:lstStyle/>
          <a:p>
            <a:r>
              <a:rPr lang="en-US" sz="2400" dirty="0"/>
              <a:t>438 Football Players followed for 50 </a:t>
            </a:r>
            <a:r>
              <a:rPr lang="en-US" sz="2400" dirty="0" smtClean="0"/>
              <a:t>years</a:t>
            </a:r>
            <a:br>
              <a:rPr lang="en-US" sz="2400" dirty="0" smtClean="0"/>
            </a:br>
            <a:endParaRPr lang="en-US" sz="2400" dirty="0"/>
          </a:p>
          <a:p>
            <a:r>
              <a:rPr lang="en-US" sz="2400" dirty="0"/>
              <a:t>Same risk for dementia as members of chorus, glee club or band</a:t>
            </a:r>
          </a:p>
        </p:txBody>
      </p:sp>
      <p:pic>
        <p:nvPicPr>
          <p:cNvPr id="5"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916693" y="2017713"/>
            <a:ext cx="5694116" cy="4632292"/>
          </a:xfrm>
        </p:spPr>
      </p:pic>
    </p:spTree>
    <p:extLst>
      <p:ext uri="{BB962C8B-B14F-4D97-AF65-F5344CB8AC3E}">
        <p14:creationId xmlns:p14="http://schemas.microsoft.com/office/powerpoint/2010/main" val="187460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81193" y="3522211"/>
            <a:ext cx="11029615" cy="1497507"/>
          </a:xfrm>
        </p:spPr>
        <p:txBody>
          <a:bodyPr>
            <a:normAutofit/>
          </a:bodyPr>
          <a:lstStyle/>
          <a:p>
            <a:r>
              <a:rPr lang="en-US" sz="3600" dirty="0" smtClean="0"/>
              <a:t>Why Do clinical trials for </a:t>
            </a:r>
            <a:r>
              <a:rPr lang="en-US" sz="3600" dirty="0" err="1" smtClean="0"/>
              <a:t>tbi</a:t>
            </a:r>
            <a:r>
              <a:rPr lang="en-US" sz="3600" dirty="0" smtClean="0"/>
              <a:t> fail?</a:t>
            </a:r>
            <a:endParaRPr lang="en-US" sz="3600" dirty="0"/>
          </a:p>
        </p:txBody>
      </p:sp>
    </p:spTree>
    <p:extLst>
      <p:ext uri="{BB962C8B-B14F-4D97-AF65-F5344CB8AC3E}">
        <p14:creationId xmlns:p14="http://schemas.microsoft.com/office/powerpoint/2010/main" val="704120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Would you run a clinical trial for “chest pain” with history and exam as your classifier? </a:t>
            </a:r>
          </a:p>
        </p:txBody>
      </p:sp>
      <p:sp>
        <p:nvSpPr>
          <p:cNvPr id="7" name="Content Placeholder 6"/>
          <p:cNvSpPr>
            <a:spLocks noGrp="1"/>
          </p:cNvSpPr>
          <p:nvPr>
            <p:ph sz="half" idx="2"/>
          </p:nvPr>
        </p:nvSpPr>
        <p:spPr>
          <a:xfrm>
            <a:off x="8369476" y="2228003"/>
            <a:ext cx="3241333" cy="3633047"/>
          </a:xfrm>
        </p:spPr>
        <p:txBody>
          <a:bodyPr/>
          <a:lstStyle/>
          <a:p>
            <a:pPr marL="342900" indent="-342900">
              <a:buFont typeface="+mj-lt"/>
              <a:buAutoNum type="arabicPeriod"/>
            </a:pPr>
            <a:r>
              <a:rPr lang="en-US" dirty="0" smtClean="0"/>
              <a:t>Death </a:t>
            </a:r>
            <a:endParaRPr lang="en-US" dirty="0"/>
          </a:p>
          <a:p>
            <a:pPr marL="342900" indent="-342900">
              <a:buFont typeface="+mj-lt"/>
              <a:buAutoNum type="arabicPeriod"/>
            </a:pPr>
            <a:r>
              <a:rPr lang="en-US" dirty="0" smtClean="0"/>
              <a:t>Vegetative </a:t>
            </a:r>
            <a:r>
              <a:rPr lang="en-US" dirty="0"/>
              <a:t>state </a:t>
            </a:r>
          </a:p>
          <a:p>
            <a:pPr marL="342900" indent="-342900">
              <a:buFont typeface="+mj-lt"/>
              <a:buAutoNum type="arabicPeriod"/>
            </a:pPr>
            <a:r>
              <a:rPr lang="en-US" dirty="0" smtClean="0"/>
              <a:t>Lower </a:t>
            </a:r>
            <a:r>
              <a:rPr lang="en-US" dirty="0"/>
              <a:t>severe disability</a:t>
            </a:r>
          </a:p>
          <a:p>
            <a:pPr marL="342900" indent="-342900">
              <a:buFont typeface="+mj-lt"/>
              <a:buAutoNum type="arabicPeriod"/>
            </a:pPr>
            <a:r>
              <a:rPr lang="en-US" dirty="0" smtClean="0"/>
              <a:t>Upper </a:t>
            </a:r>
            <a:r>
              <a:rPr lang="en-US" dirty="0"/>
              <a:t>severe disability</a:t>
            </a:r>
          </a:p>
          <a:p>
            <a:pPr marL="342900" indent="-342900">
              <a:buFont typeface="+mj-lt"/>
              <a:buAutoNum type="arabicPeriod"/>
            </a:pPr>
            <a:r>
              <a:rPr lang="en-US" dirty="0" smtClean="0"/>
              <a:t>Lower </a:t>
            </a:r>
            <a:r>
              <a:rPr lang="en-US" dirty="0"/>
              <a:t>moderate disability</a:t>
            </a:r>
          </a:p>
          <a:p>
            <a:pPr marL="342900" indent="-342900">
              <a:buFont typeface="+mj-lt"/>
              <a:buAutoNum type="arabicPeriod"/>
            </a:pPr>
            <a:r>
              <a:rPr lang="en-US" dirty="0" smtClean="0"/>
              <a:t>Upper </a:t>
            </a:r>
            <a:r>
              <a:rPr lang="en-US" dirty="0"/>
              <a:t>moderate disability</a:t>
            </a:r>
          </a:p>
          <a:p>
            <a:pPr marL="342900" indent="-342900">
              <a:buFont typeface="+mj-lt"/>
              <a:buAutoNum type="arabicPeriod"/>
            </a:pPr>
            <a:r>
              <a:rPr lang="en-US" dirty="0" smtClean="0"/>
              <a:t>Lower </a:t>
            </a:r>
            <a:r>
              <a:rPr lang="en-US" dirty="0"/>
              <a:t>good recovery</a:t>
            </a:r>
          </a:p>
          <a:p>
            <a:pPr marL="342900" indent="-342900">
              <a:buFont typeface="+mj-lt"/>
              <a:buAutoNum type="arabicPeriod"/>
            </a:pPr>
            <a:r>
              <a:rPr lang="en-US" dirty="0" smtClean="0"/>
              <a:t>Upper </a:t>
            </a:r>
            <a:r>
              <a:rPr lang="en-US" dirty="0"/>
              <a:t>good </a:t>
            </a:r>
            <a:r>
              <a:rPr lang="en-US" dirty="0" smtClean="0"/>
              <a:t>recovery</a:t>
            </a:r>
            <a:endParaRPr lang="en-US" dirty="0"/>
          </a:p>
        </p:txBody>
      </p:sp>
      <p:grpSp>
        <p:nvGrpSpPr>
          <p:cNvPr id="11" name="Group 10"/>
          <p:cNvGrpSpPr/>
          <p:nvPr/>
        </p:nvGrpSpPr>
        <p:grpSpPr>
          <a:xfrm>
            <a:off x="6828989" y="3914030"/>
            <a:ext cx="1447800" cy="457200"/>
            <a:chOff x="4823700" y="3815556"/>
            <a:chExt cx="1447800" cy="457200"/>
          </a:xfrm>
        </p:grpSpPr>
        <p:sp>
          <p:nvSpPr>
            <p:cNvPr id="9" name="Right Arrow 8"/>
            <p:cNvSpPr/>
            <p:nvPr/>
          </p:nvSpPr>
          <p:spPr>
            <a:xfrm>
              <a:off x="4823700" y="3815556"/>
              <a:ext cx="14478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075400" y="3859490"/>
              <a:ext cx="849271" cy="369332"/>
            </a:xfrm>
            <a:prstGeom prst="rect">
              <a:avLst/>
            </a:prstGeom>
            <a:noFill/>
          </p:spPr>
          <p:txBody>
            <a:bodyPr wrap="none" rtlCol="0">
              <a:spAutoFit/>
            </a:bodyPr>
            <a:lstStyle/>
            <a:p>
              <a:r>
                <a:rPr lang="en-US" dirty="0" smtClean="0">
                  <a:solidFill>
                    <a:schemeClr val="bg1"/>
                  </a:solidFill>
                </a:rPr>
                <a:t>TREAT</a:t>
              </a:r>
              <a:endParaRPr lang="en-US" dirty="0">
                <a:solidFill>
                  <a:schemeClr val="bg1"/>
                </a:solidFill>
              </a:endParaRPr>
            </a:p>
          </p:txBody>
        </p:sp>
      </p:grpSp>
      <p:pic>
        <p:nvPicPr>
          <p:cNvPr id="3" name="Content Placeholder 2"/>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81193" y="2228003"/>
            <a:ext cx="6223121" cy="4024352"/>
          </a:xfrm>
        </p:spPr>
      </p:pic>
    </p:spTree>
    <p:extLst>
      <p:ext uri="{BB962C8B-B14F-4D97-AF65-F5344CB8AC3E}">
        <p14:creationId xmlns:p14="http://schemas.microsoft.com/office/powerpoint/2010/main" val="252086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General reasons clinical trials fail</a:t>
            </a:r>
            <a:endParaRPr lang="en-US" dirty="0"/>
          </a:p>
        </p:txBody>
      </p:sp>
      <p:sp>
        <p:nvSpPr>
          <p:cNvPr id="5" name="Content Placeholder 4"/>
          <p:cNvSpPr>
            <a:spLocks noGrp="1"/>
          </p:cNvSpPr>
          <p:nvPr>
            <p:ph idx="1"/>
          </p:nvPr>
        </p:nvSpPr>
        <p:spPr/>
        <p:txBody>
          <a:bodyPr>
            <a:normAutofit/>
          </a:bodyPr>
          <a:lstStyle/>
          <a:p>
            <a:r>
              <a:rPr lang="en-US" sz="2400" dirty="0" smtClean="0"/>
              <a:t>Lack of Comparable Controls</a:t>
            </a:r>
          </a:p>
          <a:p>
            <a:r>
              <a:rPr lang="en-US" sz="2400" dirty="0" smtClean="0"/>
              <a:t>Poor Retention</a:t>
            </a:r>
          </a:p>
          <a:p>
            <a:r>
              <a:rPr lang="en-US" sz="2400" dirty="0" smtClean="0"/>
              <a:t>Limitation of Transitioning from Animal to Human Trials</a:t>
            </a:r>
          </a:p>
          <a:p>
            <a:r>
              <a:rPr lang="en-US" sz="2400" dirty="0" smtClean="0"/>
              <a:t>Small N</a:t>
            </a:r>
          </a:p>
          <a:p>
            <a:r>
              <a:rPr lang="en-US" sz="2400" dirty="0" smtClean="0"/>
              <a:t>No Effect of the Treatment</a:t>
            </a:r>
            <a:endParaRPr lang="en-US" sz="2400" dirty="0"/>
          </a:p>
        </p:txBody>
      </p:sp>
    </p:spTree>
    <p:extLst>
      <p:ext uri="{BB962C8B-B14F-4D97-AF65-F5344CB8AC3E}">
        <p14:creationId xmlns:p14="http://schemas.microsoft.com/office/powerpoint/2010/main" val="276596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with TBI trials, Specifically</a:t>
            </a:r>
            <a:endParaRPr lang="en-US" dirty="0"/>
          </a:p>
        </p:txBody>
      </p:sp>
      <p:sp>
        <p:nvSpPr>
          <p:cNvPr id="3" name="Content Placeholder 2"/>
          <p:cNvSpPr>
            <a:spLocks noGrp="1"/>
          </p:cNvSpPr>
          <p:nvPr>
            <p:ph idx="1"/>
          </p:nvPr>
        </p:nvSpPr>
        <p:spPr/>
        <p:txBody>
          <a:bodyPr>
            <a:normAutofit/>
          </a:bodyPr>
          <a:lstStyle/>
          <a:p>
            <a:r>
              <a:rPr lang="en-US" sz="2800" dirty="0" smtClean="0"/>
              <a:t>Inclusion Criteria </a:t>
            </a:r>
          </a:p>
          <a:p>
            <a:pPr lvl="1"/>
            <a:r>
              <a:rPr lang="en-US" sz="2400" dirty="0"/>
              <a:t>Fails to capture diverse underlying pathology with highly variable </a:t>
            </a:r>
            <a:r>
              <a:rPr lang="en-US" sz="2400" dirty="0" smtClean="0"/>
              <a:t>prognoses</a:t>
            </a:r>
          </a:p>
          <a:p>
            <a:pPr lvl="1"/>
            <a:endParaRPr lang="en-US" sz="2400" dirty="0"/>
          </a:p>
          <a:p>
            <a:r>
              <a:rPr lang="en-US" sz="2800" dirty="0" smtClean="0"/>
              <a:t>Outcome Measures</a:t>
            </a:r>
          </a:p>
          <a:p>
            <a:pPr lvl="1"/>
            <a:r>
              <a:rPr lang="en-US" sz="2400" dirty="0" smtClean="0"/>
              <a:t>Fails to capture subtle improvements</a:t>
            </a:r>
          </a:p>
        </p:txBody>
      </p:sp>
    </p:spTree>
    <p:extLst>
      <p:ext uri="{BB962C8B-B14F-4D97-AF65-F5344CB8AC3E}">
        <p14:creationId xmlns:p14="http://schemas.microsoft.com/office/powerpoint/2010/main" val="360974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Initial Search of 30 failed trials since 1992</a:t>
            </a:r>
            <a:endParaRPr lang="en-US" dirty="0"/>
          </a:p>
        </p:txBody>
      </p:sp>
      <p:sp>
        <p:nvSpPr>
          <p:cNvPr id="3" name="Content Placeholder 2"/>
          <p:cNvSpPr>
            <a:spLocks noGrp="1"/>
          </p:cNvSpPr>
          <p:nvPr>
            <p:ph idx="1"/>
          </p:nvPr>
        </p:nvSpPr>
        <p:spPr/>
        <p:txBody>
          <a:bodyPr/>
          <a:lstStyle/>
          <a:p>
            <a:r>
              <a:rPr lang="en-US" sz="2400" dirty="0" smtClean="0"/>
              <a:t>Hypothermia/Temperature Control: 13</a:t>
            </a:r>
          </a:p>
          <a:p>
            <a:r>
              <a:rPr lang="en-US" sz="2400" dirty="0" smtClean="0"/>
              <a:t>Pharmacology: 10</a:t>
            </a:r>
          </a:p>
          <a:p>
            <a:r>
              <a:rPr lang="en-US" sz="2400" dirty="0" smtClean="0"/>
              <a:t>Surgical Intervention: 3</a:t>
            </a:r>
          </a:p>
          <a:p>
            <a:r>
              <a:rPr lang="en-US" sz="2400" dirty="0" smtClean="0"/>
              <a:t>Hyperbaric Oxygen: 2</a:t>
            </a:r>
          </a:p>
          <a:p>
            <a:r>
              <a:rPr lang="en-US" sz="2400" dirty="0" smtClean="0"/>
              <a:t>Hypertonic Saline: 1</a:t>
            </a:r>
          </a:p>
          <a:p>
            <a:r>
              <a:rPr lang="en-US" sz="2400" dirty="0" smtClean="0"/>
              <a:t>ICP Monitoring: 1</a:t>
            </a:r>
          </a:p>
          <a:p>
            <a:endParaRPr lang="en-US" dirty="0"/>
          </a:p>
        </p:txBody>
      </p:sp>
    </p:spTree>
    <p:extLst>
      <p:ext uri="{BB962C8B-B14F-4D97-AF65-F5344CB8AC3E}">
        <p14:creationId xmlns:p14="http://schemas.microsoft.com/office/powerpoint/2010/main" val="266129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SyNAPSe</a:t>
            </a:r>
            <a:r>
              <a:rPr lang="en-US" dirty="0"/>
              <a:t> Trial for Progesterone</a:t>
            </a:r>
          </a:p>
        </p:txBody>
      </p:sp>
      <p:sp>
        <p:nvSpPr>
          <p:cNvPr id="3" name="Content Placeholder 2"/>
          <p:cNvSpPr>
            <a:spLocks noGrp="1"/>
          </p:cNvSpPr>
          <p:nvPr>
            <p:ph idx="1"/>
          </p:nvPr>
        </p:nvSpPr>
        <p:spPr>
          <a:xfrm>
            <a:off x="581192" y="2180496"/>
            <a:ext cx="11029615" cy="3972331"/>
          </a:xfrm>
        </p:spPr>
        <p:txBody>
          <a:bodyPr>
            <a:normAutofit/>
          </a:bodyPr>
          <a:lstStyle/>
          <a:p>
            <a:r>
              <a:rPr lang="en-US" sz="2000" dirty="0"/>
              <a:t>Randomized &gt;1000 patients with GCS 4-8</a:t>
            </a:r>
          </a:p>
          <a:p>
            <a:pPr lvl="1"/>
            <a:r>
              <a:rPr lang="en-US" sz="1800" dirty="0"/>
              <a:t>Progesterone (N = 591)</a:t>
            </a:r>
          </a:p>
          <a:p>
            <a:pPr lvl="1"/>
            <a:r>
              <a:rPr lang="en-US" sz="1800" dirty="0"/>
              <a:t>Placebo (N = 588)</a:t>
            </a:r>
          </a:p>
          <a:p>
            <a:r>
              <a:rPr lang="en-US" sz="2000" dirty="0"/>
              <a:t>96% Retention rate at 6 month end point</a:t>
            </a:r>
          </a:p>
          <a:p>
            <a:pPr lvl="1"/>
            <a:r>
              <a:rPr lang="en-US" sz="1800" dirty="0"/>
              <a:t>3 month: GOS</a:t>
            </a:r>
          </a:p>
          <a:p>
            <a:pPr lvl="1"/>
            <a:r>
              <a:rPr lang="en-US" sz="1800" dirty="0"/>
              <a:t>6 month: GOS-E</a:t>
            </a:r>
          </a:p>
          <a:p>
            <a:r>
              <a:rPr lang="en-US" sz="2000" dirty="0"/>
              <a:t>No difference between group characteristics</a:t>
            </a:r>
          </a:p>
          <a:p>
            <a:r>
              <a:rPr lang="en-US" sz="2000" dirty="0"/>
              <a:t>No difference between GOS scores at either time </a:t>
            </a:r>
            <a:r>
              <a:rPr lang="en-US" sz="2000" dirty="0" smtClean="0"/>
              <a:t>point</a:t>
            </a:r>
            <a:endParaRPr lang="en-US" sz="2000" dirty="0"/>
          </a:p>
        </p:txBody>
      </p:sp>
      <p:pic>
        <p:nvPicPr>
          <p:cNvPr id="4" name="Picture 3"/>
          <p:cNvPicPr>
            <a:picLocks noChangeAspect="1"/>
          </p:cNvPicPr>
          <p:nvPr/>
        </p:nvPicPr>
        <p:blipFill>
          <a:blip r:embed="rId2"/>
          <a:stretch>
            <a:fillRect/>
          </a:stretch>
        </p:blipFill>
        <p:spPr>
          <a:xfrm>
            <a:off x="7038807" y="1813493"/>
            <a:ext cx="4572000" cy="5044507"/>
          </a:xfrm>
          <a:prstGeom prst="rect">
            <a:avLst/>
          </a:prstGeom>
        </p:spPr>
      </p:pic>
    </p:spTree>
    <p:extLst>
      <p:ext uri="{BB962C8B-B14F-4D97-AF65-F5344CB8AC3E}">
        <p14:creationId xmlns:p14="http://schemas.microsoft.com/office/powerpoint/2010/main" val="2347204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Hypertonic Saline Trial</a:t>
            </a:r>
          </a:p>
        </p:txBody>
      </p:sp>
      <p:sp>
        <p:nvSpPr>
          <p:cNvPr id="3" name="Content Placeholder 2"/>
          <p:cNvSpPr>
            <a:spLocks noGrp="1"/>
          </p:cNvSpPr>
          <p:nvPr>
            <p:ph idx="1"/>
          </p:nvPr>
        </p:nvSpPr>
        <p:spPr>
          <a:xfrm>
            <a:off x="472704" y="2087506"/>
            <a:ext cx="11029615" cy="4313294"/>
          </a:xfrm>
        </p:spPr>
        <p:txBody>
          <a:bodyPr>
            <a:normAutofit/>
          </a:bodyPr>
          <a:lstStyle/>
          <a:p>
            <a:r>
              <a:rPr lang="en-US" sz="2000" dirty="0"/>
              <a:t>Randomized &gt;1000 patients GCS 3-8</a:t>
            </a:r>
          </a:p>
          <a:p>
            <a:pPr lvl="1"/>
            <a:r>
              <a:rPr lang="en-US" sz="1800" dirty="0"/>
              <a:t>HTS/Dextran</a:t>
            </a:r>
          </a:p>
          <a:p>
            <a:pPr lvl="1"/>
            <a:r>
              <a:rPr lang="en-US" sz="1800" dirty="0"/>
              <a:t>HTS</a:t>
            </a:r>
          </a:p>
          <a:p>
            <a:pPr lvl="1"/>
            <a:r>
              <a:rPr lang="en-US" sz="1800" dirty="0" smtClean="0"/>
              <a:t>Saline</a:t>
            </a:r>
            <a:endParaRPr lang="en-US" sz="1800" dirty="0"/>
          </a:p>
          <a:p>
            <a:r>
              <a:rPr lang="en-US" sz="2000" dirty="0"/>
              <a:t>85% retention rate at 6 month end point</a:t>
            </a:r>
          </a:p>
          <a:p>
            <a:pPr lvl="1"/>
            <a:r>
              <a:rPr lang="en-US" sz="1800" dirty="0"/>
              <a:t>6 month GOS-E</a:t>
            </a:r>
          </a:p>
          <a:p>
            <a:pPr lvl="1"/>
            <a:r>
              <a:rPr lang="en-US" sz="1800" dirty="0"/>
              <a:t>6 month DRS</a:t>
            </a:r>
          </a:p>
          <a:p>
            <a:pPr lvl="1"/>
            <a:r>
              <a:rPr lang="en-US" sz="1800" dirty="0"/>
              <a:t>28 day </a:t>
            </a:r>
            <a:r>
              <a:rPr lang="en-US" sz="1800" dirty="0" smtClean="0"/>
              <a:t>mortality</a:t>
            </a:r>
            <a:endParaRPr lang="en-US" sz="1800" dirty="0"/>
          </a:p>
          <a:p>
            <a:r>
              <a:rPr lang="en-US" sz="2000" dirty="0"/>
              <a:t>Terminated at half the intended sample </a:t>
            </a:r>
            <a:r>
              <a:rPr lang="en-US" sz="2000" dirty="0" smtClean="0"/>
              <a:t>size- </a:t>
            </a:r>
            <a:r>
              <a:rPr lang="en-US" sz="2000" dirty="0"/>
              <a:t>data </a:t>
            </a:r>
            <a:r>
              <a:rPr lang="en-US" sz="2000" dirty="0" smtClean="0"/>
              <a:t>futility</a:t>
            </a:r>
            <a:endParaRPr lang="en-US" sz="2000" dirty="0"/>
          </a:p>
        </p:txBody>
      </p:sp>
      <p:pic>
        <p:nvPicPr>
          <p:cNvPr id="4" name="Picture 3"/>
          <p:cNvPicPr>
            <a:picLocks noChangeAspect="1"/>
          </p:cNvPicPr>
          <p:nvPr/>
        </p:nvPicPr>
        <p:blipFill>
          <a:blip r:embed="rId2"/>
          <a:stretch>
            <a:fillRect/>
          </a:stretch>
        </p:blipFill>
        <p:spPr>
          <a:xfrm>
            <a:off x="7000581" y="1880293"/>
            <a:ext cx="4610226" cy="4977707"/>
          </a:xfrm>
          <a:prstGeom prst="rect">
            <a:avLst/>
          </a:prstGeom>
        </p:spPr>
      </p:pic>
    </p:spTree>
    <p:extLst>
      <p:ext uri="{BB962C8B-B14F-4D97-AF65-F5344CB8AC3E}">
        <p14:creationId xmlns:p14="http://schemas.microsoft.com/office/powerpoint/2010/main" val="354819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dangerous are sports?</a:t>
            </a:r>
          </a:p>
        </p:txBody>
      </p:sp>
      <p:pic>
        <p:nvPicPr>
          <p:cNvPr id="5" name="Content Placeholder 4"/>
          <p:cNvPicPr>
            <a:picLocks noGrp="1" noChangeAspect="1"/>
          </p:cNvPicPr>
          <p:nvPr>
            <p:ph sz="half" idx="2"/>
          </p:nvPr>
        </p:nvPicPr>
        <p:blipFill>
          <a:blip r:embed="rId3"/>
          <a:stretch>
            <a:fillRect/>
          </a:stretch>
        </p:blipFill>
        <p:spPr>
          <a:xfrm>
            <a:off x="6701835" y="2625686"/>
            <a:ext cx="4908974" cy="2761298"/>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4247766426"/>
              </p:ext>
            </p:extLst>
          </p:nvPr>
        </p:nvGraphicFramePr>
        <p:xfrm>
          <a:off x="581193" y="2625686"/>
          <a:ext cx="5876757" cy="2763520"/>
        </p:xfrm>
        <a:graphic>
          <a:graphicData uri="http://schemas.openxmlformats.org/drawingml/2006/table">
            <a:tbl>
              <a:tblPr firstRow="1" bandRow="1">
                <a:tableStyleId>{5C22544A-7EE6-4342-B048-85BDC9FD1C3A}</a:tableStyleId>
              </a:tblPr>
              <a:tblGrid>
                <a:gridCol w="2933532"/>
                <a:gridCol w="2943225"/>
              </a:tblGrid>
              <a:tr h="370840">
                <a:tc>
                  <a:txBody>
                    <a:bodyPr/>
                    <a:lstStyle/>
                    <a:p>
                      <a:r>
                        <a:rPr lang="en-US" dirty="0" smtClean="0"/>
                        <a:t>Activity</a:t>
                      </a:r>
                      <a:endParaRPr lang="en-US" dirty="0"/>
                    </a:p>
                  </a:txBody>
                  <a:tcPr/>
                </a:tc>
                <a:tc>
                  <a:txBody>
                    <a:bodyPr/>
                    <a:lstStyle/>
                    <a:p>
                      <a:r>
                        <a:rPr lang="en-US" dirty="0" smtClean="0"/>
                        <a:t>Deaths</a:t>
                      </a:r>
                      <a:endParaRPr lang="en-US" dirty="0"/>
                    </a:p>
                  </a:txBody>
                  <a:tcPr/>
                </a:tc>
              </a:tr>
              <a:tr h="370840">
                <a:tc>
                  <a:txBody>
                    <a:bodyPr/>
                    <a:lstStyle/>
                    <a:p>
                      <a:r>
                        <a:rPr lang="en-US" dirty="0" smtClean="0"/>
                        <a:t>Riding</a:t>
                      </a:r>
                      <a:r>
                        <a:rPr lang="en-US" baseline="0" dirty="0" smtClean="0"/>
                        <a:t> in car</a:t>
                      </a:r>
                      <a:endParaRPr lang="en-US" dirty="0"/>
                    </a:p>
                  </a:txBody>
                  <a:tcPr/>
                </a:tc>
                <a:tc>
                  <a:txBody>
                    <a:bodyPr/>
                    <a:lstStyle/>
                    <a:p>
                      <a:r>
                        <a:rPr lang="en-US" dirty="0" smtClean="0"/>
                        <a:t>144 deaths per</a:t>
                      </a:r>
                      <a:r>
                        <a:rPr lang="en-US" baseline="0" dirty="0" smtClean="0"/>
                        <a:t> million</a:t>
                      </a:r>
                      <a:endParaRPr lang="en-US" dirty="0"/>
                    </a:p>
                  </a:txBody>
                  <a:tcPr/>
                </a:tc>
              </a:tr>
              <a:tr h="370840">
                <a:tc>
                  <a:txBody>
                    <a:bodyPr/>
                    <a:lstStyle/>
                    <a:p>
                      <a:r>
                        <a:rPr lang="en-US" dirty="0" smtClean="0"/>
                        <a:t>Equestrian</a:t>
                      </a:r>
                      <a:endParaRPr lang="en-US" dirty="0"/>
                    </a:p>
                  </a:txBody>
                  <a:tcPr/>
                </a:tc>
                <a:tc>
                  <a:txBody>
                    <a:bodyPr/>
                    <a:lstStyle/>
                    <a:p>
                      <a:r>
                        <a:rPr lang="en-US" dirty="0" smtClean="0"/>
                        <a:t>20 deaths</a:t>
                      </a:r>
                      <a:r>
                        <a:rPr lang="en-US" baseline="0" dirty="0" smtClean="0"/>
                        <a:t> per million</a:t>
                      </a:r>
                      <a:endParaRPr lang="en-US" dirty="0"/>
                    </a:p>
                  </a:txBody>
                  <a:tcPr/>
                </a:tc>
              </a:tr>
              <a:tr h="370840">
                <a:tc>
                  <a:txBody>
                    <a:bodyPr/>
                    <a:lstStyle/>
                    <a:p>
                      <a:r>
                        <a:rPr lang="en-US" dirty="0" smtClean="0"/>
                        <a:t>Biking, snowboarding, skateboarding, skiing</a:t>
                      </a:r>
                      <a:endParaRPr lang="en-US" dirty="0"/>
                    </a:p>
                  </a:txBody>
                  <a:tcPr/>
                </a:tc>
                <a:tc>
                  <a:txBody>
                    <a:bodyPr/>
                    <a:lstStyle/>
                    <a:p>
                      <a:r>
                        <a:rPr lang="en-US" dirty="0" smtClean="0"/>
                        <a:t>15 deaths per million</a:t>
                      </a:r>
                      <a:endParaRPr lang="en-US" dirty="0"/>
                    </a:p>
                  </a:txBody>
                  <a:tcPr/>
                </a:tc>
              </a:tr>
              <a:tr h="370840">
                <a:tc>
                  <a:txBody>
                    <a:bodyPr/>
                    <a:lstStyle/>
                    <a:p>
                      <a:r>
                        <a:rPr lang="en-US" dirty="0" smtClean="0"/>
                        <a:t>Football, playground activities</a:t>
                      </a:r>
                      <a:endParaRPr lang="en-US" dirty="0"/>
                    </a:p>
                  </a:txBody>
                  <a:tcPr/>
                </a:tc>
                <a:tc>
                  <a:txBody>
                    <a:bodyPr/>
                    <a:lstStyle/>
                    <a:p>
                      <a:r>
                        <a:rPr lang="en-US" dirty="0" smtClean="0"/>
                        <a:t>&lt;10 deaths per million</a:t>
                      </a:r>
                    </a:p>
                  </a:txBody>
                  <a:tcPr/>
                </a:tc>
              </a:tr>
              <a:tr h="370840">
                <a:tc>
                  <a:txBody>
                    <a:bodyPr/>
                    <a:lstStyle/>
                    <a:p>
                      <a:r>
                        <a:rPr lang="en-US" dirty="0" smtClean="0"/>
                        <a:t>Swimming</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140 pediatric deaths per year (confounded denominator)</a:t>
                      </a:r>
                    </a:p>
                  </a:txBody>
                  <a:tcPr/>
                </a:tc>
              </a:tr>
            </a:tbl>
          </a:graphicData>
        </a:graphic>
      </p:graphicFrame>
    </p:spTree>
    <p:extLst>
      <p:ext uri="{BB962C8B-B14F-4D97-AF65-F5344CB8AC3E}">
        <p14:creationId xmlns:p14="http://schemas.microsoft.com/office/powerpoint/2010/main" val="3408532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Initial Search of 30 Failed Trials since 1992</a:t>
            </a:r>
          </a:p>
        </p:txBody>
      </p:sp>
      <p:sp>
        <p:nvSpPr>
          <p:cNvPr id="7" name="Text Placeholder 6"/>
          <p:cNvSpPr>
            <a:spLocks noGrp="1"/>
          </p:cNvSpPr>
          <p:nvPr>
            <p:ph type="body" idx="1"/>
          </p:nvPr>
        </p:nvSpPr>
        <p:spPr/>
        <p:txBody>
          <a:bodyPr/>
          <a:lstStyle/>
          <a:p>
            <a:r>
              <a:rPr lang="en-US" dirty="0"/>
              <a:t>Inclusion </a:t>
            </a:r>
            <a:r>
              <a:rPr lang="en-US" dirty="0" smtClean="0"/>
              <a:t>Criteria</a:t>
            </a:r>
            <a:endParaRPr lang="en-US" dirty="0"/>
          </a:p>
        </p:txBody>
      </p:sp>
      <p:sp>
        <p:nvSpPr>
          <p:cNvPr id="8" name="Content Placeholder 7"/>
          <p:cNvSpPr>
            <a:spLocks noGrp="1"/>
          </p:cNvSpPr>
          <p:nvPr>
            <p:ph sz="half" idx="2"/>
          </p:nvPr>
        </p:nvSpPr>
        <p:spPr/>
        <p:txBody>
          <a:bodyPr/>
          <a:lstStyle/>
          <a:p>
            <a:r>
              <a:rPr lang="en-US" dirty="0"/>
              <a:t>GCS: 20</a:t>
            </a:r>
          </a:p>
          <a:p>
            <a:r>
              <a:rPr lang="en-US" dirty="0"/>
              <a:t>GCS with +CT: 4</a:t>
            </a:r>
          </a:p>
          <a:p>
            <a:r>
              <a:rPr lang="en-US" dirty="0"/>
              <a:t>GCS Motor Score: 1</a:t>
            </a:r>
          </a:p>
          <a:p>
            <a:r>
              <a:rPr lang="en-US" dirty="0"/>
              <a:t>AIS Range: 1</a:t>
            </a:r>
          </a:p>
          <a:p>
            <a:r>
              <a:rPr lang="en-US" dirty="0"/>
              <a:t>‘Head trauma’: 2</a:t>
            </a:r>
          </a:p>
          <a:p>
            <a:r>
              <a:rPr lang="en-US" dirty="0"/>
              <a:t>ICP values: 1</a:t>
            </a:r>
          </a:p>
          <a:p>
            <a:r>
              <a:rPr lang="en-US" dirty="0"/>
              <a:t>Traumatic SDH: </a:t>
            </a:r>
            <a:r>
              <a:rPr lang="en-US" dirty="0" smtClean="0"/>
              <a:t>1</a:t>
            </a:r>
            <a:endParaRPr lang="en-US" dirty="0"/>
          </a:p>
        </p:txBody>
      </p:sp>
      <p:sp>
        <p:nvSpPr>
          <p:cNvPr id="9" name="Text Placeholder 8"/>
          <p:cNvSpPr>
            <a:spLocks noGrp="1"/>
          </p:cNvSpPr>
          <p:nvPr>
            <p:ph type="body" sz="quarter" idx="3"/>
          </p:nvPr>
        </p:nvSpPr>
        <p:spPr/>
        <p:txBody>
          <a:bodyPr/>
          <a:lstStyle/>
          <a:p>
            <a:r>
              <a:rPr lang="en-US" dirty="0"/>
              <a:t>Outcome </a:t>
            </a:r>
            <a:r>
              <a:rPr lang="en-US" dirty="0" smtClean="0"/>
              <a:t>Measures</a:t>
            </a:r>
            <a:endParaRPr lang="en-US" dirty="0"/>
          </a:p>
        </p:txBody>
      </p:sp>
      <p:sp>
        <p:nvSpPr>
          <p:cNvPr id="10" name="Content Placeholder 9"/>
          <p:cNvSpPr>
            <a:spLocks noGrp="1"/>
          </p:cNvSpPr>
          <p:nvPr>
            <p:ph sz="quarter" idx="4"/>
          </p:nvPr>
        </p:nvSpPr>
        <p:spPr>
          <a:xfrm>
            <a:off x="6217709" y="2926052"/>
            <a:ext cx="5393100" cy="3474748"/>
          </a:xfrm>
        </p:spPr>
        <p:txBody>
          <a:bodyPr>
            <a:normAutofit fontScale="92500" lnSpcReduction="10000"/>
          </a:bodyPr>
          <a:lstStyle/>
          <a:p>
            <a:r>
              <a:rPr lang="en-US" dirty="0"/>
              <a:t>GOS: 11</a:t>
            </a:r>
          </a:p>
          <a:p>
            <a:r>
              <a:rPr lang="en-US" dirty="0"/>
              <a:t>GOS as primary measure: 14</a:t>
            </a:r>
          </a:p>
          <a:p>
            <a:pPr lvl="1"/>
            <a:r>
              <a:rPr lang="en-US" dirty="0"/>
              <a:t>LOS, DRS, ICP, SAE’s, </a:t>
            </a:r>
            <a:r>
              <a:rPr lang="en-US" dirty="0" err="1"/>
              <a:t>Neuropsych</a:t>
            </a:r>
            <a:r>
              <a:rPr lang="en-US" dirty="0"/>
              <a:t>, Quality of Life, CPP, GOAT, </a:t>
            </a:r>
            <a:r>
              <a:rPr lang="en-US" dirty="0" err="1"/>
              <a:t>ect</a:t>
            </a:r>
            <a:r>
              <a:rPr lang="en-US" dirty="0"/>
              <a:t>.</a:t>
            </a:r>
          </a:p>
          <a:p>
            <a:r>
              <a:rPr lang="en-US" dirty="0"/>
              <a:t>PCPC: 1 (Pediatric GOS)</a:t>
            </a:r>
          </a:p>
          <a:p>
            <a:r>
              <a:rPr lang="en-US" dirty="0"/>
              <a:t>Temperature Gradient: 1</a:t>
            </a:r>
          </a:p>
          <a:p>
            <a:pPr lvl="1"/>
            <a:r>
              <a:rPr lang="en-US" dirty="0"/>
              <a:t>GOS as Secondary Measure</a:t>
            </a:r>
          </a:p>
          <a:p>
            <a:r>
              <a:rPr lang="en-US" dirty="0"/>
              <a:t>IMPACT: 1</a:t>
            </a:r>
          </a:p>
          <a:p>
            <a:r>
              <a:rPr lang="en-US" dirty="0"/>
              <a:t>Neurobehavioral Rating Scale: 1</a:t>
            </a:r>
          </a:p>
          <a:p>
            <a:r>
              <a:rPr lang="en-US" dirty="0"/>
              <a:t>Bayley-III: 1</a:t>
            </a:r>
          </a:p>
          <a:p>
            <a:endParaRPr lang="en-US" dirty="0"/>
          </a:p>
        </p:txBody>
      </p:sp>
    </p:spTree>
    <p:extLst>
      <p:ext uri="{BB962C8B-B14F-4D97-AF65-F5344CB8AC3E}">
        <p14:creationId xmlns:p14="http://schemas.microsoft.com/office/powerpoint/2010/main" val="3145642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Article</a:t>
            </a:r>
          </a:p>
        </p:txBody>
      </p:sp>
      <p:sp>
        <p:nvSpPr>
          <p:cNvPr id="3" name="Content Placeholder 2"/>
          <p:cNvSpPr>
            <a:spLocks noGrp="1"/>
          </p:cNvSpPr>
          <p:nvPr>
            <p:ph idx="1"/>
          </p:nvPr>
        </p:nvSpPr>
        <p:spPr/>
        <p:txBody>
          <a:bodyPr/>
          <a:lstStyle/>
          <a:p>
            <a:r>
              <a:rPr lang="en-US" sz="2400" dirty="0"/>
              <a:t>Search for clinical trials between 1975 and 12/2015</a:t>
            </a:r>
          </a:p>
          <a:p>
            <a:pPr lvl="1"/>
            <a:r>
              <a:rPr lang="en-US" sz="2000" dirty="0"/>
              <a:t>((traumatic brain injury[</a:t>
            </a:r>
            <a:r>
              <a:rPr lang="en-US" sz="2000" dirty="0" err="1"/>
              <a:t>MeSH</a:t>
            </a:r>
            <a:r>
              <a:rPr lang="en-US" sz="2000" dirty="0"/>
              <a:t> Terms]) AND Clinical Trial[</a:t>
            </a:r>
            <a:r>
              <a:rPr lang="en-US" sz="2000" dirty="0" err="1"/>
              <a:t>ptyp</a:t>
            </a:r>
            <a:r>
              <a:rPr lang="en-US" sz="2000" dirty="0"/>
              <a:t>] AND humans[Mesh] AND English[</a:t>
            </a:r>
            <a:r>
              <a:rPr lang="en-US" sz="2000" dirty="0" err="1"/>
              <a:t>lang</a:t>
            </a:r>
            <a:r>
              <a:rPr lang="en-US" sz="2000" dirty="0"/>
              <a:t>])</a:t>
            </a:r>
          </a:p>
          <a:p>
            <a:endParaRPr lang="en-US" sz="2400" dirty="0"/>
          </a:p>
          <a:p>
            <a:r>
              <a:rPr lang="en-US" sz="2400" dirty="0"/>
              <a:t>~700 of the 2046 studies were treatment trials</a:t>
            </a:r>
          </a:p>
          <a:p>
            <a:pPr lvl="1"/>
            <a:r>
              <a:rPr lang="en-US" sz="2000" dirty="0"/>
              <a:t>Revealed about 150 different treatments for acute TBI and residual symptoms</a:t>
            </a:r>
          </a:p>
          <a:p>
            <a:pPr lvl="1"/>
            <a:r>
              <a:rPr lang="en-US" sz="2000" dirty="0"/>
              <a:t>Many of them relied on measures such as the GCS and </a:t>
            </a:r>
            <a:r>
              <a:rPr lang="en-US" sz="2000" dirty="0" smtClean="0"/>
              <a:t>GOS</a:t>
            </a:r>
            <a:endParaRPr lang="en-US" sz="2000" dirty="0"/>
          </a:p>
        </p:txBody>
      </p:sp>
    </p:spTree>
    <p:extLst>
      <p:ext uri="{BB962C8B-B14F-4D97-AF65-F5344CB8AC3E}">
        <p14:creationId xmlns:p14="http://schemas.microsoft.com/office/powerpoint/2010/main" val="229954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Brain injury assessment study at Hennepin county medical center (BASH)</a:t>
            </a:r>
            <a:endParaRPr lang="en-US" sz="3600" dirty="0"/>
          </a:p>
        </p:txBody>
      </p:sp>
      <p:sp>
        <p:nvSpPr>
          <p:cNvPr id="8" name="Text Placeholder 7"/>
          <p:cNvSpPr>
            <a:spLocks noGrp="1"/>
          </p:cNvSpPr>
          <p:nvPr>
            <p:ph type="body" idx="1"/>
          </p:nvPr>
        </p:nvSpPr>
        <p:spPr/>
        <p:txBody>
          <a:bodyPr/>
          <a:lstStyle/>
          <a:p>
            <a:r>
              <a:rPr lang="en-US" dirty="0" smtClean="0"/>
              <a:t>Sam Daly, BA</a:t>
            </a:r>
            <a:endParaRPr lang="en-US" dirty="0"/>
          </a:p>
        </p:txBody>
      </p:sp>
    </p:spTree>
    <p:extLst>
      <p:ext uri="{BB962C8B-B14F-4D97-AF65-F5344CB8AC3E}">
        <p14:creationId xmlns:p14="http://schemas.microsoft.com/office/powerpoint/2010/main" val="2479736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a:t>
            </a:r>
            <a:endParaRPr lang="en-US" dirty="0"/>
          </a:p>
        </p:txBody>
      </p:sp>
      <p:sp>
        <p:nvSpPr>
          <p:cNvPr id="3" name="Content Placeholder 2"/>
          <p:cNvSpPr>
            <a:spLocks noGrp="1"/>
          </p:cNvSpPr>
          <p:nvPr>
            <p:ph idx="1"/>
          </p:nvPr>
        </p:nvSpPr>
        <p:spPr/>
        <p:txBody>
          <a:bodyPr>
            <a:normAutofit/>
          </a:bodyPr>
          <a:lstStyle/>
          <a:p>
            <a:pPr marL="457200" indent="-457200">
              <a:buFont typeface="+mj-lt"/>
              <a:buAutoNum type="arabicPeriod"/>
            </a:pPr>
            <a:r>
              <a:rPr lang="en-US" sz="2800" dirty="0"/>
              <a:t>Establish an objective, multi-modal classification scheme for TBI based on underlying brain pathology using eye tracking, blood-based biomarker analysis, brain imaging, and standardized assessments.</a:t>
            </a:r>
          </a:p>
          <a:p>
            <a:pPr marL="457200" indent="-457200">
              <a:buFont typeface="+mj-lt"/>
              <a:buAutoNum type="arabicPeriod"/>
            </a:pPr>
            <a:r>
              <a:rPr lang="en-US" sz="2800" dirty="0"/>
              <a:t>Establish an outcome measure for TBI using those same methods that sensitively detects subtle improvements in pathology, cognitive ability and quality of life</a:t>
            </a:r>
            <a:r>
              <a:rPr lang="en-US" sz="2800" dirty="0" smtClean="0"/>
              <a:t>.</a:t>
            </a:r>
            <a:endParaRPr lang="en-US" sz="2800" dirty="0"/>
          </a:p>
        </p:txBody>
      </p:sp>
    </p:spTree>
    <p:extLst>
      <p:ext uri="{BB962C8B-B14F-4D97-AF65-F5344CB8AC3E}">
        <p14:creationId xmlns:p14="http://schemas.microsoft.com/office/powerpoint/2010/main" val="2101340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Screening Process</a:t>
            </a:r>
          </a:p>
        </p:txBody>
      </p:sp>
      <p:sp>
        <p:nvSpPr>
          <p:cNvPr id="3" name="Content Placeholder 2"/>
          <p:cNvSpPr>
            <a:spLocks noGrp="1"/>
          </p:cNvSpPr>
          <p:nvPr>
            <p:ph idx="1"/>
          </p:nvPr>
        </p:nvSpPr>
        <p:spPr>
          <a:xfrm>
            <a:off x="581192" y="2048934"/>
            <a:ext cx="11029615" cy="4588934"/>
          </a:xfrm>
        </p:spPr>
        <p:txBody>
          <a:bodyPr>
            <a:normAutofit lnSpcReduction="10000"/>
          </a:bodyPr>
          <a:lstStyle/>
          <a:p>
            <a:r>
              <a:rPr lang="en-US" sz="2000" dirty="0"/>
              <a:t>Recruit consecutive patients from the ED and trauma bay for 2 years</a:t>
            </a:r>
          </a:p>
          <a:p>
            <a:pPr lvl="1"/>
            <a:r>
              <a:rPr lang="en-US" sz="1800" dirty="0"/>
              <a:t>Isolated TBI</a:t>
            </a:r>
          </a:p>
          <a:p>
            <a:pPr lvl="1"/>
            <a:r>
              <a:rPr lang="en-US" sz="1800" dirty="0"/>
              <a:t>Isolated Body Trauma</a:t>
            </a:r>
          </a:p>
          <a:p>
            <a:pPr lvl="1"/>
            <a:r>
              <a:rPr lang="en-US" sz="1800" dirty="0"/>
              <a:t>Combined Trauma</a:t>
            </a:r>
          </a:p>
          <a:p>
            <a:pPr lvl="1"/>
            <a:r>
              <a:rPr lang="en-US" sz="1800" dirty="0"/>
              <a:t>Controls: Non-Trauma (friends and family members of patients)</a:t>
            </a:r>
          </a:p>
          <a:p>
            <a:pPr lvl="1"/>
            <a:endParaRPr lang="en-US" sz="1100" dirty="0"/>
          </a:p>
          <a:p>
            <a:r>
              <a:rPr lang="en-US" sz="2000" dirty="0"/>
              <a:t>Target N=9,000 for a 24 hour Screening Process</a:t>
            </a:r>
          </a:p>
          <a:p>
            <a:pPr lvl="1"/>
            <a:r>
              <a:rPr lang="en-US" sz="1800" dirty="0"/>
              <a:t>Physiologic Measure: Eye Tracking</a:t>
            </a:r>
          </a:p>
          <a:p>
            <a:pPr lvl="1"/>
            <a:r>
              <a:rPr lang="en-US" sz="1800" dirty="0"/>
              <a:t>Blood-based </a:t>
            </a:r>
            <a:r>
              <a:rPr lang="en-US" sz="1800" dirty="0" smtClean="0"/>
              <a:t>Biomarkers</a:t>
            </a:r>
            <a:endParaRPr lang="en-US" sz="1800" dirty="0"/>
          </a:p>
          <a:p>
            <a:pPr lvl="1"/>
            <a:r>
              <a:rPr lang="en-US" sz="1800" dirty="0"/>
              <a:t>Radiographic Measures: </a:t>
            </a:r>
            <a:r>
              <a:rPr lang="en-US" sz="1800" dirty="0" smtClean="0"/>
              <a:t>MRI and Clinically </a:t>
            </a:r>
            <a:r>
              <a:rPr lang="en-US" sz="1800" dirty="0"/>
              <a:t>indicated </a:t>
            </a:r>
            <a:r>
              <a:rPr lang="en-US" sz="1800" dirty="0" smtClean="0"/>
              <a:t>CT</a:t>
            </a:r>
            <a:endParaRPr lang="en-US" sz="1800" dirty="0"/>
          </a:p>
          <a:p>
            <a:pPr lvl="1"/>
            <a:r>
              <a:rPr lang="en-US" sz="1800" dirty="0"/>
              <a:t>Cognitive, Neurologic, and Symptom Assessments</a:t>
            </a:r>
          </a:p>
          <a:p>
            <a:pPr lvl="1"/>
            <a:r>
              <a:rPr lang="en-US" sz="1800" dirty="0"/>
              <a:t>(CSF collection, Pathologic specimen, Brain Tissue Oxygenation data</a:t>
            </a:r>
            <a:r>
              <a:rPr lang="en-US" sz="1800" dirty="0" smtClean="0"/>
              <a:t>)</a:t>
            </a:r>
            <a:endParaRPr lang="en-US" sz="1800" dirty="0"/>
          </a:p>
        </p:txBody>
      </p:sp>
    </p:spTree>
    <p:extLst>
      <p:ext uri="{BB962C8B-B14F-4D97-AF65-F5344CB8AC3E}">
        <p14:creationId xmlns:p14="http://schemas.microsoft.com/office/powerpoint/2010/main" val="55782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Follow-Up Assessments</a:t>
            </a:r>
          </a:p>
        </p:txBody>
      </p:sp>
      <p:sp>
        <p:nvSpPr>
          <p:cNvPr id="3" name="Content Placeholder 2"/>
          <p:cNvSpPr>
            <a:spLocks noGrp="1"/>
          </p:cNvSpPr>
          <p:nvPr>
            <p:ph idx="1"/>
          </p:nvPr>
        </p:nvSpPr>
        <p:spPr>
          <a:xfrm>
            <a:off x="581192" y="1987555"/>
            <a:ext cx="11029615" cy="4423504"/>
          </a:xfrm>
        </p:spPr>
        <p:txBody>
          <a:bodyPr>
            <a:noAutofit/>
          </a:bodyPr>
          <a:lstStyle/>
          <a:p>
            <a:r>
              <a:rPr lang="en-US" sz="2200" dirty="0"/>
              <a:t>Target N for Follow-up = </a:t>
            </a:r>
            <a:r>
              <a:rPr lang="en-US" sz="2200" dirty="0" smtClean="0"/>
              <a:t>1,000</a:t>
            </a:r>
          </a:p>
          <a:p>
            <a:endParaRPr lang="en-US" sz="2200" dirty="0" smtClean="0"/>
          </a:p>
          <a:p>
            <a:pPr marL="0" indent="0">
              <a:buNone/>
            </a:pPr>
            <a:endParaRPr lang="en-US" sz="2200" dirty="0" smtClean="0"/>
          </a:p>
          <a:p>
            <a:pPr marL="0" indent="0">
              <a:buNone/>
            </a:pPr>
            <a:endParaRPr lang="en-US" sz="2200" dirty="0" smtClean="0"/>
          </a:p>
          <a:p>
            <a:endParaRPr lang="en-US" sz="2200" dirty="0"/>
          </a:p>
          <a:p>
            <a:endParaRPr lang="en-US" sz="1400" dirty="0" smtClean="0"/>
          </a:p>
          <a:p>
            <a:endParaRPr lang="en-US" sz="2200" dirty="0"/>
          </a:p>
          <a:p>
            <a:endParaRPr lang="en-US" sz="2200" dirty="0" smtClean="0"/>
          </a:p>
          <a:p>
            <a:r>
              <a:rPr lang="en-US" sz="2200" dirty="0" smtClean="0"/>
              <a:t>Assessment Battery: NOS-TBI, SCAT3, MPAI-4, GOS-E, GOAT, BAT-L, and BTACT</a:t>
            </a:r>
          </a:p>
        </p:txBody>
      </p:sp>
      <p:graphicFrame>
        <p:nvGraphicFramePr>
          <p:cNvPr id="4" name="Table 3"/>
          <p:cNvGraphicFramePr>
            <a:graphicFrameLocks noGrp="1"/>
          </p:cNvGraphicFramePr>
          <p:nvPr>
            <p:extLst>
              <p:ext uri="{D42A27DB-BD31-4B8C-83A1-F6EECF244321}">
                <p14:modId xmlns:p14="http://schemas.microsoft.com/office/powerpoint/2010/main" val="1919959764"/>
              </p:ext>
            </p:extLst>
          </p:nvPr>
        </p:nvGraphicFramePr>
        <p:xfrm>
          <a:off x="999066" y="2732794"/>
          <a:ext cx="10611741" cy="2933025"/>
        </p:xfrm>
        <a:graphic>
          <a:graphicData uri="http://schemas.openxmlformats.org/drawingml/2006/table">
            <a:tbl>
              <a:tblPr firstRow="1" firstCol="1" bandRow="1">
                <a:tableStyleId>{00A15C55-8517-42AA-B614-E9B94910E393}</a:tableStyleId>
              </a:tblPr>
              <a:tblGrid>
                <a:gridCol w="1515963"/>
                <a:gridCol w="1515963"/>
                <a:gridCol w="1515963"/>
                <a:gridCol w="1515963"/>
                <a:gridCol w="1285214"/>
                <a:gridCol w="1746712"/>
                <a:gridCol w="1515963"/>
              </a:tblGrid>
              <a:tr h="458589">
                <a:tc>
                  <a:txBody>
                    <a:bodyPr/>
                    <a:lstStyle/>
                    <a:p>
                      <a:endParaRPr lang="en-US" dirty="0"/>
                    </a:p>
                  </a:txBody>
                  <a:tcPr/>
                </a:tc>
                <a:tc>
                  <a:txBody>
                    <a:bodyPr/>
                    <a:lstStyle/>
                    <a:p>
                      <a:r>
                        <a:rPr lang="en-US" dirty="0" smtClean="0"/>
                        <a:t>Eye Tracking</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Blood Draw</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3T</a:t>
                      </a:r>
                      <a:r>
                        <a:rPr lang="en-US" baseline="0" dirty="0" smtClean="0"/>
                        <a:t> MRI</a:t>
                      </a:r>
                      <a:endParaRPr lang="en-US" dirty="0" smtClean="0"/>
                    </a:p>
                    <a:p>
                      <a:endParaRPr lang="en-US" dirty="0"/>
                    </a:p>
                  </a:txBody>
                  <a:tcPr/>
                </a:tc>
                <a:tc>
                  <a:txBody>
                    <a:bodyPr/>
                    <a:lstStyle/>
                    <a:p>
                      <a:r>
                        <a:rPr lang="en-US" dirty="0" smtClean="0"/>
                        <a:t>CT Scan</a:t>
                      </a:r>
                      <a:endParaRPr lang="en-US" dirty="0"/>
                    </a:p>
                  </a:txBody>
                  <a:tcPr/>
                </a:tc>
                <a:tc>
                  <a:txBody>
                    <a:bodyPr/>
                    <a:lstStyle/>
                    <a:p>
                      <a:r>
                        <a:rPr lang="en-US" dirty="0" smtClean="0"/>
                        <a:t>Assessment</a:t>
                      </a:r>
                      <a:r>
                        <a:rPr lang="en-US" baseline="0" dirty="0" smtClean="0"/>
                        <a:t> Battery (min)</a:t>
                      </a:r>
                      <a:endParaRPr lang="en-US" dirty="0"/>
                    </a:p>
                  </a:txBody>
                  <a:tcPr/>
                </a:tc>
                <a:tc>
                  <a:txBody>
                    <a:bodyPr/>
                    <a:lstStyle/>
                    <a:p>
                      <a:r>
                        <a:rPr lang="en-US" dirty="0" smtClean="0"/>
                        <a:t>Total Time</a:t>
                      </a:r>
                      <a:endParaRPr lang="en-US" dirty="0"/>
                    </a:p>
                  </a:txBody>
                  <a:tcPr/>
                </a:tc>
              </a:tr>
              <a:tr h="458589">
                <a:tc>
                  <a:txBody>
                    <a:bodyPr/>
                    <a:lstStyle/>
                    <a:p>
                      <a:r>
                        <a:rPr lang="en-US" dirty="0" smtClean="0"/>
                        <a:t>2 Weeks</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endParaRPr lang="en-US" dirty="0"/>
                    </a:p>
                  </a:txBody>
                  <a:tcPr/>
                </a:tc>
                <a:tc>
                  <a:txBody>
                    <a:bodyPr/>
                    <a:lstStyle/>
                    <a:p>
                      <a:endParaRPr lang="en-US" dirty="0"/>
                    </a:p>
                  </a:txBody>
                  <a:tcPr/>
                </a:tc>
                <a:tc>
                  <a:txBody>
                    <a:bodyPr/>
                    <a:lstStyle/>
                    <a:p>
                      <a:r>
                        <a:rPr lang="en-US" dirty="0" smtClean="0"/>
                        <a:t>30</a:t>
                      </a:r>
                      <a:endParaRPr lang="en-US" dirty="0"/>
                    </a:p>
                  </a:txBody>
                  <a:tcPr/>
                </a:tc>
                <a:tc>
                  <a:txBody>
                    <a:bodyPr/>
                    <a:lstStyle/>
                    <a:p>
                      <a:r>
                        <a:rPr lang="en-US" dirty="0" smtClean="0"/>
                        <a:t>45</a:t>
                      </a:r>
                      <a:endParaRPr lang="en-US" dirty="0"/>
                    </a:p>
                  </a:txBody>
                  <a:tcPr/>
                </a:tc>
              </a:tr>
              <a:tr h="458589">
                <a:tc>
                  <a:txBody>
                    <a:bodyPr/>
                    <a:lstStyle/>
                    <a:p>
                      <a:r>
                        <a:rPr lang="en-US" dirty="0" smtClean="0"/>
                        <a:t>4 Weeks</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endParaRPr lang="en-US"/>
                    </a:p>
                  </a:txBody>
                  <a:tcPr/>
                </a:tc>
                <a:tc>
                  <a:txBody>
                    <a:bodyPr/>
                    <a:lstStyle/>
                    <a:p>
                      <a:endParaRPr lang="en-US"/>
                    </a:p>
                  </a:txBody>
                  <a:tcPr/>
                </a:tc>
                <a:tc>
                  <a:txBody>
                    <a:bodyPr/>
                    <a:lstStyle/>
                    <a:p>
                      <a:r>
                        <a:rPr lang="en-US" dirty="0" smtClean="0"/>
                        <a:t>25</a:t>
                      </a:r>
                      <a:endParaRPr lang="en-US" dirty="0"/>
                    </a:p>
                  </a:txBody>
                  <a:tcPr/>
                </a:tc>
                <a:tc>
                  <a:txBody>
                    <a:bodyPr/>
                    <a:lstStyle/>
                    <a:p>
                      <a:r>
                        <a:rPr lang="en-US" dirty="0" smtClean="0"/>
                        <a:t>45</a:t>
                      </a:r>
                      <a:endParaRPr lang="en-US" dirty="0"/>
                    </a:p>
                  </a:txBody>
                  <a:tcPr/>
                </a:tc>
              </a:tr>
              <a:tr h="458589">
                <a:tc>
                  <a:txBody>
                    <a:bodyPr/>
                    <a:lstStyle/>
                    <a:p>
                      <a:r>
                        <a:rPr lang="en-US" dirty="0" smtClean="0"/>
                        <a:t>3 Months</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endParaRPr lang="en-US"/>
                    </a:p>
                  </a:txBody>
                  <a:tcPr/>
                </a:tc>
                <a:tc>
                  <a:txBody>
                    <a:bodyPr/>
                    <a:lstStyle/>
                    <a:p>
                      <a:endParaRPr lang="en-US"/>
                    </a:p>
                  </a:txBody>
                  <a:tcPr/>
                </a:tc>
                <a:tc>
                  <a:txBody>
                    <a:bodyPr/>
                    <a:lstStyle/>
                    <a:p>
                      <a:r>
                        <a:rPr lang="en-US" dirty="0" smtClean="0"/>
                        <a:t>65</a:t>
                      </a:r>
                      <a:endParaRPr lang="en-US" dirty="0"/>
                    </a:p>
                  </a:txBody>
                  <a:tcPr/>
                </a:tc>
                <a:tc>
                  <a:txBody>
                    <a:bodyPr/>
                    <a:lstStyle/>
                    <a:p>
                      <a:r>
                        <a:rPr lang="en-US" dirty="0" smtClean="0"/>
                        <a:t>90</a:t>
                      </a:r>
                      <a:endParaRPr lang="en-US" dirty="0"/>
                    </a:p>
                  </a:txBody>
                  <a:tcPr/>
                </a:tc>
              </a:tr>
              <a:tr h="458589">
                <a:tc>
                  <a:txBody>
                    <a:bodyPr/>
                    <a:lstStyle/>
                    <a:p>
                      <a:r>
                        <a:rPr lang="en-US" dirty="0" smtClean="0"/>
                        <a:t>6 Months</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endParaRPr lang="en-US"/>
                    </a:p>
                  </a:txBody>
                  <a:tcPr/>
                </a:tc>
                <a:tc>
                  <a:txBody>
                    <a:bodyPr/>
                    <a:lstStyle/>
                    <a:p>
                      <a:endParaRPr lang="en-US"/>
                    </a:p>
                  </a:txBody>
                  <a:tcPr/>
                </a:tc>
                <a:tc>
                  <a:txBody>
                    <a:bodyPr/>
                    <a:lstStyle/>
                    <a:p>
                      <a:r>
                        <a:rPr lang="en-US" dirty="0" smtClean="0"/>
                        <a:t>25</a:t>
                      </a:r>
                      <a:endParaRPr lang="en-US" dirty="0"/>
                    </a:p>
                  </a:txBody>
                  <a:tcPr/>
                </a:tc>
                <a:tc>
                  <a:txBody>
                    <a:bodyPr/>
                    <a:lstStyle/>
                    <a:p>
                      <a:r>
                        <a:rPr lang="en-US" dirty="0" smtClean="0"/>
                        <a:t>45</a:t>
                      </a:r>
                      <a:endParaRPr lang="en-US" dirty="0"/>
                    </a:p>
                  </a:txBody>
                  <a:tcPr/>
                </a:tc>
              </a:tr>
              <a:tr h="458589">
                <a:tc>
                  <a:txBody>
                    <a:bodyPr/>
                    <a:lstStyle/>
                    <a:p>
                      <a:r>
                        <a:rPr lang="en-US" dirty="0" smtClean="0"/>
                        <a:t>1 Year</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r>
                        <a:rPr lang="en-US" dirty="0" smtClean="0"/>
                        <a:t>60</a:t>
                      </a:r>
                      <a:endParaRPr lang="en-US" dirty="0"/>
                    </a:p>
                  </a:txBody>
                  <a:tcPr/>
                </a:tc>
                <a:tc>
                  <a:txBody>
                    <a:bodyPr/>
                    <a:lstStyle/>
                    <a:p>
                      <a:r>
                        <a:rPr lang="en-US" dirty="0" smtClean="0"/>
                        <a:t>90</a:t>
                      </a:r>
                      <a:endParaRPr lang="en-US" dirty="0"/>
                    </a:p>
                  </a:txBody>
                  <a:tcPr/>
                </a:tc>
              </a:tr>
            </a:tbl>
          </a:graphicData>
        </a:graphic>
      </p:graphicFrame>
    </p:spTree>
    <p:extLst>
      <p:ext uri="{BB962C8B-B14F-4D97-AF65-F5344CB8AC3E}">
        <p14:creationId xmlns:p14="http://schemas.microsoft.com/office/powerpoint/2010/main" val="1701739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Create an Objective, Multimodal Classification Scheme for TBI</a:t>
            </a:r>
          </a:p>
        </p:txBody>
      </p:sp>
      <p:sp>
        <p:nvSpPr>
          <p:cNvPr id="4" name="Text Placeholder 3"/>
          <p:cNvSpPr>
            <a:spLocks noGrp="1"/>
          </p:cNvSpPr>
          <p:nvPr>
            <p:ph type="body" idx="1"/>
          </p:nvPr>
        </p:nvSpPr>
        <p:spPr/>
        <p:txBody>
          <a:bodyPr/>
          <a:lstStyle/>
          <a:p>
            <a:r>
              <a:rPr lang="en-US" dirty="0"/>
              <a:t>Initial Screening </a:t>
            </a:r>
            <a:r>
              <a:rPr lang="en-US" dirty="0" smtClean="0"/>
              <a:t>Process</a:t>
            </a:r>
            <a:endParaRPr lang="en-US" dirty="0"/>
          </a:p>
        </p:txBody>
      </p:sp>
      <p:sp>
        <p:nvSpPr>
          <p:cNvPr id="5" name="Content Placeholder 4"/>
          <p:cNvSpPr>
            <a:spLocks noGrp="1"/>
          </p:cNvSpPr>
          <p:nvPr>
            <p:ph sz="half" idx="2"/>
          </p:nvPr>
        </p:nvSpPr>
        <p:spPr/>
        <p:txBody>
          <a:bodyPr>
            <a:normAutofit/>
          </a:bodyPr>
          <a:lstStyle/>
          <a:p>
            <a:r>
              <a:rPr lang="en-US" sz="2000" dirty="0"/>
              <a:t>Eye tracking</a:t>
            </a:r>
          </a:p>
          <a:p>
            <a:r>
              <a:rPr lang="en-US" sz="2000" dirty="0"/>
              <a:t>Blood(/CSF)-based Biomarkers</a:t>
            </a:r>
          </a:p>
          <a:p>
            <a:r>
              <a:rPr lang="en-US" sz="2000" dirty="0"/>
              <a:t>Radiographic Imaging</a:t>
            </a:r>
          </a:p>
          <a:p>
            <a:r>
              <a:rPr lang="en-US" sz="2000" dirty="0"/>
              <a:t>Neurologic Assessment</a:t>
            </a:r>
          </a:p>
          <a:p>
            <a:r>
              <a:rPr lang="en-US" sz="2000" dirty="0"/>
              <a:t>Cognitive Assessment</a:t>
            </a:r>
          </a:p>
          <a:p>
            <a:r>
              <a:rPr lang="en-US" sz="2000" dirty="0"/>
              <a:t>Symptom Severity </a:t>
            </a:r>
            <a:r>
              <a:rPr lang="en-US" sz="2000" dirty="0" smtClean="0"/>
              <a:t>Assessment</a:t>
            </a:r>
            <a:endParaRPr lang="en-US" sz="2000" dirty="0"/>
          </a:p>
        </p:txBody>
      </p:sp>
      <p:sp>
        <p:nvSpPr>
          <p:cNvPr id="6" name="Text Placeholder 5"/>
          <p:cNvSpPr>
            <a:spLocks noGrp="1"/>
          </p:cNvSpPr>
          <p:nvPr>
            <p:ph type="body" sz="quarter" idx="3"/>
          </p:nvPr>
        </p:nvSpPr>
        <p:spPr/>
        <p:txBody>
          <a:bodyPr/>
          <a:lstStyle/>
          <a:p>
            <a:r>
              <a:rPr lang="en-US" dirty="0"/>
              <a:t>Final </a:t>
            </a:r>
            <a:r>
              <a:rPr lang="en-US" dirty="0" smtClean="0"/>
              <a:t>Diagnoses</a:t>
            </a:r>
            <a:endParaRPr lang="en-US" dirty="0"/>
          </a:p>
        </p:txBody>
      </p:sp>
      <p:sp>
        <p:nvSpPr>
          <p:cNvPr id="7" name="Content Placeholder 6"/>
          <p:cNvSpPr>
            <a:spLocks noGrp="1"/>
          </p:cNvSpPr>
          <p:nvPr>
            <p:ph sz="quarter" idx="4"/>
          </p:nvPr>
        </p:nvSpPr>
        <p:spPr>
          <a:xfrm>
            <a:off x="6217709" y="2926052"/>
            <a:ext cx="5393100" cy="3440881"/>
          </a:xfrm>
        </p:spPr>
        <p:txBody>
          <a:bodyPr>
            <a:normAutofit fontScale="92500" lnSpcReduction="20000"/>
          </a:bodyPr>
          <a:lstStyle/>
          <a:p>
            <a:r>
              <a:rPr lang="en-US" dirty="0"/>
              <a:t>Scalp Injury</a:t>
            </a:r>
          </a:p>
          <a:p>
            <a:r>
              <a:rPr lang="en-US" dirty="0"/>
              <a:t>Skull Injury</a:t>
            </a:r>
          </a:p>
          <a:p>
            <a:r>
              <a:rPr lang="en-US" dirty="0"/>
              <a:t>Neck Injury</a:t>
            </a:r>
          </a:p>
          <a:p>
            <a:r>
              <a:rPr lang="en-US" dirty="0"/>
              <a:t>Inner Ear Injury</a:t>
            </a:r>
          </a:p>
          <a:p>
            <a:r>
              <a:rPr lang="en-US" dirty="0"/>
              <a:t>Endocrine Dysfunction</a:t>
            </a:r>
          </a:p>
          <a:p>
            <a:r>
              <a:rPr lang="en-US" dirty="0"/>
              <a:t>Cortical Spreading Depression</a:t>
            </a:r>
          </a:p>
          <a:p>
            <a:r>
              <a:rPr lang="en-US" dirty="0"/>
              <a:t>Compressive Lesions</a:t>
            </a:r>
          </a:p>
          <a:p>
            <a:r>
              <a:rPr lang="en-US" dirty="0"/>
              <a:t>Subarachnoid/Intraventricular Hemorrhage</a:t>
            </a:r>
          </a:p>
          <a:p>
            <a:r>
              <a:rPr lang="en-US" dirty="0"/>
              <a:t>Diffuse Axonal Injury</a:t>
            </a:r>
          </a:p>
          <a:p>
            <a:r>
              <a:rPr lang="en-US" dirty="0"/>
              <a:t>Anoxic Brain </a:t>
            </a:r>
            <a:r>
              <a:rPr lang="en-US" dirty="0" smtClean="0"/>
              <a:t>Injury</a:t>
            </a:r>
            <a:endParaRPr lang="en-US" dirty="0"/>
          </a:p>
        </p:txBody>
      </p:sp>
    </p:spTree>
    <p:extLst>
      <p:ext uri="{BB962C8B-B14F-4D97-AF65-F5344CB8AC3E}">
        <p14:creationId xmlns:p14="http://schemas.microsoft.com/office/powerpoint/2010/main" val="102967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20232" y="5730241"/>
            <a:ext cx="4909445" cy="689514"/>
          </a:xfrm>
        </p:spPr>
        <p:txBody>
          <a:bodyPr/>
          <a:lstStyle/>
          <a:p>
            <a:r>
              <a:rPr lang="en-US" dirty="0" smtClean="0">
                <a:solidFill>
                  <a:schemeClr val="bg1"/>
                </a:solidFill>
              </a:rPr>
              <a:t>Hypothesis Table</a:t>
            </a:r>
            <a:endParaRPr lang="en-US" dirty="0">
              <a:solidFill>
                <a:schemeClr val="bg1"/>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1292061231"/>
              </p:ext>
            </p:extLst>
          </p:nvPr>
        </p:nvGraphicFramePr>
        <p:xfrm>
          <a:off x="445639" y="582270"/>
          <a:ext cx="11295017" cy="5147971"/>
        </p:xfrm>
        <a:graphic>
          <a:graphicData uri="http://schemas.openxmlformats.org/drawingml/2006/table">
            <a:tbl>
              <a:tblPr firstRow="1" firstCol="1" bandRow="1">
                <a:tableStyleId>{00A15C55-8517-42AA-B614-E9B94910E393}</a:tableStyleId>
              </a:tblPr>
              <a:tblGrid>
                <a:gridCol w="1176176"/>
                <a:gridCol w="896134"/>
                <a:gridCol w="896134"/>
                <a:gridCol w="896134"/>
                <a:gridCol w="896134"/>
                <a:gridCol w="1232823"/>
                <a:gridCol w="1419718"/>
                <a:gridCol w="961455"/>
                <a:gridCol w="1128041"/>
                <a:gridCol w="896134"/>
                <a:gridCol w="896134"/>
              </a:tblGrid>
              <a:tr h="580654">
                <a:tc>
                  <a:txBody>
                    <a:bodyPr/>
                    <a:lstStyle/>
                    <a:p>
                      <a:pPr algn="ctr" fontAlgn="ctr"/>
                      <a:r>
                        <a:rPr lang="en-US" sz="1100" u="none" strike="noStrike" dirty="0">
                          <a:effectLst/>
                        </a:rPr>
                        <a:t> </a:t>
                      </a:r>
                      <a:endParaRPr lang="en-US" sz="1100" b="1" i="0" u="none" strike="noStrike" dirty="0">
                        <a:solidFill>
                          <a:srgbClr val="000000"/>
                        </a:solidFill>
                        <a:effectLst/>
                        <a:latin typeface="Times New Roman" panose="02020603050405020304" pitchFamily="18" charset="0"/>
                      </a:endParaRPr>
                    </a:p>
                  </a:txBody>
                  <a:tcPr marL="6495" marR="6495" marT="6495" marB="0" anchor="ctr"/>
                </a:tc>
                <a:tc>
                  <a:txBody>
                    <a:bodyPr/>
                    <a:lstStyle/>
                    <a:p>
                      <a:pPr algn="ctr" fontAlgn="ctr"/>
                      <a:r>
                        <a:rPr lang="en-US" sz="1200" u="none" strike="noStrike" dirty="0">
                          <a:effectLst/>
                        </a:rPr>
                        <a:t>Scalp Injury</a:t>
                      </a:r>
                      <a:endParaRPr lang="en-US" sz="1200" b="1" i="0" u="none" strike="noStrike" dirty="0">
                        <a:solidFill>
                          <a:srgbClr val="000000"/>
                        </a:solidFill>
                        <a:effectLst/>
                        <a:latin typeface="Times New Roman" panose="02020603050405020304" pitchFamily="18" charset="0"/>
                      </a:endParaRPr>
                    </a:p>
                  </a:txBody>
                  <a:tcPr marL="6495" marR="6495" marT="6495" marB="0" anchor="ctr"/>
                </a:tc>
                <a:tc>
                  <a:txBody>
                    <a:bodyPr/>
                    <a:lstStyle/>
                    <a:p>
                      <a:pPr algn="ctr" fontAlgn="ctr"/>
                      <a:r>
                        <a:rPr lang="en-US" sz="1200" u="none" strike="noStrike" dirty="0">
                          <a:effectLst/>
                        </a:rPr>
                        <a:t>Skull Injury</a:t>
                      </a:r>
                      <a:endParaRPr lang="en-US" sz="1200" b="1" i="0" u="none" strike="noStrike" dirty="0">
                        <a:solidFill>
                          <a:srgbClr val="000000"/>
                        </a:solidFill>
                        <a:effectLst/>
                        <a:latin typeface="Times New Roman" panose="02020603050405020304" pitchFamily="18" charset="0"/>
                      </a:endParaRPr>
                    </a:p>
                  </a:txBody>
                  <a:tcPr marL="6495" marR="6495" marT="6495" marB="0" anchor="ctr"/>
                </a:tc>
                <a:tc>
                  <a:txBody>
                    <a:bodyPr/>
                    <a:lstStyle/>
                    <a:p>
                      <a:pPr algn="ctr" fontAlgn="ctr"/>
                      <a:r>
                        <a:rPr lang="en-US" sz="1200" u="none" strike="noStrike" dirty="0">
                          <a:effectLst/>
                        </a:rPr>
                        <a:t>Neck Injury</a:t>
                      </a:r>
                      <a:endParaRPr lang="en-US" sz="1200" b="1" i="0" u="none" strike="noStrike" dirty="0">
                        <a:solidFill>
                          <a:srgbClr val="000000"/>
                        </a:solidFill>
                        <a:effectLst/>
                        <a:latin typeface="Times New Roman" panose="02020603050405020304" pitchFamily="18" charset="0"/>
                      </a:endParaRPr>
                    </a:p>
                  </a:txBody>
                  <a:tcPr marL="6495" marR="6495" marT="6495" marB="0" anchor="ctr"/>
                </a:tc>
                <a:tc>
                  <a:txBody>
                    <a:bodyPr/>
                    <a:lstStyle/>
                    <a:p>
                      <a:pPr algn="ctr" fontAlgn="ctr"/>
                      <a:r>
                        <a:rPr lang="en-US" sz="1200" u="none" strike="noStrike" dirty="0">
                          <a:effectLst/>
                        </a:rPr>
                        <a:t>Inner Ear Injury</a:t>
                      </a:r>
                      <a:endParaRPr lang="en-US" sz="1200" b="1" i="0" u="none" strike="noStrike" dirty="0">
                        <a:solidFill>
                          <a:srgbClr val="000000"/>
                        </a:solidFill>
                        <a:effectLst/>
                        <a:latin typeface="Times New Roman" panose="02020603050405020304" pitchFamily="18" charset="0"/>
                      </a:endParaRPr>
                    </a:p>
                  </a:txBody>
                  <a:tcPr marL="6495" marR="6495" marT="6495" marB="0" anchor="ctr"/>
                </a:tc>
                <a:tc>
                  <a:txBody>
                    <a:bodyPr/>
                    <a:lstStyle/>
                    <a:p>
                      <a:pPr algn="ctr" fontAlgn="ctr"/>
                      <a:r>
                        <a:rPr lang="en-US" sz="1200" u="none" strike="noStrike" dirty="0">
                          <a:effectLst/>
                        </a:rPr>
                        <a:t>Endocrine Dysfunction</a:t>
                      </a:r>
                      <a:endParaRPr lang="en-US" sz="1200" b="1" i="0" u="none" strike="noStrike" dirty="0">
                        <a:solidFill>
                          <a:srgbClr val="000000"/>
                        </a:solidFill>
                        <a:effectLst/>
                        <a:latin typeface="Times New Roman" panose="02020603050405020304" pitchFamily="18" charset="0"/>
                      </a:endParaRPr>
                    </a:p>
                  </a:txBody>
                  <a:tcPr marL="6495" marR="6495" marT="6495" marB="0" anchor="ctr"/>
                </a:tc>
                <a:tc>
                  <a:txBody>
                    <a:bodyPr/>
                    <a:lstStyle/>
                    <a:p>
                      <a:pPr algn="ctr" fontAlgn="ctr"/>
                      <a:r>
                        <a:rPr lang="en-US" sz="1200" u="none" strike="noStrike" dirty="0">
                          <a:effectLst/>
                        </a:rPr>
                        <a:t>Cortical Spreading Depression</a:t>
                      </a:r>
                      <a:endParaRPr lang="en-US" sz="1200" b="1" i="0" u="none" strike="noStrike" dirty="0">
                        <a:solidFill>
                          <a:srgbClr val="000000"/>
                        </a:solidFill>
                        <a:effectLst/>
                        <a:latin typeface="Times New Roman" panose="02020603050405020304" pitchFamily="18" charset="0"/>
                      </a:endParaRPr>
                    </a:p>
                  </a:txBody>
                  <a:tcPr marL="6495" marR="6495" marT="6495" marB="0" anchor="ctr"/>
                </a:tc>
                <a:tc>
                  <a:txBody>
                    <a:bodyPr/>
                    <a:lstStyle/>
                    <a:p>
                      <a:pPr algn="ctr" fontAlgn="ctr"/>
                      <a:r>
                        <a:rPr lang="en-US" sz="1200" u="none" strike="noStrike" dirty="0">
                          <a:effectLst/>
                        </a:rPr>
                        <a:t>Compressive Lesions (EDH/SDH)</a:t>
                      </a:r>
                      <a:endParaRPr lang="en-US" sz="1200" b="1" i="0" u="none" strike="noStrike" dirty="0">
                        <a:solidFill>
                          <a:srgbClr val="000000"/>
                        </a:solidFill>
                        <a:effectLst/>
                        <a:latin typeface="Times New Roman" panose="02020603050405020304" pitchFamily="18" charset="0"/>
                      </a:endParaRPr>
                    </a:p>
                  </a:txBody>
                  <a:tcPr marL="6495" marR="6495" marT="6495" marB="0" anchor="ctr"/>
                </a:tc>
                <a:tc>
                  <a:txBody>
                    <a:bodyPr/>
                    <a:lstStyle/>
                    <a:p>
                      <a:pPr algn="ctr" fontAlgn="ctr"/>
                      <a:r>
                        <a:rPr lang="en-US" sz="1200" u="none" strike="noStrike" dirty="0">
                          <a:effectLst/>
                        </a:rPr>
                        <a:t>SAH/IVH</a:t>
                      </a:r>
                      <a:endParaRPr lang="en-US" sz="1200" b="1" i="0" u="none" strike="noStrike" dirty="0">
                        <a:solidFill>
                          <a:srgbClr val="000000"/>
                        </a:solidFill>
                        <a:effectLst/>
                        <a:latin typeface="Times New Roman" panose="02020603050405020304" pitchFamily="18" charset="0"/>
                      </a:endParaRPr>
                    </a:p>
                  </a:txBody>
                  <a:tcPr marL="6495" marR="6495" marT="6495" marB="0" anchor="ctr"/>
                </a:tc>
                <a:tc>
                  <a:txBody>
                    <a:bodyPr/>
                    <a:lstStyle/>
                    <a:p>
                      <a:pPr algn="ctr" fontAlgn="ctr"/>
                      <a:r>
                        <a:rPr lang="en-US" sz="1200" u="none" strike="noStrike" dirty="0">
                          <a:effectLst/>
                        </a:rPr>
                        <a:t>Diffuse Axonal Injury</a:t>
                      </a:r>
                      <a:endParaRPr lang="en-US" sz="1200" b="1" i="0" u="none" strike="noStrike" dirty="0">
                        <a:solidFill>
                          <a:srgbClr val="000000"/>
                        </a:solidFill>
                        <a:effectLst/>
                        <a:latin typeface="Times New Roman" panose="02020603050405020304" pitchFamily="18" charset="0"/>
                      </a:endParaRPr>
                    </a:p>
                  </a:txBody>
                  <a:tcPr marL="6495" marR="6495" marT="6495" marB="0" anchor="ctr"/>
                </a:tc>
                <a:tc>
                  <a:txBody>
                    <a:bodyPr/>
                    <a:lstStyle/>
                    <a:p>
                      <a:pPr algn="ctr" fontAlgn="ctr"/>
                      <a:r>
                        <a:rPr lang="en-US" sz="1200" u="none" strike="noStrike" dirty="0">
                          <a:effectLst/>
                        </a:rPr>
                        <a:t>Anoxic Brain Injury</a:t>
                      </a:r>
                      <a:endParaRPr lang="en-US" sz="1200" b="1" i="0" u="none" strike="noStrike" dirty="0">
                        <a:solidFill>
                          <a:srgbClr val="000000"/>
                        </a:solidFill>
                        <a:effectLst/>
                        <a:latin typeface="Times New Roman" panose="02020603050405020304" pitchFamily="18" charset="0"/>
                      </a:endParaRPr>
                    </a:p>
                  </a:txBody>
                  <a:tcPr marL="6495" marR="6495" marT="6495" marB="0" anchor="ctr"/>
                </a:tc>
              </a:tr>
              <a:tr h="580654">
                <a:tc>
                  <a:txBody>
                    <a:bodyPr/>
                    <a:lstStyle/>
                    <a:p>
                      <a:pPr algn="ctr" fontAlgn="ctr"/>
                      <a:r>
                        <a:rPr lang="en-US" sz="1400" u="none" strike="noStrike" dirty="0">
                          <a:effectLst/>
                        </a:rPr>
                        <a:t>Eye Tracking</a:t>
                      </a:r>
                      <a:endParaRPr lang="en-US" sz="1400" b="1" i="0" u="none" strike="noStrike" dirty="0">
                        <a:solidFill>
                          <a:srgbClr val="000000"/>
                        </a:solidFill>
                        <a:effectLst/>
                        <a:latin typeface="Times New Roman" panose="02020603050405020304" pitchFamily="18" charset="0"/>
                      </a:endParaRPr>
                    </a:p>
                  </a:txBody>
                  <a:tcPr marL="6495" marR="6495" marT="6495" marB="0" anchor="ctr"/>
                </a:tc>
                <a:tc>
                  <a:txBody>
                    <a:bodyPr/>
                    <a:lstStyle/>
                    <a:p>
                      <a:pPr algn="l" fontAlgn="ctr"/>
                      <a:r>
                        <a:rPr lang="en-US" sz="1200" u="none" strike="noStrike" dirty="0">
                          <a:effectLst/>
                        </a:rPr>
                        <a:t>Normal</a:t>
                      </a:r>
                      <a:endParaRPr lang="en-US" sz="1200" b="0" i="0" u="none" strike="noStrike" dirty="0">
                        <a:solidFill>
                          <a:srgbClr val="000000"/>
                        </a:solidFill>
                        <a:effectLst/>
                        <a:latin typeface="Times New Roman" panose="02020603050405020304" pitchFamily="18" charset="0"/>
                      </a:endParaRPr>
                    </a:p>
                  </a:txBody>
                  <a:tcPr marL="6495" marR="6495" marT="6495" marB="0" anchor="ctr"/>
                </a:tc>
                <a:tc>
                  <a:txBody>
                    <a:bodyPr/>
                    <a:lstStyle/>
                    <a:p>
                      <a:pPr algn="l" fontAlgn="ctr"/>
                      <a:r>
                        <a:rPr lang="en-US" sz="1200" u="none" strike="noStrike" dirty="0">
                          <a:effectLst/>
                        </a:rPr>
                        <a:t>Normal</a:t>
                      </a:r>
                      <a:endParaRPr lang="en-US" sz="1200" b="0" i="0" u="none" strike="noStrike" dirty="0">
                        <a:solidFill>
                          <a:srgbClr val="000000"/>
                        </a:solidFill>
                        <a:effectLst/>
                        <a:latin typeface="Times New Roman" panose="02020603050405020304" pitchFamily="18" charset="0"/>
                      </a:endParaRPr>
                    </a:p>
                  </a:txBody>
                  <a:tcPr marL="6495" marR="6495" marT="6495" marB="0" anchor="ctr"/>
                </a:tc>
                <a:tc>
                  <a:txBody>
                    <a:bodyPr/>
                    <a:lstStyle/>
                    <a:p>
                      <a:pPr algn="l" fontAlgn="ctr"/>
                      <a:r>
                        <a:rPr lang="en-US" sz="1200" u="none" strike="noStrike" dirty="0">
                          <a:effectLst/>
                        </a:rPr>
                        <a:t>Normal</a:t>
                      </a:r>
                      <a:endParaRPr lang="en-US" sz="1200" b="0" i="0" u="none" strike="noStrike" dirty="0">
                        <a:solidFill>
                          <a:srgbClr val="000000"/>
                        </a:solidFill>
                        <a:effectLst/>
                        <a:latin typeface="Times New Roman" panose="02020603050405020304" pitchFamily="18" charset="0"/>
                      </a:endParaRPr>
                    </a:p>
                  </a:txBody>
                  <a:tcPr marL="6495" marR="6495" marT="6495" marB="0" anchor="ctr"/>
                </a:tc>
                <a:tc>
                  <a:txBody>
                    <a:bodyPr/>
                    <a:lstStyle/>
                    <a:p>
                      <a:pPr algn="l" fontAlgn="ctr"/>
                      <a:r>
                        <a:rPr lang="en-US" sz="1200" u="none" strike="noStrike" dirty="0">
                          <a:effectLst/>
                        </a:rPr>
                        <a:t>May or May Not be Normal </a:t>
                      </a:r>
                      <a:endParaRPr lang="en-US" sz="1200" b="0" i="0" u="none" strike="noStrike" dirty="0">
                        <a:solidFill>
                          <a:srgbClr val="000000"/>
                        </a:solidFill>
                        <a:effectLst/>
                        <a:latin typeface="Times New Roman" panose="02020603050405020304" pitchFamily="18" charset="0"/>
                      </a:endParaRPr>
                    </a:p>
                  </a:txBody>
                  <a:tcPr marL="6495" marR="6495" marT="6495" marB="0" anchor="ctr"/>
                </a:tc>
                <a:tc>
                  <a:txBody>
                    <a:bodyPr/>
                    <a:lstStyle/>
                    <a:p>
                      <a:pPr algn="l" fontAlgn="ctr"/>
                      <a:r>
                        <a:rPr lang="en-US" sz="1200" u="none" strike="noStrike">
                          <a:effectLst/>
                        </a:rPr>
                        <a:t>Normal</a:t>
                      </a:r>
                      <a:endParaRPr lang="en-US" sz="1200" b="0" i="0" u="none" strike="noStrike">
                        <a:solidFill>
                          <a:srgbClr val="000000"/>
                        </a:solidFill>
                        <a:effectLst/>
                        <a:latin typeface="Times New Roman" panose="02020603050405020304" pitchFamily="18" charset="0"/>
                      </a:endParaRPr>
                    </a:p>
                  </a:txBody>
                  <a:tcPr marL="6495" marR="6495" marT="6495" marB="0" anchor="ctr"/>
                </a:tc>
                <a:tc>
                  <a:txBody>
                    <a:bodyPr/>
                    <a:lstStyle/>
                    <a:p>
                      <a:pPr algn="l" fontAlgn="ctr"/>
                      <a:r>
                        <a:rPr lang="en-US" sz="1200" u="none" strike="noStrike">
                          <a:effectLst/>
                        </a:rPr>
                        <a:t>Abnormal BOX score</a:t>
                      </a:r>
                      <a:endParaRPr lang="en-US" sz="1200" b="0" i="0" u="none" strike="noStrike">
                        <a:solidFill>
                          <a:srgbClr val="000000"/>
                        </a:solidFill>
                        <a:effectLst/>
                        <a:latin typeface="Times New Roman" panose="02020603050405020304" pitchFamily="18" charset="0"/>
                      </a:endParaRPr>
                    </a:p>
                  </a:txBody>
                  <a:tcPr marL="6495" marR="6495" marT="6495" marB="0" anchor="ctr"/>
                </a:tc>
                <a:tc>
                  <a:txBody>
                    <a:bodyPr/>
                    <a:lstStyle/>
                    <a:p>
                      <a:pPr algn="l" fontAlgn="ctr"/>
                      <a:r>
                        <a:rPr lang="en-US" sz="1200" u="none" strike="noStrike">
                          <a:effectLst/>
                        </a:rPr>
                        <a:t>Abnormal Aspect Ratio</a:t>
                      </a:r>
                      <a:endParaRPr lang="en-US" sz="1200" b="0" i="0" u="none" strike="noStrike">
                        <a:solidFill>
                          <a:srgbClr val="000000"/>
                        </a:solidFill>
                        <a:effectLst/>
                        <a:latin typeface="Times New Roman" panose="02020603050405020304" pitchFamily="18" charset="0"/>
                      </a:endParaRPr>
                    </a:p>
                  </a:txBody>
                  <a:tcPr marL="6495" marR="6495" marT="6495" marB="0" anchor="ctr"/>
                </a:tc>
                <a:tc>
                  <a:txBody>
                    <a:bodyPr/>
                    <a:lstStyle/>
                    <a:p>
                      <a:pPr algn="l" fontAlgn="ctr"/>
                      <a:r>
                        <a:rPr lang="en-US" sz="1200" u="none" strike="noStrike">
                          <a:effectLst/>
                        </a:rPr>
                        <a:t>Abnormal BOX score</a:t>
                      </a:r>
                      <a:endParaRPr lang="en-US" sz="1200" b="0" i="0" u="none" strike="noStrike">
                        <a:solidFill>
                          <a:srgbClr val="000000"/>
                        </a:solidFill>
                        <a:effectLst/>
                        <a:latin typeface="Times New Roman" panose="02020603050405020304" pitchFamily="18" charset="0"/>
                      </a:endParaRPr>
                    </a:p>
                  </a:txBody>
                  <a:tcPr marL="6495" marR="6495" marT="6495" marB="0" anchor="ctr"/>
                </a:tc>
                <a:tc>
                  <a:txBody>
                    <a:bodyPr/>
                    <a:lstStyle/>
                    <a:p>
                      <a:pPr algn="l" fontAlgn="ctr"/>
                      <a:r>
                        <a:rPr lang="en-US" sz="1200" u="none" strike="noStrike">
                          <a:effectLst/>
                        </a:rPr>
                        <a:t>Abnormal BOX score</a:t>
                      </a:r>
                      <a:endParaRPr lang="en-US" sz="1200" b="0" i="0" u="none" strike="noStrike">
                        <a:solidFill>
                          <a:srgbClr val="000000"/>
                        </a:solidFill>
                        <a:effectLst/>
                        <a:latin typeface="Times New Roman" panose="02020603050405020304" pitchFamily="18" charset="0"/>
                      </a:endParaRPr>
                    </a:p>
                  </a:txBody>
                  <a:tcPr marL="6495" marR="6495" marT="6495" marB="0" anchor="ctr"/>
                </a:tc>
                <a:tc>
                  <a:txBody>
                    <a:bodyPr/>
                    <a:lstStyle/>
                    <a:p>
                      <a:pPr algn="l" fontAlgn="ctr"/>
                      <a:r>
                        <a:rPr lang="en-US" sz="1200" u="none" strike="noStrike">
                          <a:effectLst/>
                        </a:rPr>
                        <a:t>Abnormal BOX score</a:t>
                      </a:r>
                      <a:endParaRPr lang="en-US" sz="1200" b="0" i="0" u="none" strike="noStrike">
                        <a:solidFill>
                          <a:srgbClr val="000000"/>
                        </a:solidFill>
                        <a:effectLst/>
                        <a:latin typeface="Times New Roman" panose="02020603050405020304" pitchFamily="18" charset="0"/>
                      </a:endParaRPr>
                    </a:p>
                  </a:txBody>
                  <a:tcPr marL="6495" marR="6495" marT="6495" marB="0" anchor="ctr"/>
                </a:tc>
              </a:tr>
              <a:tr h="1537087">
                <a:tc>
                  <a:txBody>
                    <a:bodyPr/>
                    <a:lstStyle/>
                    <a:p>
                      <a:pPr algn="ctr" fontAlgn="ctr"/>
                      <a:r>
                        <a:rPr lang="en-US" sz="1400" u="none" strike="noStrike" dirty="0">
                          <a:effectLst/>
                        </a:rPr>
                        <a:t>Proteomic Markers</a:t>
                      </a:r>
                      <a:endParaRPr lang="en-US" sz="1400" b="1" i="0" u="none" strike="noStrike" dirty="0">
                        <a:solidFill>
                          <a:srgbClr val="000000"/>
                        </a:solidFill>
                        <a:effectLst/>
                        <a:latin typeface="Times New Roman" panose="02020603050405020304" pitchFamily="18" charset="0"/>
                      </a:endParaRPr>
                    </a:p>
                  </a:txBody>
                  <a:tcPr marL="6495" marR="6495" marT="6495" marB="0" anchor="ctr"/>
                </a:tc>
                <a:tc>
                  <a:txBody>
                    <a:bodyPr/>
                    <a:lstStyle/>
                    <a:p>
                      <a:pPr algn="l" fontAlgn="ctr"/>
                      <a:r>
                        <a:rPr lang="en-US" sz="1200" u="none" strike="noStrike">
                          <a:effectLst/>
                        </a:rPr>
                        <a:t>+/- Markers of Inflammation; +/- Markers of Coagulation; +Caspase</a:t>
                      </a:r>
                      <a:endParaRPr lang="en-US" sz="1200" b="0" i="0" u="none" strike="noStrike">
                        <a:solidFill>
                          <a:srgbClr val="000000"/>
                        </a:solidFill>
                        <a:effectLst/>
                        <a:latin typeface="Times New Roman" panose="02020603050405020304" pitchFamily="18" charset="0"/>
                      </a:endParaRPr>
                    </a:p>
                  </a:txBody>
                  <a:tcPr marL="6495" marR="6495" marT="6495" marB="0" anchor="ctr"/>
                </a:tc>
                <a:tc>
                  <a:txBody>
                    <a:bodyPr/>
                    <a:lstStyle/>
                    <a:p>
                      <a:pPr algn="l" fontAlgn="ctr"/>
                      <a:r>
                        <a:rPr lang="en-US" sz="1200" u="none" strike="noStrike" dirty="0">
                          <a:effectLst/>
                        </a:rPr>
                        <a:t>+ Markers of Inflammation; + S100B; +Caspase</a:t>
                      </a:r>
                      <a:endParaRPr lang="en-US" sz="1200" b="0" i="0" u="none" strike="noStrike" dirty="0">
                        <a:solidFill>
                          <a:srgbClr val="000000"/>
                        </a:solidFill>
                        <a:effectLst/>
                        <a:latin typeface="Times New Roman" panose="02020603050405020304" pitchFamily="18" charset="0"/>
                      </a:endParaRPr>
                    </a:p>
                  </a:txBody>
                  <a:tcPr marL="6495" marR="6495" marT="6495" marB="0" anchor="ctr"/>
                </a:tc>
                <a:tc>
                  <a:txBody>
                    <a:bodyPr/>
                    <a:lstStyle/>
                    <a:p>
                      <a:pPr algn="l" fontAlgn="ctr"/>
                      <a:r>
                        <a:rPr lang="en-US" sz="1200" u="none" strike="noStrike" dirty="0">
                          <a:effectLst/>
                        </a:rPr>
                        <a:t>+/- Markers of Inflammation; +Caspase; +NGF</a:t>
                      </a:r>
                      <a:endParaRPr lang="en-US" sz="1200" b="0" i="0" u="none" strike="noStrike" dirty="0">
                        <a:solidFill>
                          <a:srgbClr val="000000"/>
                        </a:solidFill>
                        <a:effectLst/>
                        <a:latin typeface="Times New Roman" panose="02020603050405020304" pitchFamily="18" charset="0"/>
                      </a:endParaRPr>
                    </a:p>
                  </a:txBody>
                  <a:tcPr marL="6495" marR="6495" marT="6495" marB="0" anchor="ctr"/>
                </a:tc>
                <a:tc>
                  <a:txBody>
                    <a:bodyPr/>
                    <a:lstStyle/>
                    <a:p>
                      <a:pPr algn="l" fontAlgn="ctr"/>
                      <a:r>
                        <a:rPr lang="en-US" sz="1200" u="none" strike="noStrike" dirty="0">
                          <a:effectLst/>
                        </a:rPr>
                        <a:t>TBI-Specific markers unlikely to be +/-</a:t>
                      </a:r>
                      <a:endParaRPr lang="en-US" sz="1200" b="0" i="0" u="none" strike="noStrike" dirty="0">
                        <a:solidFill>
                          <a:srgbClr val="000000"/>
                        </a:solidFill>
                        <a:effectLst/>
                        <a:latin typeface="Times New Roman" panose="02020603050405020304" pitchFamily="18" charset="0"/>
                      </a:endParaRPr>
                    </a:p>
                  </a:txBody>
                  <a:tcPr marL="6495" marR="6495" marT="6495" marB="0" anchor="ctr"/>
                </a:tc>
                <a:tc>
                  <a:txBody>
                    <a:bodyPr/>
                    <a:lstStyle/>
                    <a:p>
                      <a:pPr algn="l" fontAlgn="ctr"/>
                      <a:r>
                        <a:rPr lang="en-US" sz="1200" u="none" strike="noStrike" dirty="0">
                          <a:effectLst/>
                        </a:rPr>
                        <a:t>+Cortisol; -Growth Hormone; Less than 50% will have hypopituitarism</a:t>
                      </a:r>
                      <a:endParaRPr lang="en-US" sz="1200" b="0" i="0" u="none" strike="noStrike" dirty="0">
                        <a:solidFill>
                          <a:srgbClr val="000000"/>
                        </a:solidFill>
                        <a:effectLst/>
                        <a:latin typeface="Times New Roman" panose="02020603050405020304" pitchFamily="18" charset="0"/>
                      </a:endParaRPr>
                    </a:p>
                  </a:txBody>
                  <a:tcPr marL="6495" marR="6495" marT="6495" marB="0" anchor="ctr"/>
                </a:tc>
                <a:tc>
                  <a:txBody>
                    <a:bodyPr/>
                    <a:lstStyle/>
                    <a:p>
                      <a:pPr algn="l" fontAlgn="ctr"/>
                      <a:r>
                        <a:rPr lang="en-US" sz="1200" u="none" strike="noStrike" dirty="0">
                          <a:effectLst/>
                        </a:rPr>
                        <a:t>+</a:t>
                      </a:r>
                      <a:r>
                        <a:rPr lang="en-US" sz="1200" u="none" strike="noStrike" dirty="0" err="1">
                          <a:effectLst/>
                        </a:rPr>
                        <a:t>Glu</a:t>
                      </a:r>
                      <a:r>
                        <a:rPr lang="en-US" sz="1200" u="none" strike="noStrike" dirty="0">
                          <a:effectLst/>
                        </a:rPr>
                        <a:t>; -</a:t>
                      </a:r>
                      <a:r>
                        <a:rPr lang="en-US" sz="1200" u="none" strike="noStrike" dirty="0" err="1">
                          <a:effectLst/>
                        </a:rPr>
                        <a:t>Glu</a:t>
                      </a:r>
                      <a:r>
                        <a:rPr lang="en-US" sz="1200" u="none" strike="noStrike" dirty="0">
                          <a:effectLst/>
                        </a:rPr>
                        <a:t> receptor Antibodies; +APOE</a:t>
                      </a:r>
                      <a:endParaRPr lang="en-US" sz="1200" b="0" i="0" u="none" strike="noStrike" dirty="0">
                        <a:solidFill>
                          <a:srgbClr val="000000"/>
                        </a:solidFill>
                        <a:effectLst/>
                        <a:latin typeface="Times New Roman" panose="02020603050405020304" pitchFamily="18" charset="0"/>
                      </a:endParaRPr>
                    </a:p>
                  </a:txBody>
                  <a:tcPr marL="6495" marR="6495" marT="6495" marB="0" anchor="ctr"/>
                </a:tc>
                <a:tc>
                  <a:txBody>
                    <a:bodyPr/>
                    <a:lstStyle/>
                    <a:p>
                      <a:pPr algn="l" fontAlgn="ctr"/>
                      <a:r>
                        <a:rPr lang="en-US" sz="1200" u="none" strike="noStrike" dirty="0">
                          <a:effectLst/>
                        </a:rPr>
                        <a:t>+GFAP; +/-S100, +Aldosterone</a:t>
                      </a:r>
                      <a:endParaRPr lang="en-US" sz="1200" b="0" i="0" u="none" strike="noStrike" dirty="0">
                        <a:solidFill>
                          <a:srgbClr val="000000"/>
                        </a:solidFill>
                        <a:effectLst/>
                        <a:latin typeface="Times New Roman" panose="02020603050405020304" pitchFamily="18" charset="0"/>
                      </a:endParaRPr>
                    </a:p>
                  </a:txBody>
                  <a:tcPr marL="6495" marR="6495" marT="6495" marB="0" anchor="ctr"/>
                </a:tc>
                <a:tc>
                  <a:txBody>
                    <a:bodyPr/>
                    <a:lstStyle/>
                    <a:p>
                      <a:pPr algn="l" fontAlgn="ctr"/>
                      <a:r>
                        <a:rPr lang="en-US" sz="1200" u="none" strike="noStrike">
                          <a:effectLst/>
                        </a:rPr>
                        <a:t>+GFAP; +S100B; +MMP-9; +cFn; +BNP; +CRP; +Copeptin; +Adhesion molecules; +Caspase-3; +NSE</a:t>
                      </a:r>
                      <a:endParaRPr lang="en-US" sz="1200" b="0" i="0" u="none" strike="noStrike">
                        <a:solidFill>
                          <a:srgbClr val="000000"/>
                        </a:solidFill>
                        <a:effectLst/>
                        <a:latin typeface="Times New Roman" panose="02020603050405020304" pitchFamily="18" charset="0"/>
                      </a:endParaRPr>
                    </a:p>
                  </a:txBody>
                  <a:tcPr marL="6495" marR="6495" marT="6495" marB="0" anchor="ctr"/>
                </a:tc>
                <a:tc>
                  <a:txBody>
                    <a:bodyPr/>
                    <a:lstStyle/>
                    <a:p>
                      <a:pPr algn="l" fontAlgn="ctr"/>
                      <a:r>
                        <a:rPr lang="en-US" sz="1200" u="none" strike="noStrike">
                          <a:effectLst/>
                        </a:rPr>
                        <a:t>+S100B; +NSE; +p- tau</a:t>
                      </a:r>
                      <a:endParaRPr lang="en-US" sz="1200" b="0" i="0" u="none" strike="noStrike">
                        <a:solidFill>
                          <a:srgbClr val="000000"/>
                        </a:solidFill>
                        <a:effectLst/>
                        <a:latin typeface="Times New Roman" panose="02020603050405020304" pitchFamily="18" charset="0"/>
                      </a:endParaRPr>
                    </a:p>
                  </a:txBody>
                  <a:tcPr marL="6495" marR="6495" marT="6495" marB="0" anchor="ctr"/>
                </a:tc>
                <a:tc>
                  <a:txBody>
                    <a:bodyPr/>
                    <a:lstStyle/>
                    <a:p>
                      <a:pPr algn="l" fontAlgn="ctr"/>
                      <a:r>
                        <a:rPr lang="en-US" sz="1200" u="none" strike="noStrike">
                          <a:effectLst/>
                        </a:rPr>
                        <a:t>+S100B: +MBP; +NSE; +GM-CSF; +INF-gamma; TNF; +tau; +GFAP; +pNF-H; +UCHL1</a:t>
                      </a:r>
                      <a:endParaRPr lang="en-US" sz="1200" b="0" i="0" u="none" strike="noStrike">
                        <a:solidFill>
                          <a:srgbClr val="000000"/>
                        </a:solidFill>
                        <a:effectLst/>
                        <a:latin typeface="Times New Roman" panose="02020603050405020304" pitchFamily="18" charset="0"/>
                      </a:endParaRPr>
                    </a:p>
                  </a:txBody>
                  <a:tcPr marL="6495" marR="6495" marT="6495" marB="0" anchor="ctr"/>
                </a:tc>
              </a:tr>
              <a:tr h="1345801">
                <a:tc>
                  <a:txBody>
                    <a:bodyPr/>
                    <a:lstStyle/>
                    <a:p>
                      <a:pPr algn="ctr" fontAlgn="ctr"/>
                      <a:r>
                        <a:rPr lang="en-US" sz="1400" u="none" strike="noStrike" dirty="0">
                          <a:effectLst/>
                        </a:rPr>
                        <a:t>Imaging</a:t>
                      </a:r>
                      <a:endParaRPr lang="en-US" sz="1400" b="1" i="0" u="none" strike="noStrike" dirty="0">
                        <a:solidFill>
                          <a:srgbClr val="000000"/>
                        </a:solidFill>
                        <a:effectLst/>
                        <a:latin typeface="Times New Roman" panose="02020603050405020304" pitchFamily="18" charset="0"/>
                      </a:endParaRPr>
                    </a:p>
                  </a:txBody>
                  <a:tcPr marL="6495" marR="6495" marT="6495" marB="0" anchor="ctr"/>
                </a:tc>
                <a:tc>
                  <a:txBody>
                    <a:bodyPr/>
                    <a:lstStyle/>
                    <a:p>
                      <a:pPr algn="l" fontAlgn="ctr"/>
                      <a:r>
                        <a:rPr lang="en-US" sz="1200" u="none" strike="noStrike" dirty="0">
                          <a:effectLst/>
                        </a:rPr>
                        <a:t>Extracranial soft tissue changes on CT or MRI</a:t>
                      </a:r>
                      <a:endParaRPr lang="en-US" sz="1200" b="0" i="0" u="none" strike="noStrike" dirty="0">
                        <a:solidFill>
                          <a:srgbClr val="000000"/>
                        </a:solidFill>
                        <a:effectLst/>
                        <a:latin typeface="Times New Roman" panose="02020603050405020304" pitchFamily="18" charset="0"/>
                      </a:endParaRPr>
                    </a:p>
                  </a:txBody>
                  <a:tcPr marL="6495" marR="6495" marT="6495" marB="0" anchor="ctr"/>
                </a:tc>
                <a:tc>
                  <a:txBody>
                    <a:bodyPr/>
                    <a:lstStyle/>
                    <a:p>
                      <a:pPr algn="l" fontAlgn="ctr"/>
                      <a:r>
                        <a:rPr lang="en-US" sz="1200" u="none" strike="noStrike">
                          <a:effectLst/>
                        </a:rPr>
                        <a:t>Fractures are likely visible</a:t>
                      </a:r>
                      <a:endParaRPr lang="en-US" sz="1200" b="0" i="0" u="none" strike="noStrike">
                        <a:solidFill>
                          <a:srgbClr val="000000"/>
                        </a:solidFill>
                        <a:effectLst/>
                        <a:latin typeface="Times New Roman" panose="02020603050405020304" pitchFamily="18" charset="0"/>
                      </a:endParaRPr>
                    </a:p>
                  </a:txBody>
                  <a:tcPr marL="6495" marR="6495" marT="6495" marB="0" anchor="ctr"/>
                </a:tc>
                <a:tc>
                  <a:txBody>
                    <a:bodyPr/>
                    <a:lstStyle/>
                    <a:p>
                      <a:pPr algn="l" fontAlgn="ctr"/>
                      <a:r>
                        <a:rPr lang="en-US" sz="1200" u="none" strike="noStrike">
                          <a:effectLst/>
                        </a:rPr>
                        <a:t>CT or MRI may demonstrate abnormality</a:t>
                      </a:r>
                      <a:endParaRPr lang="en-US" sz="1200" b="0" i="0" u="none" strike="noStrike">
                        <a:solidFill>
                          <a:srgbClr val="000000"/>
                        </a:solidFill>
                        <a:effectLst/>
                        <a:latin typeface="Times New Roman" panose="02020603050405020304" pitchFamily="18" charset="0"/>
                      </a:endParaRPr>
                    </a:p>
                  </a:txBody>
                  <a:tcPr marL="6495" marR="6495" marT="6495" marB="0" anchor="ctr"/>
                </a:tc>
                <a:tc>
                  <a:txBody>
                    <a:bodyPr/>
                    <a:lstStyle/>
                    <a:p>
                      <a:pPr algn="l" fontAlgn="ctr"/>
                      <a:r>
                        <a:rPr lang="en-US" sz="1200" u="none" strike="noStrike">
                          <a:effectLst/>
                        </a:rPr>
                        <a:t>Likely normal; May see tectorial membrane injury</a:t>
                      </a:r>
                      <a:endParaRPr lang="en-US" sz="1200" b="0" i="0" u="none" strike="noStrike">
                        <a:solidFill>
                          <a:srgbClr val="000000"/>
                        </a:solidFill>
                        <a:effectLst/>
                        <a:latin typeface="Times New Roman" panose="02020603050405020304" pitchFamily="18" charset="0"/>
                      </a:endParaRPr>
                    </a:p>
                  </a:txBody>
                  <a:tcPr marL="6495" marR="6495" marT="6495" marB="0" anchor="ctr"/>
                </a:tc>
                <a:tc>
                  <a:txBody>
                    <a:bodyPr/>
                    <a:lstStyle/>
                    <a:p>
                      <a:pPr algn="l" fontAlgn="ctr"/>
                      <a:r>
                        <a:rPr lang="en-US" sz="1200" u="none" strike="noStrike" dirty="0">
                          <a:effectLst/>
                        </a:rPr>
                        <a:t>Not generally visible</a:t>
                      </a:r>
                      <a:endParaRPr lang="en-US" sz="1200" b="0" i="0" u="none" strike="noStrike" dirty="0">
                        <a:solidFill>
                          <a:srgbClr val="000000"/>
                        </a:solidFill>
                        <a:effectLst/>
                        <a:latin typeface="Times New Roman" panose="02020603050405020304" pitchFamily="18" charset="0"/>
                      </a:endParaRPr>
                    </a:p>
                  </a:txBody>
                  <a:tcPr marL="6495" marR="6495" marT="6495" marB="0" anchor="ctr"/>
                </a:tc>
                <a:tc>
                  <a:txBody>
                    <a:bodyPr/>
                    <a:lstStyle/>
                    <a:p>
                      <a:pPr algn="l" fontAlgn="ctr"/>
                      <a:r>
                        <a:rPr lang="en-US" sz="1200" u="none" strike="noStrike" dirty="0">
                          <a:effectLst/>
                        </a:rPr>
                        <a:t>Not visible</a:t>
                      </a:r>
                      <a:endParaRPr lang="en-US" sz="1200" b="0" i="0" u="none" strike="noStrike" dirty="0">
                        <a:solidFill>
                          <a:srgbClr val="000000"/>
                        </a:solidFill>
                        <a:effectLst/>
                        <a:latin typeface="Times New Roman" panose="02020603050405020304" pitchFamily="18" charset="0"/>
                      </a:endParaRPr>
                    </a:p>
                  </a:txBody>
                  <a:tcPr marL="6495" marR="6495" marT="6495" marB="0" anchor="ctr"/>
                </a:tc>
                <a:tc>
                  <a:txBody>
                    <a:bodyPr/>
                    <a:lstStyle/>
                    <a:p>
                      <a:pPr algn="l" fontAlgn="ctr"/>
                      <a:r>
                        <a:rPr lang="en-US" sz="1200" u="none" strike="noStrike" dirty="0">
                          <a:effectLst/>
                        </a:rPr>
                        <a:t>Visible on CT and MRI</a:t>
                      </a:r>
                      <a:endParaRPr lang="en-US" sz="1200" b="0" i="0" u="none" strike="noStrike" dirty="0">
                        <a:solidFill>
                          <a:srgbClr val="000000"/>
                        </a:solidFill>
                        <a:effectLst/>
                        <a:latin typeface="Times New Roman" panose="02020603050405020304" pitchFamily="18" charset="0"/>
                      </a:endParaRPr>
                    </a:p>
                  </a:txBody>
                  <a:tcPr marL="6495" marR="6495" marT="6495" marB="0" anchor="ctr"/>
                </a:tc>
                <a:tc>
                  <a:txBody>
                    <a:bodyPr/>
                    <a:lstStyle/>
                    <a:p>
                      <a:pPr algn="l" fontAlgn="ctr"/>
                      <a:r>
                        <a:rPr lang="en-US" sz="1200" u="none" strike="noStrike" dirty="0">
                          <a:effectLst/>
                        </a:rPr>
                        <a:t>Visible on CT and MRI</a:t>
                      </a:r>
                      <a:endParaRPr lang="en-US" sz="1200" b="0" i="0" u="none" strike="noStrike" dirty="0">
                        <a:solidFill>
                          <a:srgbClr val="000000"/>
                        </a:solidFill>
                        <a:effectLst/>
                        <a:latin typeface="Times New Roman" panose="02020603050405020304" pitchFamily="18" charset="0"/>
                      </a:endParaRPr>
                    </a:p>
                  </a:txBody>
                  <a:tcPr marL="6495" marR="6495" marT="6495" marB="0" anchor="ctr"/>
                </a:tc>
                <a:tc>
                  <a:txBody>
                    <a:bodyPr/>
                    <a:lstStyle/>
                    <a:p>
                      <a:pPr algn="l" fontAlgn="ctr"/>
                      <a:r>
                        <a:rPr lang="en-US" sz="1200" u="none" strike="noStrike" dirty="0">
                          <a:effectLst/>
                        </a:rPr>
                        <a:t>Sometimes visible with DTI, SWI, DWI, FLAIR, T2*, CT, White matter (1)H-MRS</a:t>
                      </a:r>
                      <a:endParaRPr lang="en-US" sz="1200" b="0" i="0" u="none" strike="noStrike" dirty="0">
                        <a:solidFill>
                          <a:srgbClr val="000000"/>
                        </a:solidFill>
                        <a:effectLst/>
                        <a:latin typeface="Times New Roman" panose="02020603050405020304" pitchFamily="18" charset="0"/>
                      </a:endParaRPr>
                    </a:p>
                  </a:txBody>
                  <a:tcPr marL="6495" marR="6495" marT="6495" marB="0" anchor="ctr"/>
                </a:tc>
                <a:tc>
                  <a:txBody>
                    <a:bodyPr/>
                    <a:lstStyle/>
                    <a:p>
                      <a:pPr algn="l" fontAlgn="ctr"/>
                      <a:r>
                        <a:rPr lang="en-US" sz="1200" u="none" strike="noStrike">
                          <a:effectLst/>
                        </a:rPr>
                        <a:t>DTI, CT (tissue density)</a:t>
                      </a:r>
                      <a:endParaRPr lang="en-US" sz="1200" b="0" i="0" u="none" strike="noStrike">
                        <a:solidFill>
                          <a:srgbClr val="000000"/>
                        </a:solidFill>
                        <a:effectLst/>
                        <a:latin typeface="Times New Roman" panose="02020603050405020304" pitchFamily="18" charset="0"/>
                      </a:endParaRPr>
                    </a:p>
                  </a:txBody>
                  <a:tcPr marL="6495" marR="6495" marT="6495" marB="0" anchor="ctr"/>
                </a:tc>
              </a:tr>
              <a:tr h="1084844">
                <a:tc>
                  <a:txBody>
                    <a:bodyPr/>
                    <a:lstStyle/>
                    <a:p>
                      <a:pPr algn="ctr" fontAlgn="ctr"/>
                      <a:r>
                        <a:rPr lang="en-US" sz="1400" u="none" strike="noStrike" dirty="0">
                          <a:effectLst/>
                        </a:rPr>
                        <a:t>Expected Outcomes</a:t>
                      </a:r>
                      <a:endParaRPr lang="en-US" sz="1400" b="1" i="0" u="none" strike="noStrike" dirty="0">
                        <a:solidFill>
                          <a:srgbClr val="000000"/>
                        </a:solidFill>
                        <a:effectLst/>
                        <a:latin typeface="Times New Roman" panose="02020603050405020304" pitchFamily="18" charset="0"/>
                      </a:endParaRPr>
                    </a:p>
                  </a:txBody>
                  <a:tcPr marL="6495" marR="6495" marT="6495" marB="0" anchor="ctr"/>
                </a:tc>
                <a:tc>
                  <a:txBody>
                    <a:bodyPr/>
                    <a:lstStyle/>
                    <a:p>
                      <a:pPr algn="l" fontAlgn="ctr"/>
                      <a:r>
                        <a:rPr lang="en-US" sz="1200" u="none" strike="noStrike">
                          <a:effectLst/>
                        </a:rPr>
                        <a:t>All tests at baseline within 1 week</a:t>
                      </a:r>
                      <a:endParaRPr lang="en-US" sz="1200" b="0" i="0" u="none" strike="noStrike">
                        <a:solidFill>
                          <a:srgbClr val="000000"/>
                        </a:solidFill>
                        <a:effectLst/>
                        <a:latin typeface="Times New Roman" panose="02020603050405020304" pitchFamily="18" charset="0"/>
                      </a:endParaRPr>
                    </a:p>
                  </a:txBody>
                  <a:tcPr marL="6495" marR="6495" marT="6495" marB="0" anchor="ctr"/>
                </a:tc>
                <a:tc>
                  <a:txBody>
                    <a:bodyPr/>
                    <a:lstStyle/>
                    <a:p>
                      <a:pPr algn="l" fontAlgn="ctr"/>
                      <a:r>
                        <a:rPr lang="en-US" sz="1200" u="none" strike="noStrike" dirty="0">
                          <a:effectLst/>
                        </a:rPr>
                        <a:t>All tests at baseline within several weeks</a:t>
                      </a:r>
                      <a:endParaRPr lang="en-US" sz="1200" b="0" i="0" u="none" strike="noStrike" dirty="0">
                        <a:solidFill>
                          <a:srgbClr val="000000"/>
                        </a:solidFill>
                        <a:effectLst/>
                        <a:latin typeface="Times New Roman" panose="02020603050405020304" pitchFamily="18" charset="0"/>
                      </a:endParaRPr>
                    </a:p>
                  </a:txBody>
                  <a:tcPr marL="6495" marR="6495" marT="6495" marB="0" anchor="ctr"/>
                </a:tc>
                <a:tc>
                  <a:txBody>
                    <a:bodyPr/>
                    <a:lstStyle/>
                    <a:p>
                      <a:pPr algn="l" fontAlgn="ctr"/>
                      <a:r>
                        <a:rPr lang="en-US" sz="1200" u="none" strike="noStrike">
                          <a:effectLst/>
                        </a:rPr>
                        <a:t>Variable outcomes on all tests</a:t>
                      </a:r>
                      <a:endParaRPr lang="en-US" sz="1200" b="0" i="0" u="none" strike="noStrike">
                        <a:solidFill>
                          <a:srgbClr val="000000"/>
                        </a:solidFill>
                        <a:effectLst/>
                        <a:latin typeface="Times New Roman" panose="02020603050405020304" pitchFamily="18" charset="0"/>
                      </a:endParaRPr>
                    </a:p>
                  </a:txBody>
                  <a:tcPr marL="6495" marR="6495" marT="6495" marB="0" anchor="ctr"/>
                </a:tc>
                <a:tc>
                  <a:txBody>
                    <a:bodyPr/>
                    <a:lstStyle/>
                    <a:p>
                      <a:pPr algn="l" fontAlgn="ctr"/>
                      <a:r>
                        <a:rPr lang="en-US" sz="1200" u="none" strike="noStrike" dirty="0">
                          <a:effectLst/>
                        </a:rPr>
                        <a:t>Return to baseline possible on all tests</a:t>
                      </a:r>
                      <a:endParaRPr lang="en-US" sz="1200" b="0" i="0" u="none" strike="noStrike" dirty="0">
                        <a:solidFill>
                          <a:srgbClr val="000000"/>
                        </a:solidFill>
                        <a:effectLst/>
                        <a:latin typeface="Times New Roman" panose="02020603050405020304" pitchFamily="18" charset="0"/>
                      </a:endParaRPr>
                    </a:p>
                  </a:txBody>
                  <a:tcPr marL="6495" marR="6495" marT="6495" marB="0" anchor="ctr"/>
                </a:tc>
                <a:tc>
                  <a:txBody>
                    <a:bodyPr/>
                    <a:lstStyle/>
                    <a:p>
                      <a:pPr algn="l" fontAlgn="ctr"/>
                      <a:r>
                        <a:rPr lang="en-US" sz="1200" u="none" strike="noStrike" dirty="0">
                          <a:effectLst/>
                        </a:rPr>
                        <a:t>Increased: </a:t>
                      </a:r>
                      <a:r>
                        <a:rPr lang="en-US" sz="1200" u="none" strike="noStrike" dirty="0" smtClean="0">
                          <a:effectLst/>
                        </a:rPr>
                        <a:t>SSS</a:t>
                      </a:r>
                    </a:p>
                    <a:p>
                      <a:pPr algn="l" fontAlgn="ctr"/>
                      <a:r>
                        <a:rPr lang="en-US" sz="1200" u="none" strike="noStrike" dirty="0" smtClean="0">
                          <a:effectLst/>
                        </a:rPr>
                        <a:t>Reduced</a:t>
                      </a:r>
                      <a:r>
                        <a:rPr lang="en-US" sz="1200" u="none" strike="noStrike" dirty="0">
                          <a:effectLst/>
                        </a:rPr>
                        <a:t>: SAC, NOS-TBI, </a:t>
                      </a:r>
                      <a:r>
                        <a:rPr lang="en-US" sz="1200" u="none" strike="noStrike" dirty="0" err="1" smtClean="0">
                          <a:effectLst/>
                        </a:rPr>
                        <a:t>QoL</a:t>
                      </a:r>
                      <a:endParaRPr lang="en-US" sz="1200" u="none" strike="noStrike" dirty="0" smtClean="0">
                        <a:effectLst/>
                      </a:endParaRPr>
                    </a:p>
                    <a:p>
                      <a:pPr algn="l" fontAlgn="ctr"/>
                      <a:r>
                        <a:rPr lang="en-US" sz="1200" u="none" strike="noStrike" dirty="0" smtClean="0">
                          <a:effectLst/>
                        </a:rPr>
                        <a:t>Variable</a:t>
                      </a:r>
                      <a:r>
                        <a:rPr lang="en-US" sz="1200" u="none" strike="noStrike" dirty="0">
                          <a:effectLst/>
                        </a:rPr>
                        <a:t>: GOS, Amnesia</a:t>
                      </a:r>
                      <a:endParaRPr lang="en-US" sz="1200" b="0" i="0" u="none" strike="noStrike" dirty="0">
                        <a:solidFill>
                          <a:srgbClr val="000000"/>
                        </a:solidFill>
                        <a:effectLst/>
                        <a:latin typeface="Times New Roman" panose="02020603050405020304" pitchFamily="18" charset="0"/>
                      </a:endParaRPr>
                    </a:p>
                  </a:txBody>
                  <a:tcPr marL="6495" marR="6495" marT="6495" marB="0" anchor="ctr"/>
                </a:tc>
                <a:tc>
                  <a:txBody>
                    <a:bodyPr/>
                    <a:lstStyle/>
                    <a:p>
                      <a:pPr algn="l" fontAlgn="ctr"/>
                      <a:r>
                        <a:rPr lang="en-US" sz="1200" u="none" strike="noStrike" dirty="0">
                          <a:effectLst/>
                        </a:rPr>
                        <a:t>Unknown</a:t>
                      </a:r>
                      <a:endParaRPr lang="en-US" sz="1200" b="0" i="0" u="none" strike="noStrike" dirty="0">
                        <a:solidFill>
                          <a:srgbClr val="000000"/>
                        </a:solidFill>
                        <a:effectLst/>
                        <a:latin typeface="Times New Roman" panose="02020603050405020304" pitchFamily="18" charset="0"/>
                      </a:endParaRPr>
                    </a:p>
                  </a:txBody>
                  <a:tcPr marL="6495" marR="6495" marT="6495" marB="0" anchor="ctr"/>
                </a:tc>
                <a:tc>
                  <a:txBody>
                    <a:bodyPr/>
                    <a:lstStyle/>
                    <a:p>
                      <a:pPr algn="l" fontAlgn="ctr"/>
                      <a:r>
                        <a:rPr lang="en-US" sz="1200" u="none" strike="noStrike" dirty="0">
                          <a:effectLst/>
                        </a:rPr>
                        <a:t>Return to baseline possible on all tests</a:t>
                      </a:r>
                      <a:endParaRPr lang="en-US" sz="1200" b="0" i="0" u="none" strike="noStrike" dirty="0">
                        <a:solidFill>
                          <a:srgbClr val="000000"/>
                        </a:solidFill>
                        <a:effectLst/>
                        <a:latin typeface="Times New Roman" panose="02020603050405020304" pitchFamily="18" charset="0"/>
                      </a:endParaRPr>
                    </a:p>
                  </a:txBody>
                  <a:tcPr marL="6495" marR="6495" marT="6495" marB="0" anchor="ctr"/>
                </a:tc>
                <a:tc>
                  <a:txBody>
                    <a:bodyPr/>
                    <a:lstStyle/>
                    <a:p>
                      <a:pPr algn="l" fontAlgn="ctr"/>
                      <a:r>
                        <a:rPr lang="en-US" sz="1200" u="none" strike="noStrike" dirty="0">
                          <a:effectLst/>
                        </a:rPr>
                        <a:t>Increased: </a:t>
                      </a:r>
                      <a:r>
                        <a:rPr lang="en-US" sz="1200" u="none" strike="noStrike" dirty="0" smtClean="0">
                          <a:effectLst/>
                        </a:rPr>
                        <a:t>SSS</a:t>
                      </a:r>
                    </a:p>
                    <a:p>
                      <a:pPr algn="l" fontAlgn="ctr"/>
                      <a:r>
                        <a:rPr lang="en-US" sz="1200" u="none" strike="noStrike" dirty="0" smtClean="0">
                          <a:effectLst/>
                        </a:rPr>
                        <a:t>Reduced</a:t>
                      </a:r>
                      <a:r>
                        <a:rPr lang="en-US" sz="1200" u="none" strike="noStrike" dirty="0">
                          <a:effectLst/>
                        </a:rPr>
                        <a:t>: SAC, NOS-TBI, </a:t>
                      </a:r>
                      <a:r>
                        <a:rPr lang="en-US" sz="1200" u="none" strike="noStrike" dirty="0" err="1" smtClean="0">
                          <a:effectLst/>
                        </a:rPr>
                        <a:t>QoL</a:t>
                      </a:r>
                      <a:endParaRPr lang="en-US" sz="1200" u="none" strike="noStrike" dirty="0" smtClean="0">
                        <a:effectLst/>
                      </a:endParaRPr>
                    </a:p>
                    <a:p>
                      <a:pPr algn="l" fontAlgn="ctr"/>
                      <a:r>
                        <a:rPr lang="en-US" sz="1200" u="none" strike="noStrike" dirty="0" smtClean="0">
                          <a:effectLst/>
                        </a:rPr>
                        <a:t>Variable</a:t>
                      </a:r>
                      <a:r>
                        <a:rPr lang="en-US" sz="1200" u="none" strike="noStrike" dirty="0">
                          <a:effectLst/>
                        </a:rPr>
                        <a:t>: GOS</a:t>
                      </a:r>
                      <a:endParaRPr lang="en-US" sz="1200" b="0" i="0" u="none" strike="noStrike" dirty="0">
                        <a:solidFill>
                          <a:srgbClr val="000000"/>
                        </a:solidFill>
                        <a:effectLst/>
                        <a:latin typeface="Times New Roman" panose="02020603050405020304" pitchFamily="18" charset="0"/>
                      </a:endParaRPr>
                    </a:p>
                  </a:txBody>
                  <a:tcPr marL="6495" marR="6495" marT="6495" marB="0" anchor="ctr"/>
                </a:tc>
                <a:tc>
                  <a:txBody>
                    <a:bodyPr/>
                    <a:lstStyle/>
                    <a:p>
                      <a:pPr algn="l" fontAlgn="ctr"/>
                      <a:r>
                        <a:rPr lang="en-US" sz="1200" u="none" strike="noStrike" dirty="0">
                          <a:effectLst/>
                        </a:rPr>
                        <a:t>Increased: </a:t>
                      </a:r>
                      <a:r>
                        <a:rPr lang="en-US" sz="1200" u="none" strike="noStrike" dirty="0" smtClean="0">
                          <a:effectLst/>
                        </a:rPr>
                        <a:t>SSS</a:t>
                      </a:r>
                    </a:p>
                    <a:p>
                      <a:pPr algn="l" fontAlgn="ctr"/>
                      <a:r>
                        <a:rPr lang="en-US" sz="1200" u="none" strike="noStrike" dirty="0" smtClean="0">
                          <a:effectLst/>
                        </a:rPr>
                        <a:t>Reduced</a:t>
                      </a:r>
                      <a:r>
                        <a:rPr lang="en-US" sz="1200" u="none" strike="noStrike" dirty="0">
                          <a:effectLst/>
                        </a:rPr>
                        <a:t>: SAC, NOS-TBI, </a:t>
                      </a:r>
                      <a:r>
                        <a:rPr lang="en-US" sz="1200" u="none" strike="noStrike" dirty="0" err="1" smtClean="0">
                          <a:effectLst/>
                        </a:rPr>
                        <a:t>QoL</a:t>
                      </a:r>
                      <a:endParaRPr lang="en-US" sz="1200" u="none" strike="noStrike" dirty="0" smtClean="0">
                        <a:effectLst/>
                      </a:endParaRPr>
                    </a:p>
                    <a:p>
                      <a:pPr algn="l" fontAlgn="ctr"/>
                      <a:r>
                        <a:rPr lang="en-US" sz="1200" u="none" strike="noStrike" dirty="0" smtClean="0">
                          <a:effectLst/>
                        </a:rPr>
                        <a:t>Variable</a:t>
                      </a:r>
                      <a:r>
                        <a:rPr lang="en-US" sz="1200" u="none" strike="noStrike" dirty="0">
                          <a:effectLst/>
                        </a:rPr>
                        <a:t>: GOS, Amnesia</a:t>
                      </a:r>
                      <a:endParaRPr lang="en-US" sz="1200" b="0" i="0" u="none" strike="noStrike" dirty="0">
                        <a:solidFill>
                          <a:srgbClr val="000000"/>
                        </a:solidFill>
                        <a:effectLst/>
                        <a:latin typeface="Times New Roman" panose="02020603050405020304" pitchFamily="18" charset="0"/>
                      </a:endParaRPr>
                    </a:p>
                  </a:txBody>
                  <a:tcPr marL="6495" marR="6495" marT="6495" marB="0" anchor="ctr"/>
                </a:tc>
                <a:tc>
                  <a:txBody>
                    <a:bodyPr/>
                    <a:lstStyle/>
                    <a:p>
                      <a:pPr algn="l" fontAlgn="ctr"/>
                      <a:r>
                        <a:rPr lang="en-US" sz="1200" u="none" strike="noStrike" dirty="0">
                          <a:effectLst/>
                        </a:rPr>
                        <a:t>Increased: </a:t>
                      </a:r>
                      <a:r>
                        <a:rPr lang="en-US" sz="1200" u="none" strike="noStrike" dirty="0" smtClean="0">
                          <a:effectLst/>
                        </a:rPr>
                        <a:t>SSS</a:t>
                      </a:r>
                    </a:p>
                    <a:p>
                      <a:pPr algn="l" fontAlgn="ctr"/>
                      <a:r>
                        <a:rPr lang="en-US" sz="1200" u="none" strike="noStrike" dirty="0" smtClean="0">
                          <a:effectLst/>
                        </a:rPr>
                        <a:t>Reduced</a:t>
                      </a:r>
                      <a:r>
                        <a:rPr lang="en-US" sz="1200" u="none" strike="noStrike" dirty="0">
                          <a:effectLst/>
                        </a:rPr>
                        <a:t>: SAC, NOS-TBI, </a:t>
                      </a:r>
                      <a:r>
                        <a:rPr lang="en-US" sz="1200" u="none" strike="noStrike" dirty="0" err="1" smtClean="0">
                          <a:effectLst/>
                        </a:rPr>
                        <a:t>QoL</a:t>
                      </a:r>
                      <a:endParaRPr lang="en-US" sz="1200" u="none" strike="noStrike" dirty="0" smtClean="0">
                        <a:effectLst/>
                      </a:endParaRPr>
                    </a:p>
                    <a:p>
                      <a:pPr algn="l" fontAlgn="ctr"/>
                      <a:r>
                        <a:rPr lang="en-US" sz="1200" u="none" strike="noStrike" dirty="0" smtClean="0">
                          <a:effectLst/>
                        </a:rPr>
                        <a:t>Variable</a:t>
                      </a:r>
                      <a:r>
                        <a:rPr lang="en-US" sz="1200" u="none" strike="noStrike" dirty="0">
                          <a:effectLst/>
                        </a:rPr>
                        <a:t>: GOS</a:t>
                      </a:r>
                      <a:endParaRPr lang="en-US" sz="1200" b="0" i="0" u="none" strike="noStrike" dirty="0">
                        <a:solidFill>
                          <a:srgbClr val="000000"/>
                        </a:solidFill>
                        <a:effectLst/>
                        <a:latin typeface="Times New Roman" panose="02020603050405020304" pitchFamily="18" charset="0"/>
                      </a:endParaRPr>
                    </a:p>
                  </a:txBody>
                  <a:tcPr marL="6495" marR="6495" marT="6495" marB="0" anchor="ctr"/>
                </a:tc>
              </a:tr>
            </a:tbl>
          </a:graphicData>
        </a:graphic>
      </p:graphicFrame>
    </p:spTree>
    <p:extLst>
      <p:ext uri="{BB962C8B-B14F-4D97-AF65-F5344CB8AC3E}">
        <p14:creationId xmlns:p14="http://schemas.microsoft.com/office/powerpoint/2010/main" val="3874824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Establish and Validate a Sensitive Outcome Assessment for TBI </a:t>
            </a:r>
          </a:p>
        </p:txBody>
      </p:sp>
      <p:sp>
        <p:nvSpPr>
          <p:cNvPr id="4" name="Text Placeholder 3"/>
          <p:cNvSpPr>
            <a:spLocks noGrp="1"/>
          </p:cNvSpPr>
          <p:nvPr>
            <p:ph type="body" idx="1"/>
          </p:nvPr>
        </p:nvSpPr>
        <p:spPr/>
        <p:txBody>
          <a:bodyPr/>
          <a:lstStyle/>
          <a:p>
            <a:r>
              <a:rPr lang="en-US" dirty="0"/>
              <a:t>Objective </a:t>
            </a:r>
            <a:r>
              <a:rPr lang="en-US" dirty="0" smtClean="0"/>
              <a:t>Measures</a:t>
            </a:r>
            <a:endParaRPr lang="en-US" dirty="0"/>
          </a:p>
        </p:txBody>
      </p:sp>
      <p:sp>
        <p:nvSpPr>
          <p:cNvPr id="5" name="Content Placeholder 4"/>
          <p:cNvSpPr>
            <a:spLocks noGrp="1"/>
          </p:cNvSpPr>
          <p:nvPr>
            <p:ph sz="half" idx="2"/>
          </p:nvPr>
        </p:nvSpPr>
        <p:spPr/>
        <p:txBody>
          <a:bodyPr/>
          <a:lstStyle/>
          <a:p>
            <a:r>
              <a:rPr lang="en-US" sz="2000" dirty="0"/>
              <a:t>Eye Tracking</a:t>
            </a:r>
          </a:p>
          <a:p>
            <a:r>
              <a:rPr lang="en-US" sz="2000" dirty="0"/>
              <a:t>Blood-based Biomarkers</a:t>
            </a:r>
          </a:p>
          <a:p>
            <a:pPr lvl="1"/>
            <a:r>
              <a:rPr lang="en-US" sz="1800" dirty="0"/>
              <a:t>Proteomic Analysis</a:t>
            </a:r>
          </a:p>
          <a:p>
            <a:pPr lvl="1"/>
            <a:r>
              <a:rPr lang="en-US" sz="1800" dirty="0"/>
              <a:t>Genomic Analysis</a:t>
            </a:r>
          </a:p>
          <a:p>
            <a:r>
              <a:rPr lang="en-US" sz="2000" dirty="0"/>
              <a:t>Radiographic Imaging</a:t>
            </a:r>
          </a:p>
          <a:p>
            <a:endParaRPr lang="en-US" dirty="0"/>
          </a:p>
        </p:txBody>
      </p:sp>
      <p:sp>
        <p:nvSpPr>
          <p:cNvPr id="6" name="Text Placeholder 5"/>
          <p:cNvSpPr>
            <a:spLocks noGrp="1"/>
          </p:cNvSpPr>
          <p:nvPr>
            <p:ph type="body" sz="quarter" idx="3"/>
          </p:nvPr>
        </p:nvSpPr>
        <p:spPr/>
        <p:txBody>
          <a:bodyPr/>
          <a:lstStyle/>
          <a:p>
            <a:r>
              <a:rPr lang="en-US" dirty="0"/>
              <a:t>Outcome </a:t>
            </a:r>
            <a:r>
              <a:rPr lang="en-US" dirty="0" smtClean="0"/>
              <a:t>Assessments</a:t>
            </a:r>
            <a:endParaRPr lang="en-US" dirty="0"/>
          </a:p>
        </p:txBody>
      </p:sp>
      <p:sp>
        <p:nvSpPr>
          <p:cNvPr id="7" name="Content Placeholder 6"/>
          <p:cNvSpPr>
            <a:spLocks noGrp="1"/>
          </p:cNvSpPr>
          <p:nvPr>
            <p:ph sz="quarter" idx="4"/>
          </p:nvPr>
        </p:nvSpPr>
        <p:spPr>
          <a:xfrm>
            <a:off x="6217709" y="2926052"/>
            <a:ext cx="5393100" cy="3271548"/>
          </a:xfrm>
        </p:spPr>
        <p:txBody>
          <a:bodyPr>
            <a:normAutofit lnSpcReduction="10000"/>
          </a:bodyPr>
          <a:lstStyle/>
          <a:p>
            <a:r>
              <a:rPr lang="en-US" sz="2000" dirty="0"/>
              <a:t>Clinical Course</a:t>
            </a:r>
          </a:p>
          <a:p>
            <a:r>
              <a:rPr lang="en-US" sz="2000" dirty="0"/>
              <a:t>Adverse Events</a:t>
            </a:r>
          </a:p>
          <a:p>
            <a:r>
              <a:rPr lang="en-US" sz="2000" dirty="0"/>
              <a:t>Neurologic Functioning</a:t>
            </a:r>
          </a:p>
          <a:p>
            <a:pPr lvl="1"/>
            <a:r>
              <a:rPr lang="en-US" sz="1800" dirty="0"/>
              <a:t>NOS-TBI</a:t>
            </a:r>
          </a:p>
          <a:p>
            <a:r>
              <a:rPr lang="en-US" sz="2000" dirty="0"/>
              <a:t>Cognitive Functioning</a:t>
            </a:r>
          </a:p>
          <a:p>
            <a:pPr lvl="1"/>
            <a:r>
              <a:rPr lang="en-US" sz="1800" dirty="0"/>
              <a:t>SCAT3 (SSS and SAC)</a:t>
            </a:r>
          </a:p>
          <a:p>
            <a:r>
              <a:rPr lang="en-US" sz="2000" dirty="0"/>
              <a:t>Quality of Life</a:t>
            </a:r>
          </a:p>
          <a:p>
            <a:pPr lvl="1"/>
            <a:r>
              <a:rPr lang="en-US" sz="1800" dirty="0"/>
              <a:t>Quality of Life After </a:t>
            </a:r>
            <a:r>
              <a:rPr lang="en-US" sz="1800" dirty="0" smtClean="0"/>
              <a:t>TBI</a:t>
            </a:r>
            <a:endParaRPr lang="en-US" sz="1800" dirty="0"/>
          </a:p>
        </p:txBody>
      </p:sp>
    </p:spTree>
    <p:extLst>
      <p:ext uri="{BB962C8B-B14F-4D97-AF65-F5344CB8AC3E}">
        <p14:creationId xmlns:p14="http://schemas.microsoft.com/office/powerpoint/2010/main" val="37845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Significance</a:t>
            </a:r>
          </a:p>
        </p:txBody>
      </p:sp>
      <p:sp>
        <p:nvSpPr>
          <p:cNvPr id="3" name="Content Placeholder 2"/>
          <p:cNvSpPr>
            <a:spLocks noGrp="1"/>
          </p:cNvSpPr>
          <p:nvPr>
            <p:ph idx="1"/>
          </p:nvPr>
        </p:nvSpPr>
        <p:spPr>
          <a:xfrm>
            <a:off x="581192" y="2180496"/>
            <a:ext cx="11029615" cy="4000171"/>
          </a:xfrm>
        </p:spPr>
        <p:txBody>
          <a:bodyPr>
            <a:normAutofit/>
          </a:bodyPr>
          <a:lstStyle/>
          <a:p>
            <a:r>
              <a:rPr lang="en-US" sz="2800" dirty="0"/>
              <a:t>Increased validity in testing novel therapeutics and prophylactics.</a:t>
            </a:r>
          </a:p>
          <a:p>
            <a:pPr lvl="1"/>
            <a:r>
              <a:rPr lang="en-US" sz="2600" dirty="0"/>
              <a:t>Stratify patients into homogenous experimental groups</a:t>
            </a:r>
          </a:p>
          <a:p>
            <a:pPr lvl="1"/>
            <a:r>
              <a:rPr lang="en-US" sz="2600" dirty="0"/>
              <a:t>Utilize sensitive outcome measures</a:t>
            </a:r>
          </a:p>
          <a:p>
            <a:r>
              <a:rPr lang="en-US" sz="2800" dirty="0"/>
              <a:t>Develop novel therapeutics and prophylactics</a:t>
            </a:r>
          </a:p>
          <a:p>
            <a:pPr lvl="1"/>
            <a:r>
              <a:rPr lang="en-US" sz="2600" dirty="0"/>
              <a:t>Understanding more about underlying pathology</a:t>
            </a:r>
          </a:p>
          <a:p>
            <a:r>
              <a:rPr lang="en-US" sz="2800" dirty="0"/>
              <a:t>Advance eye tracking technology</a:t>
            </a:r>
          </a:p>
          <a:p>
            <a:pPr lvl="1"/>
            <a:r>
              <a:rPr lang="en-US" sz="2600" dirty="0"/>
              <a:t>Safe, non-invasive, quick </a:t>
            </a:r>
            <a:r>
              <a:rPr lang="en-US" sz="2600" dirty="0" smtClean="0"/>
              <a:t>assessment</a:t>
            </a:r>
            <a:endParaRPr lang="en-US" sz="2600" dirty="0"/>
          </a:p>
        </p:txBody>
      </p:sp>
    </p:spTree>
    <p:extLst>
      <p:ext uri="{BB962C8B-B14F-4D97-AF65-F5344CB8AC3E}">
        <p14:creationId xmlns:p14="http://schemas.microsoft.com/office/powerpoint/2010/main" val="4188876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causes brain injury?</a:t>
            </a:r>
          </a:p>
        </p:txBody>
      </p:sp>
      <p:sp>
        <p:nvSpPr>
          <p:cNvPr id="3" name="Content Placeholder 2"/>
          <p:cNvSpPr>
            <a:spLocks noGrp="1"/>
          </p:cNvSpPr>
          <p:nvPr>
            <p:ph sz="half" idx="1"/>
          </p:nvPr>
        </p:nvSpPr>
        <p:spPr>
          <a:xfrm>
            <a:off x="581193" y="2228003"/>
            <a:ext cx="3714582" cy="3633047"/>
          </a:xfrm>
        </p:spPr>
        <p:txBody>
          <a:bodyPr>
            <a:normAutofit/>
          </a:bodyPr>
          <a:lstStyle/>
          <a:p>
            <a:r>
              <a:rPr lang="en-US" sz="2000" dirty="0"/>
              <a:t>In kids: accidents, homicide, suicide</a:t>
            </a:r>
          </a:p>
          <a:p>
            <a:r>
              <a:rPr lang="en-US" sz="2000" dirty="0"/>
              <a:t>11 American teens die every day texting and driving</a:t>
            </a:r>
            <a:endParaRPr lang="en-US" sz="2000" baseline="30000" dirty="0"/>
          </a:p>
          <a:p>
            <a:r>
              <a:rPr lang="en-US" sz="2000" dirty="0"/>
              <a:t>½ of all brain trauma occurs in intoxicated </a:t>
            </a:r>
            <a:r>
              <a:rPr lang="en-US" sz="2000" dirty="0" smtClean="0"/>
              <a:t>people</a:t>
            </a:r>
            <a:endParaRPr lang="en-US" sz="2000"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50248" y="2228003"/>
            <a:ext cx="3650303" cy="3633787"/>
          </a:xfr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6126" y="3296680"/>
            <a:ext cx="938546" cy="149569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9902" y="1223824"/>
            <a:ext cx="4020907" cy="2466759"/>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96309" y="3870325"/>
            <a:ext cx="1714500" cy="1990725"/>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6232" y="4357687"/>
            <a:ext cx="1560077" cy="1016000"/>
          </a:xfrm>
          <a:prstGeom prst="rect">
            <a:avLst/>
          </a:prstGeom>
        </p:spPr>
      </p:pic>
    </p:spTree>
    <p:extLst>
      <p:ext uri="{BB962C8B-B14F-4D97-AF65-F5344CB8AC3E}">
        <p14:creationId xmlns:p14="http://schemas.microsoft.com/office/powerpoint/2010/main" val="327641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Blood-based biomarkers for </a:t>
            </a:r>
            <a:r>
              <a:rPr lang="en-US" dirty="0" err="1" smtClean="0"/>
              <a:t>tbi</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8804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Biomarkers Specific to brain injury</a:t>
            </a:r>
            <a:endParaRPr lang="en-US" dirty="0"/>
          </a:p>
        </p:txBody>
      </p:sp>
      <p:sp>
        <p:nvSpPr>
          <p:cNvPr id="5" name="Content Placeholder 4"/>
          <p:cNvSpPr>
            <a:spLocks noGrp="1"/>
          </p:cNvSpPr>
          <p:nvPr>
            <p:ph idx="1"/>
          </p:nvPr>
        </p:nvSpPr>
        <p:spPr>
          <a:xfrm>
            <a:off x="581192" y="2180495"/>
            <a:ext cx="11029615" cy="4375287"/>
          </a:xfrm>
        </p:spPr>
        <p:txBody>
          <a:bodyPr>
            <a:noAutofit/>
          </a:bodyPr>
          <a:lstStyle/>
          <a:p>
            <a:r>
              <a:rPr lang="en-US" sz="2400" dirty="0" smtClean="0"/>
              <a:t>Neuronal Injury</a:t>
            </a:r>
          </a:p>
          <a:p>
            <a:pPr lvl="1"/>
            <a:r>
              <a:rPr lang="en-US" sz="2000" dirty="0" smtClean="0"/>
              <a:t>Neuron Specific Enolase (NSE)- Neuron-specific isoform of the glycolytic enzyme Enolase</a:t>
            </a:r>
          </a:p>
          <a:p>
            <a:pPr lvl="1"/>
            <a:r>
              <a:rPr lang="en-US" sz="2000" dirty="0" smtClean="0"/>
              <a:t>Ubiquitin C-terminal Hydrolase (UCTHL-1)- Cytoplasmic protease that used to be used as a histological marker of neurons</a:t>
            </a:r>
          </a:p>
          <a:p>
            <a:r>
              <a:rPr lang="en-US" sz="2400" dirty="0" smtClean="0"/>
              <a:t>Axonal Injury</a:t>
            </a:r>
          </a:p>
          <a:p>
            <a:pPr lvl="1"/>
            <a:r>
              <a:rPr lang="en-US" sz="2000" dirty="0" smtClean="0"/>
              <a:t>Myelin Basic Protein (MBP)- Major component of CNS myelin sheath </a:t>
            </a:r>
          </a:p>
          <a:p>
            <a:pPr lvl="1"/>
            <a:r>
              <a:rPr lang="en-US" sz="2000" dirty="0" smtClean="0"/>
              <a:t>Tau Protein- Forms microtubule bundles in axons</a:t>
            </a:r>
          </a:p>
          <a:p>
            <a:r>
              <a:rPr lang="en-US" sz="2400" dirty="0" smtClean="0"/>
              <a:t>Glial Injury</a:t>
            </a:r>
          </a:p>
          <a:p>
            <a:pPr lvl="1"/>
            <a:r>
              <a:rPr lang="en-US" sz="2000" dirty="0" smtClean="0"/>
              <a:t>S100B- low-affinity calcium-binding protein found in astrocytes </a:t>
            </a:r>
          </a:p>
          <a:p>
            <a:pPr lvl="1"/>
            <a:r>
              <a:rPr lang="en-US" sz="2000" dirty="0" smtClean="0"/>
              <a:t>Glial Fibrillary Acidic Protein (GFAP)- concentrated in cytoskeleton of astrocytes </a:t>
            </a:r>
            <a:endParaRPr lang="en-US" sz="2000" dirty="0"/>
          </a:p>
        </p:txBody>
      </p:sp>
    </p:spTree>
    <p:extLst>
      <p:ext uri="{BB962C8B-B14F-4D97-AF65-F5344CB8AC3E}">
        <p14:creationId xmlns:p14="http://schemas.microsoft.com/office/powerpoint/2010/main" val="1906215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Biomarkers Not Specific to brain injury</a:t>
            </a:r>
            <a:endParaRPr lang="en-US" dirty="0"/>
          </a:p>
        </p:txBody>
      </p:sp>
      <p:sp>
        <p:nvSpPr>
          <p:cNvPr id="3" name="Content Placeholder 2"/>
          <p:cNvSpPr>
            <a:spLocks noGrp="1"/>
          </p:cNvSpPr>
          <p:nvPr>
            <p:ph sz="half" idx="1"/>
          </p:nvPr>
        </p:nvSpPr>
        <p:spPr/>
        <p:txBody>
          <a:bodyPr>
            <a:normAutofit/>
          </a:bodyPr>
          <a:lstStyle/>
          <a:p>
            <a:r>
              <a:rPr lang="en-US" sz="2000" dirty="0" smtClean="0"/>
              <a:t>Inflammatory Markers</a:t>
            </a:r>
          </a:p>
          <a:p>
            <a:pPr lvl="1"/>
            <a:r>
              <a:rPr lang="en-US" sz="2000" dirty="0" smtClean="0"/>
              <a:t>Ex. Interleukin Cytokines, Tumor Necrosis Factor</a:t>
            </a:r>
          </a:p>
          <a:p>
            <a:r>
              <a:rPr lang="en-US" sz="2000" dirty="0"/>
              <a:t>Oxidative Stress</a:t>
            </a:r>
          </a:p>
          <a:p>
            <a:pPr lvl="1"/>
            <a:r>
              <a:rPr lang="en-US" sz="2000" dirty="0"/>
              <a:t>Ex. Amyloid Beta, F2-Isoprostane, Heat Shock Proteins</a:t>
            </a:r>
          </a:p>
          <a:p>
            <a:r>
              <a:rPr lang="en-US" sz="2000" dirty="0" smtClean="0"/>
              <a:t>Pituitary Dysfunction</a:t>
            </a:r>
          </a:p>
          <a:p>
            <a:pPr lvl="1"/>
            <a:r>
              <a:rPr lang="en-US" sz="2000" dirty="0" smtClean="0"/>
              <a:t>Ex. Progesterone, Cortisol</a:t>
            </a:r>
          </a:p>
          <a:p>
            <a:pPr marL="324000" lvl="1" indent="0">
              <a:buNone/>
            </a:pPr>
            <a:endParaRPr lang="en-US" sz="2000" dirty="0" smtClean="0"/>
          </a:p>
        </p:txBody>
      </p:sp>
      <p:sp>
        <p:nvSpPr>
          <p:cNvPr id="4" name="Content Placeholder 3"/>
          <p:cNvSpPr>
            <a:spLocks noGrp="1"/>
          </p:cNvSpPr>
          <p:nvPr>
            <p:ph sz="half" idx="2"/>
          </p:nvPr>
        </p:nvSpPr>
        <p:spPr/>
        <p:txBody>
          <a:bodyPr>
            <a:normAutofit/>
          </a:bodyPr>
          <a:lstStyle/>
          <a:p>
            <a:r>
              <a:rPr lang="en-US" sz="2000" dirty="0"/>
              <a:t>Coagulation Markers</a:t>
            </a:r>
          </a:p>
          <a:p>
            <a:pPr lvl="1"/>
            <a:r>
              <a:rPr lang="en-US" sz="2000" dirty="0"/>
              <a:t>Ex. Vascular Endothelial Growth Factor, </a:t>
            </a:r>
            <a:r>
              <a:rPr lang="en-US" sz="2000" dirty="0" err="1"/>
              <a:t>Thrombomodulin</a:t>
            </a:r>
            <a:endParaRPr lang="en-US" sz="2000" dirty="0"/>
          </a:p>
          <a:p>
            <a:r>
              <a:rPr lang="en-US" sz="2000" dirty="0" err="1"/>
              <a:t>Metabolitic</a:t>
            </a:r>
            <a:r>
              <a:rPr lang="en-US" sz="2000" dirty="0"/>
              <a:t> Dysfunction</a:t>
            </a:r>
          </a:p>
          <a:p>
            <a:pPr lvl="1"/>
            <a:r>
              <a:rPr lang="en-US" sz="2000" dirty="0"/>
              <a:t>Ex. Lactate, Pyruvate</a:t>
            </a:r>
          </a:p>
          <a:p>
            <a:r>
              <a:rPr lang="en-US" sz="2000" dirty="0"/>
              <a:t>Auto-antibodies</a:t>
            </a:r>
          </a:p>
          <a:p>
            <a:pPr lvl="1"/>
            <a:r>
              <a:rPr lang="en-US" sz="2000" dirty="0"/>
              <a:t>Specific Markers- S100B, GFAP, Glutamate</a:t>
            </a:r>
          </a:p>
          <a:p>
            <a:endParaRPr lang="en-US" sz="2000" dirty="0"/>
          </a:p>
        </p:txBody>
      </p:sp>
    </p:spTree>
    <p:extLst>
      <p:ext uri="{BB962C8B-B14F-4D97-AF65-F5344CB8AC3E}">
        <p14:creationId xmlns:p14="http://schemas.microsoft.com/office/powerpoint/2010/main" val="170560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results</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524228230"/>
              </p:ext>
            </p:extLst>
          </p:nvPr>
        </p:nvGraphicFramePr>
        <p:xfrm>
          <a:off x="443166" y="1863632"/>
          <a:ext cx="11322116" cy="4781006"/>
        </p:xfrm>
        <a:graphic>
          <a:graphicData uri="http://schemas.openxmlformats.org/drawingml/2006/table">
            <a:tbl>
              <a:tblPr firstRow="1" firstCol="1" bandRow="1">
                <a:tableStyleId>{00A15C55-8517-42AA-B614-E9B94910E393}</a:tableStyleId>
              </a:tblPr>
              <a:tblGrid>
                <a:gridCol w="1397114"/>
                <a:gridCol w="1397114"/>
                <a:gridCol w="1065986"/>
                <a:gridCol w="1065986"/>
                <a:gridCol w="1065986"/>
                <a:gridCol w="1065986"/>
                <a:gridCol w="1065986"/>
                <a:gridCol w="1065986"/>
                <a:gridCol w="1065986"/>
                <a:gridCol w="1065986"/>
              </a:tblGrid>
              <a:tr h="250806">
                <a:tc rowSpan="3">
                  <a:txBody>
                    <a:bodyPr/>
                    <a:lstStyle/>
                    <a:p>
                      <a:pPr marL="0" marR="0" algn="ctr">
                        <a:lnSpc>
                          <a:spcPct val="107000"/>
                        </a:lnSpc>
                        <a:spcBef>
                          <a:spcPts val="0"/>
                        </a:spcBef>
                        <a:spcAft>
                          <a:spcPts val="0"/>
                        </a:spcAft>
                      </a:pPr>
                      <a:r>
                        <a:rPr lang="en-US" sz="1400" dirty="0">
                          <a:effectLst/>
                        </a:rPr>
                        <a:t>Biomarker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3">
                  <a:txBody>
                    <a:bodyPr/>
                    <a:lstStyle/>
                    <a:p>
                      <a:pPr marL="0" marR="0" algn="ctr">
                        <a:lnSpc>
                          <a:spcPct val="107000"/>
                        </a:lnSpc>
                        <a:spcBef>
                          <a:spcPts val="0"/>
                        </a:spcBef>
                        <a:spcAft>
                          <a:spcPts val="0"/>
                        </a:spcAft>
                      </a:pPr>
                      <a:r>
                        <a:rPr lang="en-US" sz="1400" dirty="0">
                          <a:effectLst/>
                        </a:rPr>
                        <a:t>Diagnosis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8">
                  <a:txBody>
                    <a:bodyPr/>
                    <a:lstStyle/>
                    <a:p>
                      <a:pPr marL="0" marR="0" algn="ctr">
                        <a:lnSpc>
                          <a:spcPct val="107000"/>
                        </a:lnSpc>
                        <a:spcBef>
                          <a:spcPts val="0"/>
                        </a:spcBef>
                        <a:spcAft>
                          <a:spcPts val="0"/>
                        </a:spcAft>
                      </a:pPr>
                      <a:r>
                        <a:rPr lang="en-US" sz="1400" dirty="0">
                          <a:effectLst/>
                        </a:rPr>
                        <a:t>Time Point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50806">
                <a:tc vMerge="1">
                  <a:txBody>
                    <a:bodyPr/>
                    <a:lstStyle/>
                    <a:p>
                      <a:endParaRPr lang="en-US"/>
                    </a:p>
                  </a:txBody>
                  <a:tcPr/>
                </a:tc>
                <a:tc vMerge="1">
                  <a:txBody>
                    <a:bodyPr/>
                    <a:lstStyle/>
                    <a:p>
                      <a:endParaRPr lang="en-US"/>
                    </a:p>
                  </a:txBody>
                  <a:tcPr/>
                </a:tc>
                <a:tc gridSpan="3">
                  <a:txBody>
                    <a:bodyPr/>
                    <a:lstStyle/>
                    <a:p>
                      <a:pPr marL="0" marR="0" algn="ctr">
                        <a:lnSpc>
                          <a:spcPct val="107000"/>
                        </a:lnSpc>
                        <a:spcBef>
                          <a:spcPts val="0"/>
                        </a:spcBef>
                        <a:spcAft>
                          <a:spcPts val="0"/>
                        </a:spcAft>
                      </a:pPr>
                      <a:r>
                        <a:rPr lang="en-US" sz="1400">
                          <a:effectLst/>
                        </a:rPr>
                        <a:t>Day of Admission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rowSpan="2">
                  <a:txBody>
                    <a:bodyPr/>
                    <a:lstStyle/>
                    <a:p>
                      <a:pPr marL="0" marR="0" algn="ctr">
                        <a:lnSpc>
                          <a:spcPct val="107000"/>
                        </a:lnSpc>
                        <a:spcBef>
                          <a:spcPts val="0"/>
                        </a:spcBef>
                        <a:spcAft>
                          <a:spcPts val="0"/>
                        </a:spcAft>
                      </a:pPr>
                      <a:r>
                        <a:rPr lang="en-US" sz="1400">
                          <a:effectLst/>
                        </a:rPr>
                        <a:t>2 Weeks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marL="0" marR="0" algn="ctr">
                        <a:lnSpc>
                          <a:spcPct val="107000"/>
                        </a:lnSpc>
                        <a:spcBef>
                          <a:spcPts val="0"/>
                        </a:spcBef>
                        <a:spcAft>
                          <a:spcPts val="0"/>
                        </a:spcAft>
                      </a:pPr>
                      <a:r>
                        <a:rPr lang="en-US" sz="1400">
                          <a:effectLst/>
                        </a:rPr>
                        <a:t>4 Weeks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marL="0" marR="0" algn="ctr">
                        <a:lnSpc>
                          <a:spcPct val="107000"/>
                        </a:lnSpc>
                        <a:spcBef>
                          <a:spcPts val="0"/>
                        </a:spcBef>
                        <a:spcAft>
                          <a:spcPts val="0"/>
                        </a:spcAft>
                      </a:pPr>
                      <a:r>
                        <a:rPr lang="en-US" sz="1400">
                          <a:effectLst/>
                        </a:rPr>
                        <a:t>3 Months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marL="0" marR="0" algn="ctr">
                        <a:lnSpc>
                          <a:spcPct val="107000"/>
                        </a:lnSpc>
                        <a:spcBef>
                          <a:spcPts val="0"/>
                        </a:spcBef>
                        <a:spcAft>
                          <a:spcPts val="0"/>
                        </a:spcAft>
                      </a:pPr>
                      <a:r>
                        <a:rPr lang="en-US" sz="1400">
                          <a:effectLst/>
                        </a:rPr>
                        <a:t>6 Months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marL="0" marR="0" algn="ctr">
                        <a:lnSpc>
                          <a:spcPct val="107000"/>
                        </a:lnSpc>
                        <a:spcBef>
                          <a:spcPts val="0"/>
                        </a:spcBef>
                        <a:spcAft>
                          <a:spcPts val="0"/>
                        </a:spcAft>
                      </a:pPr>
                      <a:r>
                        <a:rPr lang="en-US" sz="1400">
                          <a:effectLst/>
                        </a:rPr>
                        <a:t>1 Year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50806">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400">
                          <a:effectLst/>
                        </a:rPr>
                        <a:t>ADM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3-6 Hours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24 Hours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r>
              <a:tr h="250806">
                <a:tc rowSpan="10">
                  <a:txBody>
                    <a:bodyPr/>
                    <a:lstStyle/>
                    <a:p>
                      <a:pPr marL="0" marR="0" algn="ctr">
                        <a:lnSpc>
                          <a:spcPct val="107000"/>
                        </a:lnSpc>
                        <a:spcBef>
                          <a:spcPts val="0"/>
                        </a:spcBef>
                        <a:spcAft>
                          <a:spcPts val="0"/>
                        </a:spcAft>
                      </a:pPr>
                      <a:r>
                        <a:rPr lang="en-US" sz="1400" dirty="0">
                          <a:effectLst/>
                        </a:rPr>
                        <a:t>GFAP</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Scalp Injury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50806">
                <a:tc vMerge="1">
                  <a:txBody>
                    <a:bodyPr/>
                    <a:lstStyle/>
                    <a:p>
                      <a:endParaRPr lang="en-US"/>
                    </a:p>
                  </a:txBody>
                  <a:tcPr/>
                </a:tc>
                <a:tc>
                  <a:txBody>
                    <a:bodyPr/>
                    <a:lstStyle/>
                    <a:p>
                      <a:pPr marL="0" marR="0" algn="ctr">
                        <a:lnSpc>
                          <a:spcPct val="107000"/>
                        </a:lnSpc>
                        <a:spcBef>
                          <a:spcPts val="0"/>
                        </a:spcBef>
                        <a:spcAft>
                          <a:spcPts val="0"/>
                        </a:spcAft>
                      </a:pPr>
                      <a:r>
                        <a:rPr lang="en-US" sz="1400" dirty="0">
                          <a:effectLst/>
                        </a:rPr>
                        <a:t>Skull Injury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50806">
                <a:tc vMerge="1">
                  <a:txBody>
                    <a:bodyPr/>
                    <a:lstStyle/>
                    <a:p>
                      <a:endParaRPr lang="en-US"/>
                    </a:p>
                  </a:txBody>
                  <a:tcPr/>
                </a:tc>
                <a:tc>
                  <a:txBody>
                    <a:bodyPr/>
                    <a:lstStyle/>
                    <a:p>
                      <a:pPr marL="0" marR="0" algn="ctr">
                        <a:lnSpc>
                          <a:spcPct val="107000"/>
                        </a:lnSpc>
                        <a:spcBef>
                          <a:spcPts val="0"/>
                        </a:spcBef>
                        <a:spcAft>
                          <a:spcPts val="0"/>
                        </a:spcAft>
                      </a:pPr>
                      <a:r>
                        <a:rPr lang="en-US" sz="1400">
                          <a:effectLst/>
                        </a:rPr>
                        <a:t>Neck Injury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50806">
                <a:tc vMerge="1">
                  <a:txBody>
                    <a:bodyPr/>
                    <a:lstStyle/>
                    <a:p>
                      <a:endParaRPr lang="en-US"/>
                    </a:p>
                  </a:txBody>
                  <a:tcPr/>
                </a:tc>
                <a:tc>
                  <a:txBody>
                    <a:bodyPr/>
                    <a:lstStyle/>
                    <a:p>
                      <a:pPr marL="0" marR="0" algn="ctr">
                        <a:lnSpc>
                          <a:spcPct val="107000"/>
                        </a:lnSpc>
                        <a:spcBef>
                          <a:spcPts val="0"/>
                        </a:spcBef>
                        <a:spcAft>
                          <a:spcPts val="0"/>
                        </a:spcAft>
                      </a:pPr>
                      <a:r>
                        <a:rPr lang="en-US" sz="1400">
                          <a:effectLst/>
                        </a:rPr>
                        <a:t>Inner Ear Injury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513223">
                <a:tc vMerge="1">
                  <a:txBody>
                    <a:bodyPr/>
                    <a:lstStyle/>
                    <a:p>
                      <a:endParaRPr lang="en-US"/>
                    </a:p>
                  </a:txBody>
                  <a:tcPr/>
                </a:tc>
                <a:tc>
                  <a:txBody>
                    <a:bodyPr/>
                    <a:lstStyle/>
                    <a:p>
                      <a:pPr marL="0" marR="0" algn="ctr">
                        <a:lnSpc>
                          <a:spcPct val="107000"/>
                        </a:lnSpc>
                        <a:spcBef>
                          <a:spcPts val="0"/>
                        </a:spcBef>
                        <a:spcAft>
                          <a:spcPts val="0"/>
                        </a:spcAft>
                      </a:pPr>
                      <a:r>
                        <a:rPr lang="en-US" sz="1400">
                          <a:effectLst/>
                        </a:rPr>
                        <a:t>Endocrine Dysfunction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721666">
                <a:tc vMerge="1">
                  <a:txBody>
                    <a:bodyPr/>
                    <a:lstStyle/>
                    <a:p>
                      <a:endParaRPr lang="en-US"/>
                    </a:p>
                  </a:txBody>
                  <a:tcPr/>
                </a:tc>
                <a:tc>
                  <a:txBody>
                    <a:bodyPr/>
                    <a:lstStyle/>
                    <a:p>
                      <a:pPr marL="0" marR="0" algn="ctr">
                        <a:lnSpc>
                          <a:spcPct val="107000"/>
                        </a:lnSpc>
                        <a:spcBef>
                          <a:spcPts val="0"/>
                        </a:spcBef>
                        <a:spcAft>
                          <a:spcPts val="0"/>
                        </a:spcAft>
                      </a:pPr>
                      <a:r>
                        <a:rPr lang="en-US" sz="1400">
                          <a:effectLst/>
                        </a:rPr>
                        <a:t>Cortical Spreading Depression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513223">
                <a:tc vMerge="1">
                  <a:txBody>
                    <a:bodyPr/>
                    <a:lstStyle/>
                    <a:p>
                      <a:endParaRPr lang="en-US"/>
                    </a:p>
                  </a:txBody>
                  <a:tcPr/>
                </a:tc>
                <a:tc>
                  <a:txBody>
                    <a:bodyPr/>
                    <a:lstStyle/>
                    <a:p>
                      <a:pPr marL="0" marR="0" algn="ctr">
                        <a:lnSpc>
                          <a:spcPct val="107000"/>
                        </a:lnSpc>
                        <a:spcBef>
                          <a:spcPts val="0"/>
                        </a:spcBef>
                        <a:spcAft>
                          <a:spcPts val="0"/>
                        </a:spcAft>
                      </a:pPr>
                      <a:r>
                        <a:rPr lang="en-US" sz="1400">
                          <a:effectLst/>
                        </a:rPr>
                        <a:t>Compressive Lesions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50806">
                <a:tc vMerge="1">
                  <a:txBody>
                    <a:bodyPr/>
                    <a:lstStyle/>
                    <a:p>
                      <a:endParaRPr lang="en-US"/>
                    </a:p>
                  </a:txBody>
                  <a:tcPr/>
                </a:tc>
                <a:tc>
                  <a:txBody>
                    <a:bodyPr/>
                    <a:lstStyle/>
                    <a:p>
                      <a:pPr marL="0" marR="0" algn="ctr">
                        <a:lnSpc>
                          <a:spcPct val="107000"/>
                        </a:lnSpc>
                        <a:spcBef>
                          <a:spcPts val="0"/>
                        </a:spcBef>
                        <a:spcAft>
                          <a:spcPts val="0"/>
                        </a:spcAft>
                      </a:pPr>
                      <a:r>
                        <a:rPr lang="en-US" sz="1400">
                          <a:effectLst/>
                        </a:rPr>
                        <a:t>SAH/IVH</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513223">
                <a:tc vMerge="1">
                  <a:txBody>
                    <a:bodyPr/>
                    <a:lstStyle/>
                    <a:p>
                      <a:endParaRPr lang="en-US"/>
                    </a:p>
                  </a:txBody>
                  <a:tcPr/>
                </a:tc>
                <a:tc>
                  <a:txBody>
                    <a:bodyPr/>
                    <a:lstStyle/>
                    <a:p>
                      <a:pPr marL="0" marR="0" algn="ctr">
                        <a:lnSpc>
                          <a:spcPct val="107000"/>
                        </a:lnSpc>
                        <a:spcBef>
                          <a:spcPts val="0"/>
                        </a:spcBef>
                        <a:spcAft>
                          <a:spcPts val="0"/>
                        </a:spcAft>
                      </a:pPr>
                      <a:r>
                        <a:rPr lang="en-US" sz="1400">
                          <a:effectLst/>
                        </a:rPr>
                        <a:t>Diffuse Axonal Injury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513223">
                <a:tc vMerge="1">
                  <a:txBody>
                    <a:bodyPr/>
                    <a:lstStyle/>
                    <a:p>
                      <a:endParaRPr lang="en-US"/>
                    </a:p>
                  </a:txBody>
                  <a:tcPr/>
                </a:tc>
                <a:tc>
                  <a:txBody>
                    <a:bodyPr/>
                    <a:lstStyle/>
                    <a:p>
                      <a:pPr marL="0" marR="0" algn="ctr">
                        <a:lnSpc>
                          <a:spcPct val="107000"/>
                        </a:lnSpc>
                        <a:spcBef>
                          <a:spcPts val="0"/>
                        </a:spcBef>
                        <a:spcAft>
                          <a:spcPts val="0"/>
                        </a:spcAft>
                      </a:pPr>
                      <a:r>
                        <a:rPr lang="en-US" sz="1400">
                          <a:effectLst/>
                        </a:rPr>
                        <a:t>Anoxic Brain Injury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8" name="Rectangle 2"/>
          <p:cNvSpPr>
            <a:spLocks noChangeArrowheads="1"/>
          </p:cNvSpPr>
          <p:nvPr/>
        </p:nvSpPr>
        <p:spPr bwMode="auto">
          <a:xfrm>
            <a:off x="1243013" y="23860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666048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eye tracking</a:t>
            </a:r>
            <a:endParaRPr lang="en-US" dirty="0"/>
          </a:p>
        </p:txBody>
      </p:sp>
      <p:sp>
        <p:nvSpPr>
          <p:cNvPr id="4" name="Text Placeholder 3"/>
          <p:cNvSpPr>
            <a:spLocks noGrp="1"/>
          </p:cNvSpPr>
          <p:nvPr>
            <p:ph type="body" idx="1"/>
          </p:nvPr>
        </p:nvSpPr>
        <p:spPr/>
        <p:txBody>
          <a:bodyPr/>
          <a:lstStyle/>
          <a:p>
            <a:r>
              <a:rPr lang="en-US" dirty="0" smtClean="0"/>
              <a:t>Vikalpa Dammavalam, BS</a:t>
            </a:r>
            <a:endParaRPr lang="en-US" dirty="0"/>
          </a:p>
        </p:txBody>
      </p:sp>
    </p:spTree>
    <p:extLst>
      <p:ext uri="{BB962C8B-B14F-4D97-AF65-F5344CB8AC3E}">
        <p14:creationId xmlns:p14="http://schemas.microsoft.com/office/powerpoint/2010/main" val="363285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eye movement control involves many parts of the Brain</a:t>
            </a:r>
            <a:endParaRPr lang="en-US" dirty="0"/>
          </a:p>
        </p:txBody>
      </p:sp>
      <p:sp>
        <p:nvSpPr>
          <p:cNvPr id="4" name="Content Placeholder 3"/>
          <p:cNvSpPr>
            <a:spLocks noGrp="1"/>
          </p:cNvSpPr>
          <p:nvPr>
            <p:ph sz="half" idx="2"/>
          </p:nvPr>
        </p:nvSpPr>
        <p:spPr/>
        <p:txBody>
          <a:bodyPr>
            <a:normAutofit lnSpcReduction="10000"/>
          </a:bodyPr>
          <a:lstStyle/>
          <a:p>
            <a:r>
              <a:rPr lang="en-US" dirty="0" smtClean="0"/>
              <a:t>Separate </a:t>
            </a:r>
            <a:r>
              <a:rPr lang="en-US" dirty="0"/>
              <a:t>nuclei within the brainstem are responsible for vertical vs horizontal eye movements.  I</a:t>
            </a:r>
            <a:r>
              <a:rPr lang="en-US" dirty="0" smtClean="0"/>
              <a:t>n </a:t>
            </a:r>
            <a:r>
              <a:rPr lang="en-US" dirty="0"/>
              <a:t>fact the vertical component has separate nuclei regulating upward vs downward</a:t>
            </a:r>
            <a:r>
              <a:rPr lang="en-US" dirty="0" smtClean="0"/>
              <a:t>.</a:t>
            </a:r>
            <a:endParaRPr lang="en-US" dirty="0"/>
          </a:p>
          <a:p>
            <a:r>
              <a:rPr lang="en-US" dirty="0" smtClean="0"/>
              <a:t>Most </a:t>
            </a:r>
            <a:r>
              <a:rPr lang="en-US" dirty="0"/>
              <a:t>of this pathway is not under our volitional control.  When our eyes are moving they move together not because we want them to but because they are wired to do that automatically. </a:t>
            </a:r>
          </a:p>
          <a:p>
            <a:r>
              <a:rPr lang="en-US" dirty="0" smtClean="0"/>
              <a:t>A </a:t>
            </a:r>
            <a:r>
              <a:rPr lang="en-US" dirty="0" err="1"/>
              <a:t>supranuclear</a:t>
            </a:r>
            <a:r>
              <a:rPr lang="en-US" dirty="0"/>
              <a:t> disruption to this pathway will most likely affect both eyes.  Lesions </a:t>
            </a:r>
            <a:r>
              <a:rPr lang="en-US" dirty="0" smtClean="0"/>
              <a:t>occurring further away from the </a:t>
            </a:r>
            <a:r>
              <a:rPr lang="en-US" dirty="0"/>
              <a:t>nucleus, affecting a cranial nerve or the eye </a:t>
            </a:r>
            <a:r>
              <a:rPr lang="en-US" dirty="0" smtClean="0"/>
              <a:t>itself, </a:t>
            </a:r>
            <a:r>
              <a:rPr lang="en-US" dirty="0"/>
              <a:t>are the most likely causes of motility disorders affecting only one eye.</a:t>
            </a: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908" t="11122" r="30661" b="46253"/>
          <a:stretch/>
        </p:blipFill>
        <p:spPr bwMode="auto">
          <a:xfrm>
            <a:off x="868890" y="2381761"/>
            <a:ext cx="4575419" cy="332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81193" y="4968626"/>
            <a:ext cx="1386943" cy="523220"/>
          </a:xfrm>
          <a:prstGeom prst="rect">
            <a:avLst/>
          </a:prstGeom>
          <a:noFill/>
        </p:spPr>
        <p:txBody>
          <a:bodyPr wrap="square" rtlCol="0">
            <a:spAutoFit/>
          </a:bodyPr>
          <a:lstStyle/>
          <a:p>
            <a:r>
              <a:rPr lang="en-US" sz="1400" dirty="0" smtClean="0">
                <a:solidFill>
                  <a:schemeClr val="accent4"/>
                </a:solidFill>
              </a:rPr>
              <a:t>Horizontal Gaze</a:t>
            </a:r>
          </a:p>
          <a:p>
            <a:r>
              <a:rPr lang="en-US" sz="1400" dirty="0" smtClean="0">
                <a:solidFill>
                  <a:schemeClr val="accent4"/>
                </a:solidFill>
              </a:rPr>
              <a:t>PPRF</a:t>
            </a:r>
            <a:endParaRPr lang="en-US" sz="1400" dirty="0">
              <a:solidFill>
                <a:schemeClr val="accent4"/>
              </a:solidFill>
            </a:endParaRPr>
          </a:p>
        </p:txBody>
      </p:sp>
      <p:sp>
        <p:nvSpPr>
          <p:cNvPr id="8" name="TextBox 7"/>
          <p:cNvSpPr txBox="1"/>
          <p:nvPr/>
        </p:nvSpPr>
        <p:spPr>
          <a:xfrm>
            <a:off x="4208900" y="4968626"/>
            <a:ext cx="1721882" cy="738664"/>
          </a:xfrm>
          <a:prstGeom prst="rect">
            <a:avLst/>
          </a:prstGeom>
          <a:noFill/>
        </p:spPr>
        <p:txBody>
          <a:bodyPr wrap="none" rtlCol="0">
            <a:spAutoFit/>
          </a:bodyPr>
          <a:lstStyle/>
          <a:p>
            <a:r>
              <a:rPr lang="en-US" sz="1400" dirty="0" smtClean="0">
                <a:solidFill>
                  <a:schemeClr val="accent4"/>
                </a:solidFill>
              </a:rPr>
              <a:t>Vertical Gaze</a:t>
            </a:r>
          </a:p>
          <a:p>
            <a:r>
              <a:rPr lang="en-US" sz="1400" dirty="0" smtClean="0">
                <a:solidFill>
                  <a:schemeClr val="accent4"/>
                </a:solidFill>
              </a:rPr>
              <a:t>Posterior </a:t>
            </a:r>
            <a:r>
              <a:rPr lang="en-US" sz="1400" dirty="0" err="1" smtClean="0">
                <a:solidFill>
                  <a:schemeClr val="accent4"/>
                </a:solidFill>
              </a:rPr>
              <a:t>commisure</a:t>
            </a:r>
            <a:endParaRPr lang="en-US" sz="1400" dirty="0" smtClean="0">
              <a:solidFill>
                <a:schemeClr val="accent4"/>
              </a:solidFill>
            </a:endParaRPr>
          </a:p>
          <a:p>
            <a:r>
              <a:rPr lang="en-US" sz="1400" dirty="0" err="1" smtClean="0">
                <a:solidFill>
                  <a:schemeClr val="accent4"/>
                </a:solidFill>
              </a:rPr>
              <a:t>riMLF</a:t>
            </a:r>
            <a:endParaRPr lang="en-US" sz="1400" dirty="0">
              <a:solidFill>
                <a:schemeClr val="accent4"/>
              </a:solidFill>
            </a:endParaRPr>
          </a:p>
        </p:txBody>
      </p:sp>
    </p:spTree>
    <p:extLst>
      <p:ext uri="{BB962C8B-B14F-4D97-AF65-F5344CB8AC3E}">
        <p14:creationId xmlns:p14="http://schemas.microsoft.com/office/powerpoint/2010/main" val="214787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Eye Tracker</a:t>
            </a:r>
          </a:p>
        </p:txBody>
      </p:sp>
      <p:sp>
        <p:nvSpPr>
          <p:cNvPr id="3" name="Content Placeholder 2"/>
          <p:cNvSpPr>
            <a:spLocks noGrp="1"/>
          </p:cNvSpPr>
          <p:nvPr>
            <p:ph sz="half" idx="1"/>
          </p:nvPr>
        </p:nvSpPr>
        <p:spPr/>
        <p:txBody>
          <a:bodyPr vert="horz" lIns="0" tIns="45720" rIns="0" bIns="45720" rtlCol="0" anchor="t">
            <a:normAutofit fontScale="92500" lnSpcReduction="20000"/>
          </a:bodyPr>
          <a:lstStyle/>
          <a:p>
            <a:pPr>
              <a:buFont typeface="Arial" panose="020B0604020202020204" pitchFamily="34" charset="0"/>
              <a:buChar char="•"/>
            </a:pPr>
            <a:r>
              <a:rPr lang="en-US" sz="2800" dirty="0"/>
              <a:t>Non-invasive – </a:t>
            </a:r>
            <a:r>
              <a:rPr lang="en-US" sz="2800" dirty="0" smtClean="0"/>
              <a:t>as </a:t>
            </a:r>
            <a:r>
              <a:rPr lang="en-US" sz="2800" dirty="0"/>
              <a:t>simple as watching television</a:t>
            </a:r>
          </a:p>
          <a:p>
            <a:pPr>
              <a:buFont typeface="Arial" panose="020B0604020202020204" pitchFamily="34" charset="0"/>
              <a:buChar char="•"/>
            </a:pPr>
            <a:r>
              <a:rPr lang="en-US" sz="2800" dirty="0"/>
              <a:t>Portable or </a:t>
            </a:r>
            <a:r>
              <a:rPr lang="en-US" sz="2800" dirty="0" smtClean="0"/>
              <a:t>stationary set up</a:t>
            </a:r>
            <a:endParaRPr lang="en-US" sz="2800" dirty="0"/>
          </a:p>
          <a:p>
            <a:pPr>
              <a:buFont typeface="Arial" panose="020B0604020202020204" pitchFamily="34" charset="0"/>
              <a:buChar char="•"/>
            </a:pPr>
            <a:r>
              <a:rPr lang="en-US" sz="2800" dirty="0"/>
              <a:t>Takes 15 minutes start to </a:t>
            </a:r>
            <a:r>
              <a:rPr lang="en-US" sz="2800" dirty="0" smtClean="0"/>
              <a:t>finish with SCAT3</a:t>
            </a:r>
            <a:endParaRPr lang="en-US" sz="2800" dirty="0"/>
          </a:p>
          <a:p>
            <a:pPr>
              <a:buFont typeface="Arial" panose="020B0604020202020204" pitchFamily="34" charset="0"/>
              <a:buChar char="•"/>
            </a:pPr>
            <a:r>
              <a:rPr lang="en-US" sz="2800" dirty="0"/>
              <a:t>Anyone can be tracked, irrespective of age, gender, race and education level.</a:t>
            </a:r>
          </a:p>
          <a:p>
            <a:pPr>
              <a:buFont typeface="Arial" panose="020B0604020202020204" pitchFamily="34" charset="0"/>
              <a:buChar char="•"/>
            </a:pPr>
            <a:r>
              <a:rPr lang="en-US" sz="2800" dirty="0" smtClean="0"/>
              <a:t>Immediate quantitative </a:t>
            </a:r>
            <a:r>
              <a:rPr lang="en-US" sz="2800" dirty="0"/>
              <a:t>results</a:t>
            </a:r>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18238" y="2461712"/>
            <a:ext cx="4937125" cy="2791826"/>
          </a:xfrm>
        </p:spPr>
      </p:pic>
    </p:spTree>
    <p:extLst>
      <p:ext uri="{BB962C8B-B14F-4D97-AF65-F5344CB8AC3E}">
        <p14:creationId xmlns:p14="http://schemas.microsoft.com/office/powerpoint/2010/main" val="201385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samadanilabspace\Figures\SamUzm218052\SamUzm_L_6107_13052001BoxTC.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33" t="2901" r="7448" b="50720"/>
          <a:stretch/>
        </p:blipFill>
        <p:spPr bwMode="auto">
          <a:xfrm>
            <a:off x="1007879" y="3955546"/>
            <a:ext cx="2750344" cy="1143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R:\samadanilabspace\Figures\SamUzm218052\SamUzm_R_6107_13052001BoxTC.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998" t="6660" r="9000" b="50673"/>
          <a:stretch/>
        </p:blipFill>
        <p:spPr bwMode="auto">
          <a:xfrm>
            <a:off x="4762500" y="4031746"/>
            <a:ext cx="2666999" cy="1066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https://photos-1.dropbox.com/t/0/AAAt2NQi7qiaMC_kz-0s4kcZGZEVeXANhY9UzhikdsslmQ/12/174999207/jpeg/32x32/3/_/1/2/SamUzm_13052001Conj.jpg/O9g-AKfCwQLgzGynPx1nYuDYC8gdGy0d2NprpDUUNZI?size=1280x96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053" b="3947"/>
          <a:stretch/>
        </p:blipFill>
        <p:spPr bwMode="auto">
          <a:xfrm>
            <a:off x="7822475" y="1001011"/>
            <a:ext cx="4289777" cy="28956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9249678" y="4031746"/>
            <a:ext cx="1752600" cy="369332"/>
          </a:xfrm>
          <a:prstGeom prst="rect">
            <a:avLst/>
          </a:prstGeom>
          <a:noFill/>
        </p:spPr>
        <p:txBody>
          <a:bodyPr wrap="square" rtlCol="0">
            <a:spAutoFit/>
          </a:bodyPr>
          <a:lstStyle/>
          <a:p>
            <a:r>
              <a:rPr lang="en-US" dirty="0"/>
              <a:t>total var.015885</a:t>
            </a:r>
          </a:p>
        </p:txBody>
      </p:sp>
      <p:grpSp>
        <p:nvGrpSpPr>
          <p:cNvPr id="8" name="Group 7"/>
          <p:cNvGrpSpPr/>
          <p:nvPr/>
        </p:nvGrpSpPr>
        <p:grpSpPr>
          <a:xfrm>
            <a:off x="1014855" y="616134"/>
            <a:ext cx="6221968" cy="3418710"/>
            <a:chOff x="1014855" y="616134"/>
            <a:chExt cx="6221968" cy="3418710"/>
          </a:xfrm>
        </p:grpSpPr>
        <p:sp>
          <p:nvSpPr>
            <p:cNvPr id="3" name="TextBox 2"/>
            <p:cNvSpPr txBox="1"/>
            <p:nvPr/>
          </p:nvSpPr>
          <p:spPr>
            <a:xfrm>
              <a:off x="1616366" y="616134"/>
              <a:ext cx="1061381" cy="369332"/>
            </a:xfrm>
            <a:prstGeom prst="rect">
              <a:avLst/>
            </a:prstGeom>
            <a:noFill/>
          </p:spPr>
          <p:txBody>
            <a:bodyPr wrap="none" rtlCol="0">
              <a:spAutoFit/>
            </a:bodyPr>
            <a:lstStyle/>
            <a:p>
              <a:r>
                <a:rPr lang="en-US" b="1" dirty="0"/>
                <a:t>Left </a:t>
              </a:r>
              <a:r>
                <a:rPr lang="en-US" b="1" dirty="0" smtClean="0"/>
                <a:t>Eye</a:t>
              </a:r>
              <a:endParaRPr lang="en-US" b="1" dirty="0"/>
            </a:p>
          </p:txBody>
        </p:sp>
        <p:sp>
          <p:nvSpPr>
            <p:cNvPr id="6" name="TextBox 5"/>
            <p:cNvSpPr txBox="1"/>
            <p:nvPr/>
          </p:nvSpPr>
          <p:spPr>
            <a:xfrm>
              <a:off x="5570054" y="616134"/>
              <a:ext cx="1200842" cy="369332"/>
            </a:xfrm>
            <a:prstGeom prst="rect">
              <a:avLst/>
            </a:prstGeom>
            <a:noFill/>
          </p:spPr>
          <p:txBody>
            <a:bodyPr wrap="none" rtlCol="0">
              <a:spAutoFit/>
            </a:bodyPr>
            <a:lstStyle/>
            <a:p>
              <a:r>
                <a:rPr lang="en-US" b="1" dirty="0"/>
                <a:t>Right </a:t>
              </a:r>
              <a:r>
                <a:rPr lang="en-US" b="1" dirty="0" smtClean="0"/>
                <a:t>Eye</a:t>
              </a:r>
              <a:endParaRPr lang="en-US" b="1" dirty="0"/>
            </a:p>
          </p:txBody>
        </p:sp>
        <p:grpSp>
          <p:nvGrpSpPr>
            <p:cNvPr id="4" name="Group 3"/>
            <p:cNvGrpSpPr/>
            <p:nvPr/>
          </p:nvGrpSpPr>
          <p:grpSpPr>
            <a:xfrm>
              <a:off x="1014855" y="972071"/>
              <a:ext cx="6221968" cy="3062773"/>
              <a:chOff x="1014855" y="972071"/>
              <a:chExt cx="6221968" cy="3062773"/>
            </a:xfrm>
          </p:grpSpPr>
          <p:pic>
            <p:nvPicPr>
              <p:cNvPr id="1026" name="Picture 2" descr="R:\samadanilabspace\Figures\SamUzm218052\SamUzm_L_6107_13052001BoxTC.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6000" t="50660" r="33999" b="10"/>
              <a:stretch/>
            </p:blipFill>
            <p:spPr bwMode="auto">
              <a:xfrm>
                <a:off x="1014855" y="1001011"/>
                <a:ext cx="2459865" cy="303383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R:\samadanilabspace\Figures\SamUzm218052\SamUzm_R_6107_13052001BoxTC.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6001" t="50433" r="35000" b="237"/>
              <a:stretch/>
            </p:blipFill>
            <p:spPr bwMode="auto">
              <a:xfrm>
                <a:off x="4838699" y="972071"/>
                <a:ext cx="2398124" cy="3059675"/>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2" name="TextBox 11"/>
          <p:cNvSpPr txBox="1"/>
          <p:nvPr/>
        </p:nvSpPr>
        <p:spPr>
          <a:xfrm>
            <a:off x="9470189" y="616134"/>
            <a:ext cx="1311578" cy="369332"/>
          </a:xfrm>
          <a:prstGeom prst="rect">
            <a:avLst/>
          </a:prstGeom>
          <a:noFill/>
        </p:spPr>
        <p:txBody>
          <a:bodyPr wrap="none" rtlCol="0">
            <a:spAutoFit/>
          </a:bodyPr>
          <a:lstStyle/>
          <a:p>
            <a:r>
              <a:rPr lang="en-US" b="1" dirty="0"/>
              <a:t>Conjugacy</a:t>
            </a:r>
          </a:p>
        </p:txBody>
      </p:sp>
      <p:sp>
        <p:nvSpPr>
          <p:cNvPr id="99331" name="Rectangle 3"/>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9333" name="Rectangle 5"/>
          <p:cNvSpPr>
            <a:spLocks noChangeArrowheads="1"/>
          </p:cNvSpPr>
          <p:nvPr/>
        </p:nvSpPr>
        <p:spPr bwMode="auto">
          <a:xfrm>
            <a:off x="5939547" y="1434584"/>
            <a:ext cx="312906"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tabLst>
                <a:tab pos="2409825" algn="l"/>
              </a:tabLst>
            </a:pPr>
            <a:r>
              <a:rPr lang="en-US">
                <a:latin typeface="Arial" pitchFamily="34" charset="0"/>
              </a:rPr>
              <a:t> .</a:t>
            </a:r>
          </a:p>
        </p:txBody>
      </p:sp>
      <p:sp>
        <p:nvSpPr>
          <p:cNvPr id="7" name="Title 6"/>
          <p:cNvSpPr>
            <a:spLocks noGrp="1"/>
          </p:cNvSpPr>
          <p:nvPr>
            <p:ph type="title"/>
          </p:nvPr>
        </p:nvSpPr>
        <p:spPr>
          <a:xfrm>
            <a:off x="564592" y="5233681"/>
            <a:ext cx="9172408" cy="689514"/>
          </a:xfrm>
        </p:spPr>
        <p:txBody>
          <a:bodyPr>
            <a:normAutofit/>
          </a:bodyPr>
          <a:lstStyle/>
          <a:p>
            <a:r>
              <a:rPr lang="en-US" dirty="0" smtClean="0">
                <a:solidFill>
                  <a:schemeClr val="bg1"/>
                </a:solidFill>
              </a:rPr>
              <a:t>Binocular Tracking of Normal Subject</a:t>
            </a:r>
            <a:endParaRPr lang="en-US" dirty="0">
              <a:solidFill>
                <a:schemeClr val="bg1"/>
              </a:solidFill>
            </a:endParaRPr>
          </a:p>
        </p:txBody>
      </p:sp>
    </p:spTree>
    <p:extLst>
      <p:ext uri="{BB962C8B-B14F-4D97-AF65-F5344CB8AC3E}">
        <p14:creationId xmlns:p14="http://schemas.microsoft.com/office/powerpoint/2010/main" val="4144373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Cranial Nerve iii Severed</a:t>
            </a:r>
            <a:endParaRPr lang="en-US" dirty="0">
              <a:solidFill>
                <a:schemeClr val="bg1"/>
              </a:solidFill>
            </a:endParaRPr>
          </a:p>
        </p:txBody>
      </p:sp>
      <p:sp>
        <p:nvSpPr>
          <p:cNvPr id="4" name="Text Placeholder 3"/>
          <p:cNvSpPr>
            <a:spLocks noGrp="1"/>
          </p:cNvSpPr>
          <p:nvPr>
            <p:ph type="body" sz="half" idx="2"/>
          </p:nvPr>
        </p:nvSpPr>
        <p:spPr/>
        <p:txBody>
          <a:bodyPr/>
          <a:lstStyle/>
          <a:p>
            <a:endParaRPr lang="en-US"/>
          </a:p>
        </p:txBody>
      </p:sp>
      <p:grpSp>
        <p:nvGrpSpPr>
          <p:cNvPr id="9" name="Group 8"/>
          <p:cNvGrpSpPr/>
          <p:nvPr/>
        </p:nvGrpSpPr>
        <p:grpSpPr>
          <a:xfrm>
            <a:off x="2734510" y="806053"/>
            <a:ext cx="6452163" cy="3845846"/>
            <a:chOff x="2734510" y="806053"/>
            <a:chExt cx="6452163" cy="3845846"/>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250" t="22631" r="34323" b="28333"/>
            <a:stretch/>
          </p:blipFill>
          <p:spPr bwMode="auto">
            <a:xfrm>
              <a:off x="2734510" y="1175385"/>
              <a:ext cx="3209090" cy="3476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808644" y="806053"/>
              <a:ext cx="1061929" cy="369332"/>
            </a:xfrm>
            <a:prstGeom prst="rect">
              <a:avLst/>
            </a:prstGeom>
            <a:noFill/>
          </p:spPr>
          <p:txBody>
            <a:bodyPr wrap="square" rtlCol="0">
              <a:spAutoFit/>
            </a:bodyPr>
            <a:lstStyle/>
            <a:p>
              <a:pPr algn="ctr"/>
              <a:r>
                <a:rPr lang="en-US" b="1" dirty="0" smtClean="0"/>
                <a:t>Left Eye</a:t>
              </a:r>
              <a:endParaRPr lang="en-US" b="1" dirty="0"/>
            </a:p>
          </p:txBody>
        </p:sp>
        <p:pic>
          <p:nvPicPr>
            <p:cNvPr id="7"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38545" t="28782" r="35170" b="24070"/>
            <a:stretch/>
          </p:blipFill>
          <p:spPr bwMode="auto">
            <a:xfrm>
              <a:off x="6086475" y="1175385"/>
              <a:ext cx="3100198" cy="3369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036331" y="806053"/>
              <a:ext cx="1201463" cy="369332"/>
            </a:xfrm>
            <a:prstGeom prst="rect">
              <a:avLst/>
            </a:prstGeom>
            <a:noFill/>
          </p:spPr>
          <p:txBody>
            <a:bodyPr wrap="square" rtlCol="0">
              <a:spAutoFit/>
            </a:bodyPr>
            <a:lstStyle/>
            <a:p>
              <a:pPr algn="ctr"/>
              <a:r>
                <a:rPr lang="en-US" b="1" dirty="0" smtClean="0"/>
                <a:t>Right Eye</a:t>
              </a:r>
              <a:endParaRPr lang="en-US" b="1" dirty="0"/>
            </a:p>
          </p:txBody>
        </p:sp>
      </p:grpSp>
    </p:spTree>
    <p:extLst>
      <p:ext uri="{BB962C8B-B14F-4D97-AF65-F5344CB8AC3E}">
        <p14:creationId xmlns:p14="http://schemas.microsoft.com/office/powerpoint/2010/main" val="112617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Cranial Never VI Palsy</a:t>
            </a:r>
            <a:endParaRPr lang="en-US" dirty="0">
              <a:solidFill>
                <a:schemeClr val="bg1"/>
              </a:solidFill>
            </a:endParaRPr>
          </a:p>
        </p:txBody>
      </p:sp>
      <p:sp>
        <p:nvSpPr>
          <p:cNvPr id="4" name="Text Placeholder 3"/>
          <p:cNvSpPr>
            <a:spLocks noGrp="1"/>
          </p:cNvSpPr>
          <p:nvPr>
            <p:ph type="body" sz="half" idx="2"/>
          </p:nvPr>
        </p:nvSpPr>
        <p:spPr/>
        <p:txBody>
          <a:bodyPr>
            <a:normAutofit/>
          </a:bodyPr>
          <a:lstStyle/>
          <a:p>
            <a:r>
              <a:rPr lang="en-US" sz="1800" dirty="0" smtClean="0"/>
              <a:t>Postoperative resection of a petrous meningioma</a:t>
            </a:r>
            <a:endParaRPr lang="en-US" sz="1800" dirty="0"/>
          </a:p>
        </p:txBody>
      </p:sp>
      <p:pic>
        <p:nvPicPr>
          <p:cNvPr id="7" name="Picture 8" descr="R:\samadanilabspace\Figures\TorHip10083\TorHip_13071002Conj.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5750" y="1390649"/>
            <a:ext cx="4038600" cy="30289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616366" y="616134"/>
            <a:ext cx="1061381" cy="369332"/>
          </a:xfrm>
          <a:prstGeom prst="rect">
            <a:avLst/>
          </a:prstGeom>
          <a:noFill/>
        </p:spPr>
        <p:txBody>
          <a:bodyPr wrap="none" rtlCol="0">
            <a:spAutoFit/>
          </a:bodyPr>
          <a:lstStyle/>
          <a:p>
            <a:r>
              <a:rPr lang="en-US" b="1" dirty="0"/>
              <a:t>Left </a:t>
            </a:r>
            <a:r>
              <a:rPr lang="en-US" b="1" dirty="0" smtClean="0"/>
              <a:t>Eye</a:t>
            </a:r>
            <a:endParaRPr lang="en-US" b="1" dirty="0"/>
          </a:p>
        </p:txBody>
      </p:sp>
      <p:sp>
        <p:nvSpPr>
          <p:cNvPr id="9" name="TextBox 8"/>
          <p:cNvSpPr txBox="1"/>
          <p:nvPr/>
        </p:nvSpPr>
        <p:spPr>
          <a:xfrm>
            <a:off x="5570054" y="616134"/>
            <a:ext cx="1200842" cy="369332"/>
          </a:xfrm>
          <a:prstGeom prst="rect">
            <a:avLst/>
          </a:prstGeom>
          <a:noFill/>
        </p:spPr>
        <p:txBody>
          <a:bodyPr wrap="none" rtlCol="0">
            <a:spAutoFit/>
          </a:bodyPr>
          <a:lstStyle/>
          <a:p>
            <a:r>
              <a:rPr lang="en-US" b="1" dirty="0"/>
              <a:t>Right </a:t>
            </a:r>
            <a:r>
              <a:rPr lang="en-US" b="1" dirty="0" smtClean="0"/>
              <a:t>Eye</a:t>
            </a:r>
            <a:endParaRPr lang="en-US" b="1" dirty="0"/>
          </a:p>
        </p:txBody>
      </p:sp>
      <p:sp>
        <p:nvSpPr>
          <p:cNvPr id="10" name="TextBox 9"/>
          <p:cNvSpPr txBox="1"/>
          <p:nvPr/>
        </p:nvSpPr>
        <p:spPr>
          <a:xfrm>
            <a:off x="9470189" y="616134"/>
            <a:ext cx="1311578" cy="369332"/>
          </a:xfrm>
          <a:prstGeom prst="rect">
            <a:avLst/>
          </a:prstGeom>
          <a:noFill/>
        </p:spPr>
        <p:txBody>
          <a:bodyPr wrap="none" rtlCol="0">
            <a:spAutoFit/>
          </a:bodyPr>
          <a:lstStyle/>
          <a:p>
            <a:r>
              <a:rPr lang="en-US" b="1" dirty="0"/>
              <a:t>Conjugacy</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261" y="1290411"/>
            <a:ext cx="6649378" cy="3229426"/>
          </a:xfrm>
          <a:prstGeom prst="rect">
            <a:avLst/>
          </a:prstGeom>
        </p:spPr>
      </p:pic>
    </p:spTree>
    <p:extLst>
      <p:ext uri="{BB962C8B-B14F-4D97-AF65-F5344CB8AC3E}">
        <p14:creationId xmlns:p14="http://schemas.microsoft.com/office/powerpoint/2010/main" val="911422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concussion/brain injury so hard to diagnose and define?</a:t>
            </a:r>
          </a:p>
        </p:txBody>
      </p:sp>
      <p:grpSp>
        <p:nvGrpSpPr>
          <p:cNvPr id="3" name="Group 2"/>
          <p:cNvGrpSpPr/>
          <p:nvPr/>
        </p:nvGrpSpPr>
        <p:grpSpPr>
          <a:xfrm>
            <a:off x="446401" y="3220870"/>
            <a:ext cx="11995529" cy="3335089"/>
            <a:chOff x="446401" y="3220870"/>
            <a:chExt cx="11995529" cy="3335089"/>
          </a:xfrm>
        </p:grpSpPr>
        <p:pic>
          <p:nvPicPr>
            <p:cNvPr id="5" name="Picture 4"/>
            <p:cNvPicPr>
              <a:picLocks noChangeAspect="1"/>
            </p:cNvPicPr>
            <p:nvPr/>
          </p:nvPicPr>
          <p:blipFill rotWithShape="1">
            <a:blip r:embed="rId2"/>
            <a:srcRect l="4008" t="65289" r="-5855" b="-1402"/>
            <a:stretch/>
          </p:blipFill>
          <p:spPr>
            <a:xfrm>
              <a:off x="446401" y="3451703"/>
              <a:ext cx="11995529" cy="2842646"/>
            </a:xfrm>
            <a:prstGeom prst="rect">
              <a:avLst/>
            </a:prstGeom>
          </p:spPr>
        </p:pic>
        <p:sp>
          <p:nvSpPr>
            <p:cNvPr id="6" name="TextBox 5"/>
            <p:cNvSpPr txBox="1"/>
            <p:nvPr/>
          </p:nvSpPr>
          <p:spPr>
            <a:xfrm>
              <a:off x="6716436" y="6294349"/>
              <a:ext cx="4894372" cy="261610"/>
            </a:xfrm>
            <a:prstGeom prst="rect">
              <a:avLst/>
            </a:prstGeom>
            <a:noFill/>
          </p:spPr>
          <p:txBody>
            <a:bodyPr wrap="square" rtlCol="0">
              <a:spAutoFit/>
            </a:bodyPr>
            <a:lstStyle/>
            <a:p>
              <a:r>
                <a:rPr lang="en-US" sz="1100" dirty="0" err="1">
                  <a:latin typeface="Arial"/>
                </a:rPr>
                <a:t>Monzalvo</a:t>
              </a:r>
              <a:r>
                <a:rPr lang="en-US" sz="1100" dirty="0">
                  <a:latin typeface="Arial"/>
                </a:rPr>
                <a:t> et al.  Brain and Language, Volume 127, Issue 3, 2013, 356 - </a:t>
              </a:r>
              <a:r>
                <a:rPr lang="en-US" sz="1100" dirty="0" smtClean="0">
                  <a:latin typeface="Arial"/>
                </a:rPr>
                <a:t>365</a:t>
              </a:r>
              <a:endParaRPr lang="en-US" sz="1100" dirty="0">
                <a:latin typeface="Arial"/>
              </a:endParaRPr>
            </a:p>
          </p:txBody>
        </p:sp>
        <p:sp>
          <p:nvSpPr>
            <p:cNvPr id="7" name="TextBox 6"/>
            <p:cNvSpPr txBox="1"/>
            <p:nvPr/>
          </p:nvSpPr>
          <p:spPr>
            <a:xfrm>
              <a:off x="657867" y="3220870"/>
              <a:ext cx="10742643" cy="461666"/>
            </a:xfrm>
            <a:prstGeom prst="rect">
              <a:avLst/>
            </a:prstGeom>
            <a:noFill/>
          </p:spPr>
          <p:txBody>
            <a:bodyPr wrap="none" rtlCol="0">
              <a:spAutoFit/>
            </a:bodyPr>
            <a:lstStyle/>
            <a:p>
              <a:r>
                <a:rPr lang="en-US" sz="2400" dirty="0">
                  <a:solidFill>
                    <a:schemeClr val="accent2"/>
                  </a:solidFill>
                </a:rPr>
                <a:t>Children learning to read activate different areas for speech as they progress</a:t>
              </a:r>
              <a:r>
                <a:rPr lang="en-US" sz="2400" dirty="0" smtClean="0">
                  <a:solidFill>
                    <a:schemeClr val="accent2"/>
                  </a:solidFill>
                </a:rPr>
                <a:t>…</a:t>
              </a:r>
              <a:endParaRPr lang="en-US" sz="2400" dirty="0">
                <a:solidFill>
                  <a:schemeClr val="accent2"/>
                </a:solidFill>
              </a:endParaRPr>
            </a:p>
          </p:txBody>
        </p:sp>
      </p:grpSp>
      <p:sp>
        <p:nvSpPr>
          <p:cNvPr id="9" name="TextBox 8"/>
          <p:cNvSpPr txBox="1"/>
          <p:nvPr/>
        </p:nvSpPr>
        <p:spPr>
          <a:xfrm>
            <a:off x="3010485" y="1789708"/>
            <a:ext cx="5711483" cy="1200329"/>
          </a:xfrm>
          <a:prstGeom prst="rect">
            <a:avLst/>
          </a:prstGeom>
          <a:noFill/>
        </p:spPr>
        <p:txBody>
          <a:bodyPr wrap="square" rtlCol="0">
            <a:spAutoFit/>
          </a:bodyPr>
          <a:lstStyle/>
          <a:p>
            <a:pPr algn="ctr"/>
            <a:r>
              <a:rPr lang="en-US" sz="2400" dirty="0">
                <a:solidFill>
                  <a:srgbClr val="CC0000"/>
                </a:solidFill>
              </a:rPr>
              <a:t>The brain is not </a:t>
            </a:r>
            <a:r>
              <a:rPr lang="en-US" sz="2400" dirty="0" smtClean="0">
                <a:solidFill>
                  <a:srgbClr val="CC0000"/>
                </a:solidFill>
              </a:rPr>
              <a:t>simple.</a:t>
            </a:r>
          </a:p>
          <a:p>
            <a:pPr algn="ctr"/>
            <a:r>
              <a:rPr lang="en-US" sz="2400" dirty="0" smtClean="0"/>
              <a:t>No </a:t>
            </a:r>
            <a:r>
              <a:rPr lang="en-US" sz="2400" dirty="0"/>
              <a:t>two brains are the </a:t>
            </a:r>
            <a:r>
              <a:rPr lang="en-US" sz="2400" dirty="0" smtClean="0"/>
              <a:t>same.</a:t>
            </a:r>
          </a:p>
          <a:p>
            <a:pPr algn="ctr"/>
            <a:r>
              <a:rPr lang="en-US" sz="2400" dirty="0" smtClean="0"/>
              <a:t>No </a:t>
            </a:r>
            <a:r>
              <a:rPr lang="en-US" sz="2400" dirty="0"/>
              <a:t>one brain is the same over </a:t>
            </a:r>
            <a:r>
              <a:rPr lang="en-US" sz="2400" dirty="0" smtClean="0"/>
              <a:t>time.</a:t>
            </a:r>
            <a:endParaRPr lang="en-US" sz="2400" dirty="0"/>
          </a:p>
        </p:txBody>
      </p:sp>
    </p:spTree>
    <p:extLst>
      <p:ext uri="{BB962C8B-B14F-4D97-AF65-F5344CB8AC3E}">
        <p14:creationId xmlns:p14="http://schemas.microsoft.com/office/powerpoint/2010/main" val="1134882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5262296"/>
            <a:ext cx="5905333" cy="689514"/>
          </a:xfrm>
        </p:spPr>
        <p:txBody>
          <a:bodyPr/>
          <a:lstStyle/>
          <a:p>
            <a:r>
              <a:rPr lang="en-US" dirty="0" err="1" smtClean="0">
                <a:solidFill>
                  <a:schemeClr val="bg1"/>
                </a:solidFill>
              </a:rPr>
              <a:t>Supratentorial</a:t>
            </a:r>
            <a:r>
              <a:rPr lang="en-US" dirty="0" smtClean="0">
                <a:solidFill>
                  <a:schemeClr val="bg1"/>
                </a:solidFill>
              </a:rPr>
              <a:t> Mass lesion – CN III Palsy</a:t>
            </a:r>
            <a:endParaRPr lang="en-US" dirty="0">
              <a:solidFill>
                <a:schemeClr val="bg1"/>
              </a:solidFill>
            </a:endParaRPr>
          </a:p>
        </p:txBody>
      </p:sp>
      <p:sp>
        <p:nvSpPr>
          <p:cNvPr id="4" name="Text Placeholder 3"/>
          <p:cNvSpPr>
            <a:spLocks noGrp="1"/>
          </p:cNvSpPr>
          <p:nvPr>
            <p:ph type="body" sz="half" idx="2"/>
          </p:nvPr>
        </p:nvSpPr>
        <p:spPr>
          <a:xfrm>
            <a:off x="4800600" y="5262296"/>
            <a:ext cx="6810211" cy="689515"/>
          </a:xfrm>
        </p:spPr>
        <p:txBody>
          <a:bodyPr>
            <a:noAutofit/>
          </a:bodyPr>
          <a:lstStyle/>
          <a:p>
            <a:r>
              <a:rPr lang="en-US" sz="1800" dirty="0" smtClean="0"/>
              <a:t>86 y/o male subdural hematoma</a:t>
            </a:r>
            <a:endParaRPr lang="en-US" sz="1800" dirty="0"/>
          </a:p>
        </p:txBody>
      </p:sp>
      <p:pic>
        <p:nvPicPr>
          <p:cNvPr id="6" name="Picture 7"/>
          <p:cNvPicPr>
            <a:picLocks noChangeAspect="1" noChangeArrowheads="1"/>
          </p:cNvPicPr>
          <p:nvPr/>
        </p:nvPicPr>
        <p:blipFill>
          <a:blip r:embed="rId3" cstate="print"/>
          <a:srcRect l="9375" t="8989" r="22500" b="10787"/>
          <a:stretch>
            <a:fillRect/>
          </a:stretch>
        </p:blipFill>
        <p:spPr bwMode="auto">
          <a:xfrm>
            <a:off x="4397482" y="748498"/>
            <a:ext cx="1618929" cy="1988378"/>
          </a:xfrm>
          <a:prstGeom prst="rect">
            <a:avLst/>
          </a:prstGeom>
          <a:noFill/>
          <a:ln w="9525">
            <a:noFill/>
            <a:miter lim="800000"/>
            <a:headEnd/>
            <a:tailEnd/>
          </a:ln>
        </p:spPr>
      </p:pic>
      <p:pic>
        <p:nvPicPr>
          <p:cNvPr id="7" name="Picture 6"/>
          <p:cNvPicPr>
            <a:picLocks noChangeAspect="1" noChangeArrowheads="1"/>
          </p:cNvPicPr>
          <p:nvPr/>
        </p:nvPicPr>
        <p:blipFill>
          <a:blip r:embed="rId4" cstate="print"/>
          <a:srcRect l="13125" t="8989" r="16875" b="8989"/>
          <a:stretch>
            <a:fillRect/>
          </a:stretch>
        </p:blipFill>
        <p:spPr bwMode="auto">
          <a:xfrm>
            <a:off x="4396616" y="2819400"/>
            <a:ext cx="1631132" cy="1993392"/>
          </a:xfrm>
          <a:prstGeom prst="rect">
            <a:avLst/>
          </a:prstGeom>
          <a:noFill/>
          <a:ln w="9525">
            <a:noFill/>
            <a:miter lim="800000"/>
            <a:headEnd/>
            <a:tailEnd/>
          </a:ln>
        </p:spPr>
      </p:pic>
      <p:grpSp>
        <p:nvGrpSpPr>
          <p:cNvPr id="8" name="Group 6"/>
          <p:cNvGrpSpPr/>
          <p:nvPr/>
        </p:nvGrpSpPr>
        <p:grpSpPr>
          <a:xfrm>
            <a:off x="6103948" y="2819401"/>
            <a:ext cx="1677977" cy="1993392"/>
            <a:chOff x="-152400" y="381000"/>
            <a:chExt cx="1600200" cy="2040621"/>
          </a:xfrm>
        </p:grpSpPr>
        <p:pic>
          <p:nvPicPr>
            <p:cNvPr id="9" name="Picture 4"/>
            <p:cNvPicPr>
              <a:picLocks noChangeAspect="1" noChangeArrowheads="1"/>
            </p:cNvPicPr>
            <p:nvPr/>
          </p:nvPicPr>
          <p:blipFill>
            <a:blip r:embed="rId5" cstate="print"/>
            <a:srcRect l="13125" t="3750" r="18750" b="9375"/>
            <a:stretch>
              <a:fillRect/>
            </a:stretch>
          </p:blipFill>
          <p:spPr bwMode="auto">
            <a:xfrm>
              <a:off x="-152400" y="381000"/>
              <a:ext cx="1600200" cy="2040621"/>
            </a:xfrm>
            <a:prstGeom prst="rect">
              <a:avLst/>
            </a:prstGeom>
            <a:noFill/>
            <a:ln w="9525">
              <a:noFill/>
              <a:miter lim="800000"/>
              <a:headEnd/>
              <a:tailEnd/>
            </a:ln>
          </p:spPr>
        </p:pic>
        <p:sp>
          <p:nvSpPr>
            <p:cNvPr id="10" name="Up Arrow 9"/>
            <p:cNvSpPr/>
            <p:nvPr/>
          </p:nvSpPr>
          <p:spPr>
            <a:xfrm>
              <a:off x="685800" y="1600200"/>
              <a:ext cx="152400" cy="2286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4"/>
          <p:cNvGrpSpPr/>
          <p:nvPr/>
        </p:nvGrpSpPr>
        <p:grpSpPr>
          <a:xfrm>
            <a:off x="6105525" y="762000"/>
            <a:ext cx="1676400" cy="1981200"/>
            <a:chOff x="5913120" y="685800"/>
            <a:chExt cx="3230880" cy="4236720"/>
          </a:xfrm>
        </p:grpSpPr>
        <p:pic>
          <p:nvPicPr>
            <p:cNvPr id="12" name="Picture 2"/>
            <p:cNvPicPr>
              <a:picLocks noChangeAspect="1" noChangeArrowheads="1"/>
            </p:cNvPicPr>
            <p:nvPr/>
          </p:nvPicPr>
          <p:blipFill>
            <a:blip r:embed="rId6" cstate="print"/>
            <a:srcRect l="15000" t="5625" r="18750" b="7500"/>
            <a:stretch>
              <a:fillRect/>
            </a:stretch>
          </p:blipFill>
          <p:spPr bwMode="auto">
            <a:xfrm>
              <a:off x="5913120" y="685800"/>
              <a:ext cx="3230880" cy="4236720"/>
            </a:xfrm>
            <a:prstGeom prst="rect">
              <a:avLst/>
            </a:prstGeom>
            <a:noFill/>
            <a:ln w="9525">
              <a:noFill/>
              <a:miter lim="800000"/>
              <a:headEnd/>
              <a:tailEnd/>
            </a:ln>
          </p:spPr>
        </p:pic>
        <p:sp>
          <p:nvSpPr>
            <p:cNvPr id="13" name="Up Arrow 12"/>
            <p:cNvSpPr/>
            <p:nvPr/>
          </p:nvSpPr>
          <p:spPr>
            <a:xfrm>
              <a:off x="7848600" y="3124200"/>
              <a:ext cx="228600" cy="3810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descr="CalAlb_L_154850_12021504BoxTC.jpg"/>
          <p:cNvPicPr>
            <a:picLocks noChangeAspect="1"/>
          </p:cNvPicPr>
          <p:nvPr/>
        </p:nvPicPr>
        <p:blipFill>
          <a:blip r:embed="rId7" cstate="print"/>
          <a:srcRect l="44000" t="65067" r="40000" b="12800"/>
          <a:stretch>
            <a:fillRect/>
          </a:stretch>
        </p:blipFill>
        <p:spPr>
          <a:xfrm>
            <a:off x="8060850" y="1167215"/>
            <a:ext cx="1463040" cy="1517787"/>
          </a:xfrm>
          <a:prstGeom prst="rect">
            <a:avLst/>
          </a:prstGeom>
        </p:spPr>
      </p:pic>
      <p:pic>
        <p:nvPicPr>
          <p:cNvPr id="15" name="Picture 14" descr="CalAlb_R_154850_12021503BoxTC.jpg"/>
          <p:cNvPicPr>
            <a:picLocks noChangeAspect="1"/>
          </p:cNvPicPr>
          <p:nvPr/>
        </p:nvPicPr>
        <p:blipFill>
          <a:blip r:embed="rId8" cstate="print"/>
          <a:srcRect l="40800" t="61867" r="36800" b="14933"/>
          <a:stretch>
            <a:fillRect/>
          </a:stretch>
        </p:blipFill>
        <p:spPr>
          <a:xfrm>
            <a:off x="9789047" y="1116009"/>
            <a:ext cx="2048256" cy="1591013"/>
          </a:xfrm>
          <a:prstGeom prst="rect">
            <a:avLst/>
          </a:prstGeom>
        </p:spPr>
      </p:pic>
      <p:pic>
        <p:nvPicPr>
          <p:cNvPr id="16" name="Picture 15" descr="CalAlb_R_154850_12022302BoxTC.jpg"/>
          <p:cNvPicPr>
            <a:picLocks noChangeAspect="1"/>
          </p:cNvPicPr>
          <p:nvPr/>
        </p:nvPicPr>
        <p:blipFill>
          <a:blip r:embed="rId9" cstate="print"/>
          <a:srcRect l="39200" t="55467" r="36800" b="19200"/>
          <a:stretch>
            <a:fillRect/>
          </a:stretch>
        </p:blipFill>
        <p:spPr>
          <a:xfrm>
            <a:off x="9848752" y="2931774"/>
            <a:ext cx="1988551" cy="1574212"/>
          </a:xfrm>
          <a:prstGeom prst="rect">
            <a:avLst/>
          </a:prstGeom>
        </p:spPr>
      </p:pic>
      <p:pic>
        <p:nvPicPr>
          <p:cNvPr id="17" name="Picture 16" descr="CalAlb_L_154850_12022301BoxTC.jpg"/>
          <p:cNvPicPr>
            <a:picLocks noChangeAspect="1"/>
          </p:cNvPicPr>
          <p:nvPr/>
        </p:nvPicPr>
        <p:blipFill>
          <a:blip r:embed="rId10" cstate="print"/>
          <a:srcRect l="33600" t="58667" r="46400" b="13867"/>
          <a:stretch>
            <a:fillRect/>
          </a:stretch>
        </p:blipFill>
        <p:spPr>
          <a:xfrm>
            <a:off x="8040915" y="2855574"/>
            <a:ext cx="1676400" cy="1726613"/>
          </a:xfrm>
          <a:prstGeom prst="rect">
            <a:avLst/>
          </a:prstGeom>
        </p:spPr>
      </p:pic>
      <p:sp>
        <p:nvSpPr>
          <p:cNvPr id="3" name="TextBox 2"/>
          <p:cNvSpPr txBox="1"/>
          <p:nvPr/>
        </p:nvSpPr>
        <p:spPr>
          <a:xfrm>
            <a:off x="2590967" y="1167215"/>
            <a:ext cx="1651671" cy="3139321"/>
          </a:xfrm>
          <a:prstGeom prst="rect">
            <a:avLst/>
          </a:prstGeom>
          <a:noFill/>
        </p:spPr>
        <p:txBody>
          <a:bodyPr wrap="none" rtlCol="0">
            <a:spAutoFit/>
          </a:bodyPr>
          <a:lstStyle/>
          <a:p>
            <a:pPr algn="r"/>
            <a:r>
              <a:rPr lang="en-US" dirty="0">
                <a:cs typeface="Times New Roman" pitchFamily="18" charset="0"/>
              </a:rPr>
              <a:t>At </a:t>
            </a:r>
            <a:r>
              <a:rPr lang="en-US" dirty="0" smtClean="0">
                <a:cs typeface="Times New Roman" pitchFamily="18" charset="0"/>
              </a:rPr>
              <a:t>presentation</a:t>
            </a:r>
            <a:endParaRPr lang="en-US" dirty="0">
              <a:cs typeface="Times New Roman" pitchFamily="18" charset="0"/>
            </a:endParaRPr>
          </a:p>
          <a:p>
            <a:pPr algn="r"/>
            <a:r>
              <a:rPr lang="en-US" i="1" dirty="0" smtClean="0">
                <a:cs typeface="Times New Roman" pitchFamily="18" charset="0"/>
              </a:rPr>
              <a:t>Complaining </a:t>
            </a:r>
            <a:r>
              <a:rPr lang="en-US" i="1" dirty="0">
                <a:cs typeface="Times New Roman" pitchFamily="18" charset="0"/>
              </a:rPr>
              <a:t>of</a:t>
            </a:r>
          </a:p>
          <a:p>
            <a:pPr algn="r"/>
            <a:r>
              <a:rPr lang="en-US" i="1" dirty="0">
                <a:cs typeface="Times New Roman" pitchFamily="18" charset="0"/>
              </a:rPr>
              <a:t>a headache</a:t>
            </a:r>
          </a:p>
          <a:p>
            <a:pPr algn="r"/>
            <a:endParaRPr lang="en-US" dirty="0">
              <a:cs typeface="Times New Roman" pitchFamily="18" charset="0"/>
            </a:endParaRPr>
          </a:p>
          <a:p>
            <a:pPr algn="r"/>
            <a:endParaRPr lang="en-US" dirty="0">
              <a:cs typeface="Times New Roman" pitchFamily="18" charset="0"/>
            </a:endParaRPr>
          </a:p>
          <a:p>
            <a:pPr algn="r"/>
            <a:endParaRPr lang="en-US" dirty="0">
              <a:cs typeface="Times New Roman" pitchFamily="18" charset="0"/>
            </a:endParaRPr>
          </a:p>
          <a:p>
            <a:pPr algn="r"/>
            <a:endParaRPr lang="en-US" dirty="0">
              <a:cs typeface="Times New Roman" pitchFamily="18" charset="0"/>
            </a:endParaRPr>
          </a:p>
          <a:p>
            <a:pPr algn="r"/>
            <a:r>
              <a:rPr lang="en-US" dirty="0">
                <a:cs typeface="Times New Roman" pitchFamily="18" charset="0"/>
              </a:rPr>
              <a:t>8 days </a:t>
            </a:r>
            <a:r>
              <a:rPr lang="en-US" dirty="0" smtClean="0">
                <a:cs typeface="Times New Roman" pitchFamily="18" charset="0"/>
              </a:rPr>
              <a:t>later</a:t>
            </a:r>
            <a:endParaRPr lang="en-US" dirty="0">
              <a:cs typeface="Times New Roman" pitchFamily="18" charset="0"/>
            </a:endParaRPr>
          </a:p>
          <a:p>
            <a:pPr algn="r"/>
            <a:r>
              <a:rPr lang="en-US" i="1" dirty="0" smtClean="0">
                <a:cs typeface="Times New Roman" pitchFamily="18" charset="0"/>
              </a:rPr>
              <a:t>Headache</a:t>
            </a:r>
            <a:endParaRPr lang="en-US" i="1" dirty="0">
              <a:cs typeface="Times New Roman" pitchFamily="18" charset="0"/>
            </a:endParaRPr>
          </a:p>
          <a:p>
            <a:pPr algn="r"/>
            <a:r>
              <a:rPr lang="en-US" i="1" dirty="0">
                <a:cs typeface="Times New Roman" pitchFamily="18" charset="0"/>
              </a:rPr>
              <a:t>resolved </a:t>
            </a:r>
            <a:r>
              <a:rPr lang="en-US" i="1" dirty="0" smtClean="0">
                <a:cs typeface="Times New Roman" pitchFamily="18" charset="0"/>
              </a:rPr>
              <a:t>but</a:t>
            </a:r>
            <a:endParaRPr lang="en-US" i="1" dirty="0">
              <a:cs typeface="Times New Roman" pitchFamily="18" charset="0"/>
            </a:endParaRPr>
          </a:p>
          <a:p>
            <a:pPr algn="r"/>
            <a:r>
              <a:rPr lang="en-US" i="1" dirty="0" smtClean="0">
                <a:cs typeface="Times New Roman" pitchFamily="18" charset="0"/>
              </a:rPr>
              <a:t>recurred</a:t>
            </a:r>
            <a:endParaRPr lang="en-US" i="1" dirty="0">
              <a:cs typeface="Times New Roman" pitchFamily="18" charset="0"/>
            </a:endParaRPr>
          </a:p>
        </p:txBody>
      </p:sp>
      <p:sp>
        <p:nvSpPr>
          <p:cNvPr id="18" name="TextBox 17"/>
          <p:cNvSpPr txBox="1"/>
          <p:nvPr/>
        </p:nvSpPr>
        <p:spPr>
          <a:xfrm>
            <a:off x="8348150" y="748498"/>
            <a:ext cx="1061929" cy="369332"/>
          </a:xfrm>
          <a:prstGeom prst="rect">
            <a:avLst/>
          </a:prstGeom>
          <a:noFill/>
        </p:spPr>
        <p:txBody>
          <a:bodyPr wrap="square" rtlCol="0">
            <a:spAutoFit/>
          </a:bodyPr>
          <a:lstStyle/>
          <a:p>
            <a:pPr algn="ctr"/>
            <a:r>
              <a:rPr lang="en-US" b="1" dirty="0" smtClean="0"/>
              <a:t>Left Eye</a:t>
            </a:r>
            <a:endParaRPr lang="en-US" b="1" dirty="0"/>
          </a:p>
        </p:txBody>
      </p:sp>
      <p:sp>
        <p:nvSpPr>
          <p:cNvPr id="19" name="TextBox 18"/>
          <p:cNvSpPr txBox="1"/>
          <p:nvPr/>
        </p:nvSpPr>
        <p:spPr>
          <a:xfrm>
            <a:off x="10140711" y="757985"/>
            <a:ext cx="1201463" cy="369332"/>
          </a:xfrm>
          <a:prstGeom prst="rect">
            <a:avLst/>
          </a:prstGeom>
          <a:noFill/>
        </p:spPr>
        <p:txBody>
          <a:bodyPr wrap="square" rtlCol="0">
            <a:spAutoFit/>
          </a:bodyPr>
          <a:lstStyle/>
          <a:p>
            <a:pPr algn="ctr"/>
            <a:r>
              <a:rPr lang="en-US" b="1" dirty="0" smtClean="0"/>
              <a:t>Right Eye</a:t>
            </a:r>
            <a:endParaRPr lang="en-US" b="1" dirty="0"/>
          </a:p>
        </p:txBody>
      </p:sp>
      <p:sp>
        <p:nvSpPr>
          <p:cNvPr id="20" name="TextBox 19"/>
          <p:cNvSpPr txBox="1"/>
          <p:nvPr/>
        </p:nvSpPr>
        <p:spPr>
          <a:xfrm>
            <a:off x="454615" y="748498"/>
            <a:ext cx="2160590" cy="3970318"/>
          </a:xfrm>
          <a:prstGeom prst="rect">
            <a:avLst/>
          </a:prstGeom>
          <a:noFill/>
          <a:ln>
            <a:solidFill>
              <a:schemeClr val="accent1"/>
            </a:solidFill>
          </a:ln>
        </p:spPr>
        <p:txBody>
          <a:bodyPr wrap="square" rtlCol="0">
            <a:spAutoFit/>
          </a:bodyPr>
          <a:lstStyle/>
          <a:p>
            <a:r>
              <a:rPr lang="en-US" dirty="0">
                <a:cs typeface="Times New Roman" pitchFamily="18" charset="0"/>
              </a:rPr>
              <a:t>Hypertension, hyperlipidemia mild chronic renal insufficiency, ophthalmologic history of bilateral cataract surgery (2 years and 8 years prior), </a:t>
            </a:r>
            <a:r>
              <a:rPr lang="en-US" dirty="0" err="1">
                <a:cs typeface="Times New Roman" pitchFamily="18" charset="0"/>
              </a:rPr>
              <a:t>pseudophakia</a:t>
            </a:r>
            <a:r>
              <a:rPr lang="en-US" dirty="0">
                <a:cs typeface="Times New Roman" pitchFamily="18" charset="0"/>
              </a:rPr>
              <a:t> and scleral buckling.  He had a baseline visual acuity of 20/25 (right eye) and 20/30 (left eye</a:t>
            </a:r>
            <a:r>
              <a:rPr lang="en-US" dirty="0" smtClean="0">
                <a:cs typeface="Times New Roman" pitchFamily="18" charset="0"/>
              </a:rPr>
              <a:t>)</a:t>
            </a:r>
            <a:endParaRPr lang="en-US" dirty="0">
              <a:cs typeface="Times New Roman" pitchFamily="18" charset="0"/>
            </a:endParaRPr>
          </a:p>
        </p:txBody>
      </p:sp>
    </p:spTree>
    <p:extLst>
      <p:ext uri="{BB962C8B-B14F-4D97-AF65-F5344CB8AC3E}">
        <p14:creationId xmlns:p14="http://schemas.microsoft.com/office/powerpoint/2010/main" val="2366397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5262296"/>
            <a:ext cx="6152983" cy="689514"/>
          </a:xfrm>
        </p:spPr>
        <p:txBody>
          <a:bodyPr>
            <a:normAutofit/>
          </a:bodyPr>
          <a:lstStyle/>
          <a:p>
            <a:r>
              <a:rPr lang="en-US" dirty="0" err="1" smtClean="0">
                <a:solidFill>
                  <a:schemeClr val="bg1"/>
                </a:solidFill>
              </a:rPr>
              <a:t>Supratentorial</a:t>
            </a:r>
            <a:r>
              <a:rPr lang="en-US" dirty="0" smtClean="0">
                <a:solidFill>
                  <a:schemeClr val="bg1"/>
                </a:solidFill>
              </a:rPr>
              <a:t> Mass lesion – CN III </a:t>
            </a:r>
            <a:r>
              <a:rPr lang="en-US" dirty="0" err="1" smtClean="0">
                <a:solidFill>
                  <a:schemeClr val="bg1"/>
                </a:solidFill>
              </a:rPr>
              <a:t>PAlsy</a:t>
            </a:r>
            <a:endParaRPr lang="en-US" dirty="0">
              <a:solidFill>
                <a:schemeClr val="bg1"/>
              </a:solidFill>
            </a:endParaRPr>
          </a:p>
        </p:txBody>
      </p:sp>
      <p:sp>
        <p:nvSpPr>
          <p:cNvPr id="4" name="Text Placeholder 3"/>
          <p:cNvSpPr>
            <a:spLocks noGrp="1"/>
          </p:cNvSpPr>
          <p:nvPr>
            <p:ph type="body" sz="half" idx="2"/>
          </p:nvPr>
        </p:nvSpPr>
        <p:spPr>
          <a:xfrm>
            <a:off x="4800600" y="5262296"/>
            <a:ext cx="6810211" cy="689515"/>
          </a:xfrm>
        </p:spPr>
        <p:txBody>
          <a:bodyPr>
            <a:noAutofit/>
          </a:bodyPr>
          <a:lstStyle/>
          <a:p>
            <a:r>
              <a:rPr lang="en-US" sz="1800" dirty="0" smtClean="0"/>
              <a:t>86 y/o male subdural hematoma</a:t>
            </a:r>
            <a:endParaRPr lang="en-US" sz="1800" dirty="0"/>
          </a:p>
        </p:txBody>
      </p:sp>
      <p:sp>
        <p:nvSpPr>
          <p:cNvPr id="18" name="TextBox 17"/>
          <p:cNvSpPr txBox="1"/>
          <p:nvPr/>
        </p:nvSpPr>
        <p:spPr>
          <a:xfrm>
            <a:off x="8616628" y="1127317"/>
            <a:ext cx="1061929" cy="369332"/>
          </a:xfrm>
          <a:prstGeom prst="rect">
            <a:avLst/>
          </a:prstGeom>
          <a:noFill/>
        </p:spPr>
        <p:txBody>
          <a:bodyPr wrap="square" rtlCol="0">
            <a:spAutoFit/>
          </a:bodyPr>
          <a:lstStyle/>
          <a:p>
            <a:pPr algn="ctr"/>
            <a:r>
              <a:rPr lang="en-US" b="1" dirty="0" smtClean="0"/>
              <a:t>Left Eye</a:t>
            </a:r>
            <a:endParaRPr lang="en-US" b="1" dirty="0"/>
          </a:p>
        </p:txBody>
      </p:sp>
      <p:sp>
        <p:nvSpPr>
          <p:cNvPr id="19" name="TextBox 18"/>
          <p:cNvSpPr txBox="1"/>
          <p:nvPr/>
        </p:nvSpPr>
        <p:spPr>
          <a:xfrm>
            <a:off x="10473791" y="1127317"/>
            <a:ext cx="1201463" cy="369332"/>
          </a:xfrm>
          <a:prstGeom prst="rect">
            <a:avLst/>
          </a:prstGeom>
          <a:noFill/>
        </p:spPr>
        <p:txBody>
          <a:bodyPr wrap="square" rtlCol="0">
            <a:spAutoFit/>
          </a:bodyPr>
          <a:lstStyle/>
          <a:p>
            <a:pPr algn="ctr"/>
            <a:r>
              <a:rPr lang="en-US" b="1" dirty="0" smtClean="0"/>
              <a:t>Right Eye</a:t>
            </a:r>
            <a:endParaRPr lang="en-US" b="1" dirty="0"/>
          </a:p>
        </p:txBody>
      </p:sp>
      <p:sp>
        <p:nvSpPr>
          <p:cNvPr id="20" name="TextBox 19"/>
          <p:cNvSpPr txBox="1"/>
          <p:nvPr/>
        </p:nvSpPr>
        <p:spPr>
          <a:xfrm>
            <a:off x="454615" y="748498"/>
            <a:ext cx="2160590" cy="3970318"/>
          </a:xfrm>
          <a:prstGeom prst="rect">
            <a:avLst/>
          </a:prstGeom>
          <a:noFill/>
          <a:ln>
            <a:solidFill>
              <a:schemeClr val="accent1"/>
            </a:solidFill>
          </a:ln>
        </p:spPr>
        <p:txBody>
          <a:bodyPr wrap="square" rtlCol="0">
            <a:spAutoFit/>
          </a:bodyPr>
          <a:lstStyle/>
          <a:p>
            <a:r>
              <a:rPr lang="en-US" dirty="0">
                <a:cs typeface="Times New Roman" pitchFamily="18" charset="0"/>
              </a:rPr>
              <a:t>Hypertension, hyperlipidemia mild chronic renal insufficiency, ophthalmologic history of bilateral cataract surgery (2 years and 8 years prior), </a:t>
            </a:r>
            <a:r>
              <a:rPr lang="en-US" dirty="0" err="1">
                <a:cs typeface="Times New Roman" pitchFamily="18" charset="0"/>
              </a:rPr>
              <a:t>pseudophakia</a:t>
            </a:r>
            <a:r>
              <a:rPr lang="en-US" dirty="0">
                <a:cs typeface="Times New Roman" pitchFamily="18" charset="0"/>
              </a:rPr>
              <a:t> and scleral buckling.  He had a baseline visual acuity of 20/25 (right eye) and 20/30 (left eye</a:t>
            </a:r>
            <a:r>
              <a:rPr lang="en-US" dirty="0" smtClean="0">
                <a:cs typeface="Times New Roman" pitchFamily="18" charset="0"/>
              </a:rPr>
              <a:t>)</a:t>
            </a:r>
            <a:endParaRPr lang="en-US" dirty="0">
              <a:cs typeface="Times New Roman" pitchFamily="18" charset="0"/>
            </a:endParaRPr>
          </a:p>
        </p:txBody>
      </p:sp>
      <p:pic>
        <p:nvPicPr>
          <p:cNvPr id="21" name="Picture 20" descr="CalAlb_R_154850_12030502BoxTC.jpg"/>
          <p:cNvPicPr>
            <a:picLocks noChangeAspect="1"/>
          </p:cNvPicPr>
          <p:nvPr/>
        </p:nvPicPr>
        <p:blipFill>
          <a:blip r:embed="rId3" cstate="print"/>
          <a:srcRect l="44800" t="61867" r="41600" b="18133"/>
          <a:stretch>
            <a:fillRect/>
          </a:stretch>
        </p:blipFill>
        <p:spPr>
          <a:xfrm>
            <a:off x="10219024" y="1864266"/>
            <a:ext cx="1710999" cy="1887025"/>
          </a:xfrm>
          <a:prstGeom prst="rect">
            <a:avLst/>
          </a:prstGeom>
        </p:spPr>
      </p:pic>
      <p:pic>
        <p:nvPicPr>
          <p:cNvPr id="22" name="Picture 21" descr="CalAlb_R_154850_12030801BoxTC.jpg"/>
          <p:cNvPicPr>
            <a:picLocks noChangeAspect="1"/>
          </p:cNvPicPr>
          <p:nvPr/>
        </p:nvPicPr>
        <p:blipFill>
          <a:blip r:embed="rId4" cstate="print"/>
          <a:srcRect l="43200" t="62933" r="40800" b="16000"/>
          <a:stretch>
            <a:fillRect/>
          </a:stretch>
        </p:blipFill>
        <p:spPr>
          <a:xfrm>
            <a:off x="8192101" y="1864266"/>
            <a:ext cx="1910985" cy="1887024"/>
          </a:xfrm>
          <a:prstGeom prst="rect">
            <a:avLst/>
          </a:prstGeom>
        </p:spPr>
      </p:pic>
      <p:pic>
        <p:nvPicPr>
          <p:cNvPr id="23" name="Picture 3"/>
          <p:cNvPicPr>
            <a:picLocks noChangeAspect="1" noChangeArrowheads="1"/>
          </p:cNvPicPr>
          <p:nvPr/>
        </p:nvPicPr>
        <p:blipFill>
          <a:blip r:embed="rId5" cstate="print"/>
          <a:srcRect l="16875" t="8989" r="15000" b="8989"/>
          <a:stretch>
            <a:fillRect/>
          </a:stretch>
        </p:blipFill>
        <p:spPr bwMode="auto">
          <a:xfrm>
            <a:off x="4423043" y="1688409"/>
            <a:ext cx="1676400" cy="2105102"/>
          </a:xfrm>
          <a:prstGeom prst="rect">
            <a:avLst/>
          </a:prstGeom>
          <a:noFill/>
          <a:ln w="9525">
            <a:noFill/>
            <a:miter lim="800000"/>
            <a:headEnd/>
            <a:tailEnd/>
          </a:ln>
        </p:spPr>
      </p:pic>
      <p:grpSp>
        <p:nvGrpSpPr>
          <p:cNvPr id="24" name="Group 9"/>
          <p:cNvGrpSpPr/>
          <p:nvPr/>
        </p:nvGrpSpPr>
        <p:grpSpPr>
          <a:xfrm>
            <a:off x="6174066" y="1688409"/>
            <a:ext cx="1686581" cy="2062883"/>
            <a:chOff x="677196" y="3652117"/>
            <a:chExt cx="2612310" cy="3205883"/>
          </a:xfrm>
        </p:grpSpPr>
        <p:pic>
          <p:nvPicPr>
            <p:cNvPr id="25" name="Picture 2"/>
            <p:cNvPicPr>
              <a:picLocks noChangeAspect="1" noChangeArrowheads="1"/>
            </p:cNvPicPr>
            <p:nvPr/>
          </p:nvPicPr>
          <p:blipFill>
            <a:blip r:embed="rId6" cstate="print"/>
            <a:srcRect l="16875" t="7500" r="15000" b="7500"/>
            <a:stretch>
              <a:fillRect/>
            </a:stretch>
          </p:blipFill>
          <p:spPr bwMode="auto">
            <a:xfrm>
              <a:off x="677196" y="3652117"/>
              <a:ext cx="2612310" cy="3205883"/>
            </a:xfrm>
            <a:prstGeom prst="rect">
              <a:avLst/>
            </a:prstGeom>
            <a:noFill/>
            <a:ln w="9525">
              <a:noFill/>
              <a:miter lim="800000"/>
              <a:headEnd/>
              <a:tailEnd/>
            </a:ln>
          </p:spPr>
        </p:pic>
        <p:sp>
          <p:nvSpPr>
            <p:cNvPr id="26" name="Up Arrow 25"/>
            <p:cNvSpPr/>
            <p:nvPr/>
          </p:nvSpPr>
          <p:spPr>
            <a:xfrm>
              <a:off x="2133600" y="5486400"/>
              <a:ext cx="228600" cy="3810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p:cNvSpPr/>
          <p:nvPr/>
        </p:nvSpPr>
        <p:spPr>
          <a:xfrm>
            <a:off x="2799278" y="2119685"/>
            <a:ext cx="1512444" cy="1200329"/>
          </a:xfrm>
          <a:prstGeom prst="rect">
            <a:avLst/>
          </a:prstGeom>
        </p:spPr>
        <p:txBody>
          <a:bodyPr wrap="square">
            <a:spAutoFit/>
          </a:bodyPr>
          <a:lstStyle/>
          <a:p>
            <a:pPr algn="r"/>
            <a:r>
              <a:rPr lang="en-US" dirty="0">
                <a:cs typeface="Times New Roman" pitchFamily="18" charset="0"/>
              </a:rPr>
              <a:t>After 100 </a:t>
            </a:r>
            <a:r>
              <a:rPr lang="en-US" dirty="0" smtClean="0">
                <a:cs typeface="Times New Roman" pitchFamily="18" charset="0"/>
              </a:rPr>
              <a:t>cc of subdural hematoma was evacuated</a:t>
            </a:r>
            <a:endParaRPr lang="en-US" dirty="0">
              <a:cs typeface="Times New Roman" pitchFamily="18" charset="0"/>
            </a:endParaRPr>
          </a:p>
        </p:txBody>
      </p:sp>
    </p:spTree>
    <p:extLst>
      <p:ext uri="{BB962C8B-B14F-4D97-AF65-F5344CB8AC3E}">
        <p14:creationId xmlns:p14="http://schemas.microsoft.com/office/powerpoint/2010/main" val="4190233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1" y="5262296"/>
            <a:ext cx="5494001" cy="689514"/>
          </a:xfrm>
        </p:spPr>
        <p:txBody>
          <a:bodyPr>
            <a:normAutofit/>
          </a:bodyPr>
          <a:lstStyle/>
          <a:p>
            <a:r>
              <a:rPr lang="en-US" dirty="0" err="1">
                <a:solidFill>
                  <a:schemeClr val="bg1"/>
                </a:solidFill>
              </a:rPr>
              <a:t>Supratentorial</a:t>
            </a:r>
            <a:r>
              <a:rPr lang="en-US" dirty="0">
                <a:solidFill>
                  <a:schemeClr val="bg1"/>
                </a:solidFill>
              </a:rPr>
              <a:t> Mass </a:t>
            </a:r>
            <a:r>
              <a:rPr lang="en-US" dirty="0" smtClean="0">
                <a:solidFill>
                  <a:schemeClr val="bg1"/>
                </a:solidFill>
              </a:rPr>
              <a:t>lesion – CN VI Palsy</a:t>
            </a:r>
            <a:endParaRPr lang="en-US" dirty="0"/>
          </a:p>
        </p:txBody>
      </p:sp>
      <p:sp>
        <p:nvSpPr>
          <p:cNvPr id="4" name="Text Placeholder 3"/>
          <p:cNvSpPr>
            <a:spLocks noGrp="1"/>
          </p:cNvSpPr>
          <p:nvPr>
            <p:ph type="body" sz="half" idx="2"/>
          </p:nvPr>
        </p:nvSpPr>
        <p:spPr/>
        <p:txBody>
          <a:bodyPr>
            <a:noAutofit/>
          </a:bodyPr>
          <a:lstStyle/>
          <a:p>
            <a:r>
              <a:rPr lang="en-US" sz="1800" dirty="0"/>
              <a:t>63 y/o male with epidural hematoma </a:t>
            </a:r>
            <a:r>
              <a:rPr lang="en-US" sz="1800" dirty="0" smtClean="0"/>
              <a:t>preoperative</a:t>
            </a:r>
            <a:endParaRPr lang="en-US" sz="1800" dirty="0"/>
          </a:p>
        </p:txBody>
      </p:sp>
      <p:grpSp>
        <p:nvGrpSpPr>
          <p:cNvPr id="17" name="Group 16"/>
          <p:cNvGrpSpPr/>
          <p:nvPr/>
        </p:nvGrpSpPr>
        <p:grpSpPr>
          <a:xfrm>
            <a:off x="1876592" y="821492"/>
            <a:ext cx="3576471" cy="4018612"/>
            <a:chOff x="1038392" y="630992"/>
            <a:chExt cx="3576471" cy="4018612"/>
          </a:xfrm>
        </p:grpSpPr>
        <p:pic>
          <p:nvPicPr>
            <p:cNvPr id="14" name="Picture 2"/>
            <p:cNvPicPr>
              <a:picLocks noChangeAspect="1" noChangeArrowheads="1"/>
            </p:cNvPicPr>
            <p:nvPr/>
          </p:nvPicPr>
          <p:blipFill>
            <a:blip r:embed="rId2" cstate="print"/>
            <a:srcRect l="15000" t="20625" r="16875" b="3750"/>
            <a:stretch>
              <a:fillRect/>
            </a:stretch>
          </p:blipFill>
          <p:spPr bwMode="auto">
            <a:xfrm>
              <a:off x="2863060" y="2704942"/>
              <a:ext cx="1751803" cy="1944662"/>
            </a:xfrm>
            <a:prstGeom prst="rect">
              <a:avLst/>
            </a:prstGeom>
            <a:noFill/>
            <a:ln w="9525">
              <a:noFill/>
              <a:miter lim="800000"/>
              <a:headEnd/>
              <a:tailEnd/>
            </a:ln>
          </p:spPr>
        </p:pic>
        <p:grpSp>
          <p:nvGrpSpPr>
            <p:cNvPr id="5" name="Group 19"/>
            <p:cNvGrpSpPr/>
            <p:nvPr/>
          </p:nvGrpSpPr>
          <p:grpSpPr>
            <a:xfrm>
              <a:off x="1038392" y="635245"/>
              <a:ext cx="1752600" cy="1905000"/>
              <a:chOff x="228600" y="304800"/>
              <a:chExt cx="2416630" cy="2786551"/>
            </a:xfrm>
          </p:grpSpPr>
          <p:pic>
            <p:nvPicPr>
              <p:cNvPr id="6" name="Picture 2"/>
              <p:cNvPicPr>
                <a:picLocks noChangeAspect="1" noChangeArrowheads="1"/>
              </p:cNvPicPr>
              <p:nvPr/>
            </p:nvPicPr>
            <p:blipFill>
              <a:blip r:embed="rId3" cstate="print"/>
              <a:srcRect l="11245" t="27500" r="62548" b="18750"/>
              <a:stretch>
                <a:fillRect/>
              </a:stretch>
            </p:blipFill>
            <p:spPr bwMode="auto">
              <a:xfrm>
                <a:off x="228600" y="304800"/>
                <a:ext cx="2416630" cy="2786551"/>
              </a:xfrm>
              <a:prstGeom prst="rect">
                <a:avLst/>
              </a:prstGeom>
              <a:noFill/>
              <a:ln w="9525">
                <a:noFill/>
                <a:miter lim="800000"/>
                <a:headEnd/>
                <a:tailEnd/>
              </a:ln>
            </p:spPr>
          </p:pic>
          <p:sp>
            <p:nvSpPr>
              <p:cNvPr id="7" name="Right Arrow 6"/>
              <p:cNvSpPr/>
              <p:nvPr/>
            </p:nvSpPr>
            <p:spPr>
              <a:xfrm>
                <a:off x="457200" y="1600200"/>
                <a:ext cx="304800" cy="152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2862263" y="630992"/>
              <a:ext cx="1752600" cy="1909253"/>
              <a:chOff x="4733925" y="819149"/>
              <a:chExt cx="1828800" cy="1683965"/>
            </a:xfrm>
          </p:grpSpPr>
          <p:pic>
            <p:nvPicPr>
              <p:cNvPr id="9" name="Picture 2"/>
              <p:cNvPicPr>
                <a:picLocks noChangeAspect="1" noChangeArrowheads="1"/>
              </p:cNvPicPr>
              <p:nvPr/>
            </p:nvPicPr>
            <p:blipFill>
              <a:blip r:embed="rId4" cstate="print"/>
              <a:srcRect l="22500" t="27500" r="43500" b="10000"/>
              <a:stretch>
                <a:fillRect/>
              </a:stretch>
            </p:blipFill>
            <p:spPr bwMode="auto">
              <a:xfrm>
                <a:off x="4733925" y="819149"/>
                <a:ext cx="1828800" cy="1683965"/>
              </a:xfrm>
              <a:prstGeom prst="rect">
                <a:avLst/>
              </a:prstGeom>
              <a:noFill/>
              <a:ln w="9525">
                <a:noFill/>
                <a:miter lim="800000"/>
                <a:headEnd/>
                <a:tailEnd/>
              </a:ln>
            </p:spPr>
          </p:pic>
          <p:sp>
            <p:nvSpPr>
              <p:cNvPr id="10" name="Right Arrow 9"/>
              <p:cNvSpPr/>
              <p:nvPr/>
            </p:nvSpPr>
            <p:spPr>
              <a:xfrm>
                <a:off x="4733925" y="1874751"/>
                <a:ext cx="210734" cy="8796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3"/>
            <p:cNvPicPr>
              <a:picLocks noChangeAspect="1" noChangeArrowheads="1"/>
            </p:cNvPicPr>
            <p:nvPr/>
          </p:nvPicPr>
          <p:blipFill>
            <a:blip r:embed="rId5" cstate="print"/>
            <a:srcRect l="18750" t="28125" r="20625" b="7500"/>
            <a:stretch>
              <a:fillRect/>
            </a:stretch>
          </p:blipFill>
          <p:spPr bwMode="auto">
            <a:xfrm>
              <a:off x="1038392" y="2704942"/>
              <a:ext cx="1752600" cy="1944662"/>
            </a:xfrm>
            <a:prstGeom prst="rect">
              <a:avLst/>
            </a:prstGeom>
            <a:noFill/>
            <a:ln w="9525">
              <a:noFill/>
              <a:miter lim="800000"/>
              <a:headEnd/>
              <a:tailEnd/>
            </a:ln>
          </p:spPr>
        </p:pic>
      </p:grpSp>
      <p:sp>
        <p:nvSpPr>
          <p:cNvPr id="18" name="TextBox 17"/>
          <p:cNvSpPr txBox="1"/>
          <p:nvPr/>
        </p:nvSpPr>
        <p:spPr>
          <a:xfrm>
            <a:off x="680034" y="1568492"/>
            <a:ext cx="834074" cy="369332"/>
          </a:xfrm>
          <a:prstGeom prst="rect">
            <a:avLst/>
          </a:prstGeom>
          <a:noFill/>
        </p:spPr>
        <p:txBody>
          <a:bodyPr wrap="none" rtlCol="0">
            <a:spAutoFit/>
          </a:bodyPr>
          <a:lstStyle/>
          <a:p>
            <a:r>
              <a:rPr lang="en-US" b="1" dirty="0" smtClean="0"/>
              <a:t>Preop</a:t>
            </a:r>
            <a:endParaRPr lang="en-US" b="1" dirty="0"/>
          </a:p>
        </p:txBody>
      </p:sp>
      <p:sp>
        <p:nvSpPr>
          <p:cNvPr id="19" name="TextBox 18"/>
          <p:cNvSpPr txBox="1"/>
          <p:nvPr/>
        </p:nvSpPr>
        <p:spPr>
          <a:xfrm>
            <a:off x="637522" y="3452795"/>
            <a:ext cx="919098" cy="646331"/>
          </a:xfrm>
          <a:prstGeom prst="rect">
            <a:avLst/>
          </a:prstGeom>
          <a:noFill/>
        </p:spPr>
        <p:txBody>
          <a:bodyPr wrap="none" rtlCol="0">
            <a:spAutoFit/>
          </a:bodyPr>
          <a:lstStyle/>
          <a:p>
            <a:r>
              <a:rPr lang="en-US" b="1" dirty="0" smtClean="0"/>
              <a:t>7 days</a:t>
            </a:r>
          </a:p>
          <a:p>
            <a:r>
              <a:rPr lang="en-US" b="1" dirty="0" smtClean="0"/>
              <a:t>Postop</a:t>
            </a:r>
            <a:endParaRPr lang="en-US" b="1" dirty="0"/>
          </a:p>
        </p:txBody>
      </p:sp>
      <p:grpSp>
        <p:nvGrpSpPr>
          <p:cNvPr id="31" name="Group 30"/>
          <p:cNvGrpSpPr/>
          <p:nvPr/>
        </p:nvGrpSpPr>
        <p:grpSpPr>
          <a:xfrm>
            <a:off x="6002561" y="478247"/>
            <a:ext cx="2417055" cy="4667860"/>
            <a:chOff x="5278661" y="487772"/>
            <a:chExt cx="2417055" cy="4667860"/>
          </a:xfrm>
        </p:grpSpPr>
        <p:pic>
          <p:nvPicPr>
            <p:cNvPr id="20" name="Picture 19" descr="ReaSta_L_521525_12080605BoxTC.jpg"/>
            <p:cNvPicPr>
              <a:picLocks noChangeAspect="1"/>
            </p:cNvPicPr>
            <p:nvPr/>
          </p:nvPicPr>
          <p:blipFill>
            <a:blip r:embed="rId6" cstate="print"/>
            <a:srcRect l="39200" t="55467" r="36800" b="16000"/>
            <a:stretch>
              <a:fillRect/>
            </a:stretch>
          </p:blipFill>
          <p:spPr>
            <a:xfrm>
              <a:off x="5574257" y="832409"/>
              <a:ext cx="1515802" cy="1351573"/>
            </a:xfrm>
            <a:prstGeom prst="rect">
              <a:avLst/>
            </a:prstGeom>
            <a:solidFill>
              <a:schemeClr val="tx1"/>
            </a:solidFill>
            <a:ln>
              <a:noFill/>
            </a:ln>
          </p:spPr>
        </p:pic>
        <p:pic>
          <p:nvPicPr>
            <p:cNvPr id="23" name="Picture 22" descr="ReaSta_L_521525_12080605BoxTC (2).jpg"/>
            <p:cNvPicPr>
              <a:picLocks noChangeAspect="1"/>
            </p:cNvPicPr>
            <p:nvPr/>
          </p:nvPicPr>
          <p:blipFill>
            <a:blip r:embed="rId7" cstate="print"/>
            <a:srcRect l="10400" t="6400" r="8800" b="51200"/>
            <a:stretch>
              <a:fillRect/>
            </a:stretch>
          </p:blipFill>
          <p:spPr>
            <a:xfrm>
              <a:off x="5351293" y="2070273"/>
              <a:ext cx="2045017" cy="750105"/>
            </a:xfrm>
            <a:prstGeom prst="rect">
              <a:avLst/>
            </a:prstGeom>
            <a:ln>
              <a:noFill/>
            </a:ln>
          </p:spPr>
        </p:pic>
        <p:sp>
          <p:nvSpPr>
            <p:cNvPr id="25" name="TextBox 24"/>
            <p:cNvSpPr txBox="1"/>
            <p:nvPr/>
          </p:nvSpPr>
          <p:spPr>
            <a:xfrm>
              <a:off x="5842838" y="487772"/>
              <a:ext cx="1061929" cy="369332"/>
            </a:xfrm>
            <a:prstGeom prst="rect">
              <a:avLst/>
            </a:prstGeom>
            <a:noFill/>
          </p:spPr>
          <p:txBody>
            <a:bodyPr wrap="square" rtlCol="0">
              <a:spAutoFit/>
            </a:bodyPr>
            <a:lstStyle/>
            <a:p>
              <a:pPr algn="ctr"/>
              <a:r>
                <a:rPr lang="en-US" b="1" dirty="0" smtClean="0"/>
                <a:t>Left Eye</a:t>
              </a:r>
              <a:endParaRPr lang="en-US" b="1" dirty="0"/>
            </a:p>
          </p:txBody>
        </p:sp>
        <p:pic>
          <p:nvPicPr>
            <p:cNvPr id="27" name="Picture 26" descr="ReaSta_L_521525_12081301BoxTC.jpg"/>
            <p:cNvPicPr>
              <a:picLocks noChangeAspect="1"/>
            </p:cNvPicPr>
            <p:nvPr/>
          </p:nvPicPr>
          <p:blipFill>
            <a:blip r:embed="rId8" cstate="print"/>
            <a:srcRect l="43200" t="60800" r="38400" b="14933"/>
            <a:stretch>
              <a:fillRect/>
            </a:stretch>
          </p:blipFill>
          <p:spPr>
            <a:xfrm>
              <a:off x="5615901" y="2906360"/>
              <a:ext cx="1515802" cy="1351573"/>
            </a:xfrm>
            <a:prstGeom prst="rect">
              <a:avLst/>
            </a:prstGeom>
            <a:ln>
              <a:noFill/>
            </a:ln>
          </p:spPr>
        </p:pic>
        <p:pic>
          <p:nvPicPr>
            <p:cNvPr id="28" name="Picture 27" descr="ReaSta_L_521525_12081301BoxTC.jpg"/>
            <p:cNvPicPr>
              <a:picLocks noChangeAspect="1"/>
            </p:cNvPicPr>
            <p:nvPr/>
          </p:nvPicPr>
          <p:blipFill>
            <a:blip r:embed="rId9" cstate="print"/>
            <a:srcRect l="11200" t="6400" r="8800" b="51200"/>
            <a:stretch>
              <a:fillRect/>
            </a:stretch>
          </p:blipFill>
          <p:spPr>
            <a:xfrm>
              <a:off x="5278661" y="4194873"/>
              <a:ext cx="2417055" cy="960759"/>
            </a:xfrm>
            <a:prstGeom prst="rect">
              <a:avLst/>
            </a:prstGeom>
          </p:spPr>
        </p:pic>
      </p:grpSp>
      <p:grpSp>
        <p:nvGrpSpPr>
          <p:cNvPr id="32" name="Group 31"/>
          <p:cNvGrpSpPr/>
          <p:nvPr/>
        </p:nvGrpSpPr>
        <p:grpSpPr>
          <a:xfrm>
            <a:off x="9305041" y="450620"/>
            <a:ext cx="2356439" cy="4695487"/>
            <a:chOff x="8819266" y="460145"/>
            <a:chExt cx="2356439" cy="4695487"/>
          </a:xfrm>
        </p:grpSpPr>
        <p:pic>
          <p:nvPicPr>
            <p:cNvPr id="21" name="Picture 20" descr="ReaSta_R_521525_12080606BoxTC.jpg"/>
            <p:cNvPicPr>
              <a:picLocks noChangeAspect="1"/>
            </p:cNvPicPr>
            <p:nvPr/>
          </p:nvPicPr>
          <p:blipFill>
            <a:blip r:embed="rId10" cstate="print"/>
            <a:srcRect l="48800" t="55467" r="20000" b="14933"/>
            <a:stretch>
              <a:fillRect/>
            </a:stretch>
          </p:blipFill>
          <p:spPr>
            <a:xfrm>
              <a:off x="9239587" y="821491"/>
              <a:ext cx="1515802" cy="1351573"/>
            </a:xfrm>
            <a:prstGeom prst="rect">
              <a:avLst/>
            </a:prstGeom>
            <a:ln>
              <a:noFill/>
            </a:ln>
          </p:spPr>
        </p:pic>
        <p:pic>
          <p:nvPicPr>
            <p:cNvPr id="24" name="Picture 23" descr="ReaSta_R_521525_12080606BoxTC (2).jpg"/>
            <p:cNvPicPr>
              <a:picLocks noChangeAspect="1"/>
            </p:cNvPicPr>
            <p:nvPr/>
          </p:nvPicPr>
          <p:blipFill>
            <a:blip r:embed="rId11" cstate="print"/>
            <a:srcRect l="10400" t="6400" r="8800" b="51200"/>
            <a:stretch>
              <a:fillRect/>
            </a:stretch>
          </p:blipFill>
          <p:spPr>
            <a:xfrm>
              <a:off x="8992018" y="2058473"/>
              <a:ext cx="2010937" cy="750113"/>
            </a:xfrm>
            <a:prstGeom prst="rect">
              <a:avLst/>
            </a:prstGeom>
          </p:spPr>
        </p:pic>
        <p:sp>
          <p:nvSpPr>
            <p:cNvPr id="26" name="TextBox 25"/>
            <p:cNvSpPr txBox="1"/>
            <p:nvPr/>
          </p:nvSpPr>
          <p:spPr>
            <a:xfrm>
              <a:off x="9396756" y="460145"/>
              <a:ext cx="1201463" cy="369332"/>
            </a:xfrm>
            <a:prstGeom prst="rect">
              <a:avLst/>
            </a:prstGeom>
            <a:noFill/>
          </p:spPr>
          <p:txBody>
            <a:bodyPr wrap="square" rtlCol="0">
              <a:spAutoFit/>
            </a:bodyPr>
            <a:lstStyle/>
            <a:p>
              <a:pPr algn="ctr"/>
              <a:r>
                <a:rPr lang="en-US" b="1" dirty="0" smtClean="0"/>
                <a:t>Right Eye</a:t>
              </a:r>
              <a:endParaRPr lang="en-US" b="1" dirty="0"/>
            </a:p>
          </p:txBody>
        </p:sp>
        <p:pic>
          <p:nvPicPr>
            <p:cNvPr id="29" name="Picture 28" descr="ReaSta_R_521525_12081302BoxTC.jpg"/>
            <p:cNvPicPr>
              <a:picLocks noChangeAspect="1"/>
            </p:cNvPicPr>
            <p:nvPr/>
          </p:nvPicPr>
          <p:blipFill>
            <a:blip r:embed="rId12" cstate="print"/>
            <a:srcRect l="42400" t="59733" r="38400" b="13867"/>
            <a:stretch>
              <a:fillRect/>
            </a:stretch>
          </p:blipFill>
          <p:spPr>
            <a:xfrm>
              <a:off x="9220642" y="2895442"/>
              <a:ext cx="1515801" cy="1407994"/>
            </a:xfrm>
            <a:prstGeom prst="rect">
              <a:avLst/>
            </a:prstGeom>
            <a:ln>
              <a:noFill/>
            </a:ln>
          </p:spPr>
        </p:pic>
        <p:pic>
          <p:nvPicPr>
            <p:cNvPr id="30" name="Picture 29" descr="ReaSta_R_521525_12081302BoxTC.jpg"/>
            <p:cNvPicPr>
              <a:picLocks noChangeAspect="1"/>
            </p:cNvPicPr>
            <p:nvPr/>
          </p:nvPicPr>
          <p:blipFill>
            <a:blip r:embed="rId13" cstate="print"/>
            <a:srcRect l="11200" t="6400" r="8800" b="51200"/>
            <a:stretch>
              <a:fillRect/>
            </a:stretch>
          </p:blipFill>
          <p:spPr>
            <a:xfrm>
              <a:off x="8819266" y="4218970"/>
              <a:ext cx="2356439" cy="936662"/>
            </a:xfrm>
            <a:prstGeom prst="rect">
              <a:avLst/>
            </a:prstGeom>
          </p:spPr>
        </p:pic>
      </p:grpSp>
    </p:spTree>
    <p:extLst>
      <p:ext uri="{BB962C8B-B14F-4D97-AF65-F5344CB8AC3E}">
        <p14:creationId xmlns:p14="http://schemas.microsoft.com/office/powerpoint/2010/main" val="1126297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5262296"/>
            <a:ext cx="5495758" cy="689514"/>
          </a:xfrm>
        </p:spPr>
        <p:txBody>
          <a:bodyPr>
            <a:noAutofit/>
          </a:bodyPr>
          <a:lstStyle/>
          <a:p>
            <a:r>
              <a:rPr lang="en-US" dirty="0" err="1">
                <a:solidFill>
                  <a:schemeClr val="bg1"/>
                </a:solidFill>
              </a:rPr>
              <a:t>Supratentorial</a:t>
            </a:r>
            <a:r>
              <a:rPr lang="en-US" dirty="0">
                <a:solidFill>
                  <a:schemeClr val="bg1"/>
                </a:solidFill>
              </a:rPr>
              <a:t> Mass </a:t>
            </a:r>
            <a:r>
              <a:rPr lang="en-US" dirty="0" smtClean="0">
                <a:solidFill>
                  <a:schemeClr val="bg1"/>
                </a:solidFill>
              </a:rPr>
              <a:t>lesion – CN VI Palsy</a:t>
            </a:r>
            <a:endParaRPr lang="en-US" dirty="0"/>
          </a:p>
        </p:txBody>
      </p:sp>
      <p:sp>
        <p:nvSpPr>
          <p:cNvPr id="4" name="Text Placeholder 3"/>
          <p:cNvSpPr>
            <a:spLocks noGrp="1"/>
          </p:cNvSpPr>
          <p:nvPr>
            <p:ph type="body" sz="half" idx="2"/>
          </p:nvPr>
        </p:nvSpPr>
        <p:spPr/>
        <p:txBody>
          <a:bodyPr>
            <a:normAutofit/>
          </a:bodyPr>
          <a:lstStyle/>
          <a:p>
            <a:r>
              <a:rPr lang="en-US" sz="1800" dirty="0"/>
              <a:t>63 y/o male with epidural hematoma </a:t>
            </a:r>
            <a:r>
              <a:rPr lang="en-US" sz="1800" dirty="0" smtClean="0"/>
              <a:t>postoperative</a:t>
            </a:r>
            <a:endParaRPr lang="en-US" sz="1800" dirty="0"/>
          </a:p>
        </p:txBody>
      </p:sp>
      <p:grpSp>
        <p:nvGrpSpPr>
          <p:cNvPr id="15" name="Group 14"/>
          <p:cNvGrpSpPr/>
          <p:nvPr/>
        </p:nvGrpSpPr>
        <p:grpSpPr>
          <a:xfrm>
            <a:off x="2270971" y="718468"/>
            <a:ext cx="3897206" cy="3819453"/>
            <a:chOff x="3652096" y="785143"/>
            <a:chExt cx="3897206" cy="3819453"/>
          </a:xfrm>
        </p:grpSpPr>
        <p:pic>
          <p:nvPicPr>
            <p:cNvPr id="5" name="Picture 4" descr="ReaSta_L_521525_12081701BoxTC.jpg"/>
            <p:cNvPicPr>
              <a:picLocks noChangeAspect="1"/>
            </p:cNvPicPr>
            <p:nvPr/>
          </p:nvPicPr>
          <p:blipFill>
            <a:blip r:embed="rId2" cstate="print"/>
            <a:srcRect l="36800" t="55467" r="33600" b="11733"/>
            <a:stretch>
              <a:fillRect/>
            </a:stretch>
          </p:blipFill>
          <p:spPr>
            <a:xfrm>
              <a:off x="3666960" y="1250156"/>
              <a:ext cx="1895639" cy="1575362"/>
            </a:xfrm>
            <a:prstGeom prst="rect">
              <a:avLst/>
            </a:prstGeom>
            <a:ln>
              <a:noFill/>
            </a:ln>
          </p:spPr>
        </p:pic>
        <p:pic>
          <p:nvPicPr>
            <p:cNvPr id="6" name="Picture 5" descr="ReaSta_R_521525_12081702BoxTC.jpg"/>
            <p:cNvPicPr>
              <a:picLocks noChangeAspect="1"/>
            </p:cNvPicPr>
            <p:nvPr/>
          </p:nvPicPr>
          <p:blipFill>
            <a:blip r:embed="rId3" cstate="print"/>
            <a:srcRect l="61600" t="62933" r="15200" b="12800"/>
            <a:stretch>
              <a:fillRect/>
            </a:stretch>
          </p:blipFill>
          <p:spPr>
            <a:xfrm>
              <a:off x="5653663" y="1250156"/>
              <a:ext cx="1895639" cy="1575362"/>
            </a:xfrm>
            <a:prstGeom prst="rect">
              <a:avLst/>
            </a:prstGeom>
            <a:ln>
              <a:noFill/>
            </a:ln>
          </p:spPr>
        </p:pic>
        <p:pic>
          <p:nvPicPr>
            <p:cNvPr id="7" name="Picture 6" descr="ReaSta_R_521525_12091202BoxTC.jpg"/>
            <p:cNvPicPr>
              <a:picLocks noChangeAspect="1"/>
            </p:cNvPicPr>
            <p:nvPr/>
          </p:nvPicPr>
          <p:blipFill>
            <a:blip r:embed="rId4" cstate="print"/>
            <a:srcRect l="43200" t="57600" r="40000" b="18133"/>
            <a:stretch>
              <a:fillRect/>
            </a:stretch>
          </p:blipFill>
          <p:spPr>
            <a:xfrm>
              <a:off x="5638799" y="3016881"/>
              <a:ext cx="1910503" cy="1587715"/>
            </a:xfrm>
            <a:prstGeom prst="rect">
              <a:avLst/>
            </a:prstGeom>
            <a:ln>
              <a:noFill/>
            </a:ln>
          </p:spPr>
        </p:pic>
        <p:pic>
          <p:nvPicPr>
            <p:cNvPr id="8" name="Picture 7" descr="ReaSta_L_521525_12091201BoxTC.jpg"/>
            <p:cNvPicPr>
              <a:picLocks noChangeAspect="1"/>
            </p:cNvPicPr>
            <p:nvPr/>
          </p:nvPicPr>
          <p:blipFill>
            <a:blip r:embed="rId5" cstate="print"/>
            <a:srcRect l="40000" t="57600" r="37600" b="18133"/>
            <a:stretch>
              <a:fillRect/>
            </a:stretch>
          </p:blipFill>
          <p:spPr>
            <a:xfrm>
              <a:off x="3652096" y="3016881"/>
              <a:ext cx="1910503" cy="1587715"/>
            </a:xfrm>
            <a:prstGeom prst="rect">
              <a:avLst/>
            </a:prstGeom>
            <a:ln>
              <a:noFill/>
            </a:ln>
          </p:spPr>
        </p:pic>
        <p:sp>
          <p:nvSpPr>
            <p:cNvPr id="9" name="TextBox 8"/>
            <p:cNvSpPr txBox="1"/>
            <p:nvPr/>
          </p:nvSpPr>
          <p:spPr>
            <a:xfrm>
              <a:off x="4083814" y="785143"/>
              <a:ext cx="1061929" cy="369332"/>
            </a:xfrm>
            <a:prstGeom prst="rect">
              <a:avLst/>
            </a:prstGeom>
            <a:noFill/>
          </p:spPr>
          <p:txBody>
            <a:bodyPr wrap="square" rtlCol="0">
              <a:spAutoFit/>
            </a:bodyPr>
            <a:lstStyle/>
            <a:p>
              <a:pPr algn="ctr"/>
              <a:r>
                <a:rPr lang="en-US" b="1" dirty="0" smtClean="0"/>
                <a:t>Left Eye</a:t>
              </a:r>
              <a:endParaRPr lang="en-US" b="1" dirty="0"/>
            </a:p>
          </p:txBody>
        </p:sp>
        <p:sp>
          <p:nvSpPr>
            <p:cNvPr id="10" name="TextBox 9"/>
            <p:cNvSpPr txBox="1"/>
            <p:nvPr/>
          </p:nvSpPr>
          <p:spPr>
            <a:xfrm>
              <a:off x="6000750" y="785143"/>
              <a:ext cx="1201463" cy="369332"/>
            </a:xfrm>
            <a:prstGeom prst="rect">
              <a:avLst/>
            </a:prstGeom>
            <a:noFill/>
          </p:spPr>
          <p:txBody>
            <a:bodyPr wrap="square" rtlCol="0">
              <a:spAutoFit/>
            </a:bodyPr>
            <a:lstStyle/>
            <a:p>
              <a:pPr algn="ctr"/>
              <a:r>
                <a:rPr lang="en-US" b="1" dirty="0" smtClean="0"/>
                <a:t>Right Eye</a:t>
              </a:r>
              <a:endParaRPr lang="en-US" b="1" dirty="0"/>
            </a:p>
          </p:txBody>
        </p:sp>
      </p:grpSp>
      <p:pic>
        <p:nvPicPr>
          <p:cNvPr id="11" name="Picture 10" descr="ReaSta_L_521525_12081701BoxTC.jpg"/>
          <p:cNvPicPr>
            <a:picLocks noChangeAspect="1"/>
          </p:cNvPicPr>
          <p:nvPr/>
        </p:nvPicPr>
        <p:blipFill>
          <a:blip r:embed="rId2" cstate="print"/>
          <a:srcRect l="10400" t="6400" r="8800" b="50133"/>
          <a:stretch>
            <a:fillRect/>
          </a:stretch>
        </p:blipFill>
        <p:spPr>
          <a:xfrm>
            <a:off x="6406623" y="1556715"/>
            <a:ext cx="2626889" cy="1026725"/>
          </a:xfrm>
          <a:prstGeom prst="rect">
            <a:avLst/>
          </a:prstGeom>
        </p:spPr>
      </p:pic>
      <p:pic>
        <p:nvPicPr>
          <p:cNvPr id="12" name="Picture 11" descr="ReaSta_R_521525_12081702BoxTC.jpg"/>
          <p:cNvPicPr>
            <a:picLocks noChangeAspect="1"/>
          </p:cNvPicPr>
          <p:nvPr/>
        </p:nvPicPr>
        <p:blipFill>
          <a:blip r:embed="rId3" cstate="print"/>
          <a:srcRect l="9600" t="6400" r="8800" b="51200"/>
          <a:stretch>
            <a:fillRect/>
          </a:stretch>
        </p:blipFill>
        <p:spPr>
          <a:xfrm>
            <a:off x="9134368" y="1558881"/>
            <a:ext cx="2629136" cy="1024559"/>
          </a:xfrm>
          <a:prstGeom prst="rect">
            <a:avLst/>
          </a:prstGeom>
        </p:spPr>
      </p:pic>
      <p:pic>
        <p:nvPicPr>
          <p:cNvPr id="13" name="Picture 12" descr="ReaSta_R_521525_12091202BoxTC.jpg"/>
          <p:cNvPicPr>
            <a:picLocks noChangeAspect="1"/>
          </p:cNvPicPr>
          <p:nvPr/>
        </p:nvPicPr>
        <p:blipFill>
          <a:blip r:embed="rId4" cstate="print"/>
          <a:srcRect l="11200" t="6400" r="8000" b="51200"/>
          <a:stretch>
            <a:fillRect/>
          </a:stretch>
        </p:blipFill>
        <p:spPr>
          <a:xfrm>
            <a:off x="9136611" y="3208663"/>
            <a:ext cx="2626893" cy="1033866"/>
          </a:xfrm>
          <a:prstGeom prst="rect">
            <a:avLst/>
          </a:prstGeom>
        </p:spPr>
      </p:pic>
      <p:pic>
        <p:nvPicPr>
          <p:cNvPr id="14" name="Picture 13" descr="ReaSta_L_521525_12091201BoxTC.jpg"/>
          <p:cNvPicPr>
            <a:picLocks noChangeAspect="1"/>
          </p:cNvPicPr>
          <p:nvPr/>
        </p:nvPicPr>
        <p:blipFill>
          <a:blip r:embed="rId5" cstate="print"/>
          <a:srcRect l="10400" t="6400" r="8800" b="51200"/>
          <a:stretch>
            <a:fillRect/>
          </a:stretch>
        </p:blipFill>
        <p:spPr>
          <a:xfrm>
            <a:off x="6408865" y="3208663"/>
            <a:ext cx="2626889" cy="1033866"/>
          </a:xfrm>
          <a:prstGeom prst="rect">
            <a:avLst/>
          </a:prstGeom>
        </p:spPr>
      </p:pic>
      <p:sp>
        <p:nvSpPr>
          <p:cNvPr id="16" name="TextBox 15"/>
          <p:cNvSpPr txBox="1"/>
          <p:nvPr/>
        </p:nvSpPr>
        <p:spPr>
          <a:xfrm>
            <a:off x="7304004" y="718468"/>
            <a:ext cx="1061929" cy="369332"/>
          </a:xfrm>
          <a:prstGeom prst="rect">
            <a:avLst/>
          </a:prstGeom>
          <a:noFill/>
        </p:spPr>
        <p:txBody>
          <a:bodyPr wrap="square" rtlCol="0">
            <a:spAutoFit/>
          </a:bodyPr>
          <a:lstStyle/>
          <a:p>
            <a:pPr algn="ctr"/>
            <a:r>
              <a:rPr lang="en-US" b="1" dirty="0" smtClean="0"/>
              <a:t>Left Eye</a:t>
            </a:r>
            <a:endParaRPr lang="en-US" b="1" dirty="0"/>
          </a:p>
        </p:txBody>
      </p:sp>
      <p:sp>
        <p:nvSpPr>
          <p:cNvPr id="17" name="TextBox 16"/>
          <p:cNvSpPr txBox="1"/>
          <p:nvPr/>
        </p:nvSpPr>
        <p:spPr>
          <a:xfrm>
            <a:off x="9848850" y="718468"/>
            <a:ext cx="1201463" cy="369332"/>
          </a:xfrm>
          <a:prstGeom prst="rect">
            <a:avLst/>
          </a:prstGeom>
          <a:noFill/>
        </p:spPr>
        <p:txBody>
          <a:bodyPr wrap="square" rtlCol="0">
            <a:spAutoFit/>
          </a:bodyPr>
          <a:lstStyle/>
          <a:p>
            <a:pPr algn="ctr"/>
            <a:r>
              <a:rPr lang="en-US" b="1" dirty="0" smtClean="0"/>
              <a:t>Right Eye</a:t>
            </a:r>
            <a:endParaRPr lang="en-US" b="1" dirty="0"/>
          </a:p>
        </p:txBody>
      </p:sp>
      <p:sp>
        <p:nvSpPr>
          <p:cNvPr id="18" name="TextBox 17"/>
          <p:cNvSpPr txBox="1"/>
          <p:nvPr/>
        </p:nvSpPr>
        <p:spPr>
          <a:xfrm>
            <a:off x="581192" y="1786496"/>
            <a:ext cx="1764009" cy="369332"/>
          </a:xfrm>
          <a:prstGeom prst="rect">
            <a:avLst/>
          </a:prstGeom>
          <a:noFill/>
        </p:spPr>
        <p:txBody>
          <a:bodyPr wrap="none" rtlCol="0">
            <a:spAutoFit/>
          </a:bodyPr>
          <a:lstStyle/>
          <a:p>
            <a:r>
              <a:rPr lang="en-US" b="1" dirty="0" smtClean="0"/>
              <a:t>11 days postop</a:t>
            </a:r>
            <a:endParaRPr lang="en-US" b="1" dirty="0"/>
          </a:p>
        </p:txBody>
      </p:sp>
      <p:sp>
        <p:nvSpPr>
          <p:cNvPr id="19" name="TextBox 18"/>
          <p:cNvSpPr txBox="1"/>
          <p:nvPr/>
        </p:nvSpPr>
        <p:spPr>
          <a:xfrm>
            <a:off x="510433" y="3497824"/>
            <a:ext cx="1764009" cy="369332"/>
          </a:xfrm>
          <a:prstGeom prst="rect">
            <a:avLst/>
          </a:prstGeom>
          <a:noFill/>
        </p:spPr>
        <p:txBody>
          <a:bodyPr wrap="none" rtlCol="0">
            <a:spAutoFit/>
          </a:bodyPr>
          <a:lstStyle/>
          <a:p>
            <a:r>
              <a:rPr lang="en-US" b="1" dirty="0" smtClean="0"/>
              <a:t>35 days postop</a:t>
            </a:r>
            <a:endParaRPr lang="en-US" b="1" dirty="0"/>
          </a:p>
        </p:txBody>
      </p:sp>
      <p:sp>
        <p:nvSpPr>
          <p:cNvPr id="20" name="Rectangle 19"/>
          <p:cNvSpPr/>
          <p:nvPr/>
        </p:nvSpPr>
        <p:spPr>
          <a:xfrm>
            <a:off x="1657350" y="4702257"/>
            <a:ext cx="8648700" cy="369332"/>
          </a:xfrm>
          <a:prstGeom prst="rect">
            <a:avLst/>
          </a:prstGeom>
        </p:spPr>
        <p:txBody>
          <a:bodyPr wrap="square">
            <a:spAutoFit/>
          </a:bodyPr>
          <a:lstStyle/>
          <a:p>
            <a:r>
              <a:rPr lang="en-US" dirty="0"/>
              <a:t>The subject returned to work 2 months after the ictus, and has not been eye tracked again.</a:t>
            </a:r>
          </a:p>
        </p:txBody>
      </p:sp>
    </p:spTree>
    <p:extLst>
      <p:ext uri="{BB962C8B-B14F-4D97-AF65-F5344CB8AC3E}">
        <p14:creationId xmlns:p14="http://schemas.microsoft.com/office/powerpoint/2010/main" val="2790935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5262296"/>
            <a:ext cx="7095958" cy="689514"/>
          </a:xfrm>
        </p:spPr>
        <p:txBody>
          <a:bodyPr/>
          <a:lstStyle/>
          <a:p>
            <a:r>
              <a:rPr lang="en-US" dirty="0" err="1">
                <a:solidFill>
                  <a:schemeClr val="bg1"/>
                </a:solidFill>
              </a:rPr>
              <a:t>Infratentorial</a:t>
            </a:r>
            <a:r>
              <a:rPr lang="en-US" dirty="0">
                <a:solidFill>
                  <a:schemeClr val="bg1"/>
                </a:solidFill>
              </a:rPr>
              <a:t> Mass </a:t>
            </a:r>
            <a:r>
              <a:rPr lang="en-US" dirty="0" smtClean="0">
                <a:solidFill>
                  <a:schemeClr val="bg1"/>
                </a:solidFill>
              </a:rPr>
              <a:t>Lesions – CN VI Palsy</a:t>
            </a:r>
            <a:endParaRPr lang="en-US" dirty="0">
              <a:solidFill>
                <a:schemeClr val="bg1"/>
              </a:solidFill>
            </a:endParaRPr>
          </a:p>
        </p:txBody>
      </p:sp>
      <p:grpSp>
        <p:nvGrpSpPr>
          <p:cNvPr id="18" name="Group 17"/>
          <p:cNvGrpSpPr/>
          <p:nvPr/>
        </p:nvGrpSpPr>
        <p:grpSpPr>
          <a:xfrm>
            <a:off x="4229255" y="609600"/>
            <a:ext cx="1744362" cy="4429125"/>
            <a:chOff x="2629055" y="609600"/>
            <a:chExt cx="1744362" cy="4429125"/>
          </a:xfrm>
        </p:grpSpPr>
        <p:pic>
          <p:nvPicPr>
            <p:cNvPr id="5" name="Picture 2"/>
            <p:cNvPicPr>
              <a:picLocks noChangeAspect="1" noChangeArrowheads="1"/>
            </p:cNvPicPr>
            <p:nvPr/>
          </p:nvPicPr>
          <p:blipFill>
            <a:blip r:embed="rId2" cstate="print"/>
            <a:srcRect l="15000" r="15000" b="7500"/>
            <a:stretch>
              <a:fillRect/>
            </a:stretch>
          </p:blipFill>
          <p:spPr bwMode="auto">
            <a:xfrm>
              <a:off x="2629055" y="609600"/>
              <a:ext cx="1744362" cy="2181225"/>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l="13125" t="3750" r="13125" b="5625"/>
            <a:stretch>
              <a:fillRect/>
            </a:stretch>
          </p:blipFill>
          <p:spPr bwMode="auto">
            <a:xfrm>
              <a:off x="2629055" y="2857500"/>
              <a:ext cx="1744362" cy="2181225"/>
            </a:xfrm>
            <a:prstGeom prst="rect">
              <a:avLst/>
            </a:prstGeom>
            <a:noFill/>
            <a:ln w="9525">
              <a:noFill/>
              <a:miter lim="800000"/>
              <a:headEnd/>
              <a:tailEnd/>
            </a:ln>
          </p:spPr>
        </p:pic>
      </p:grpSp>
      <p:grpSp>
        <p:nvGrpSpPr>
          <p:cNvPr id="19" name="Group 18"/>
          <p:cNvGrpSpPr/>
          <p:nvPr/>
        </p:nvGrpSpPr>
        <p:grpSpPr>
          <a:xfrm>
            <a:off x="6249996" y="609600"/>
            <a:ext cx="2560320" cy="4530763"/>
            <a:chOff x="5059371" y="609600"/>
            <a:chExt cx="2560320" cy="4530763"/>
          </a:xfrm>
        </p:grpSpPr>
        <p:pic>
          <p:nvPicPr>
            <p:cNvPr id="7" name="Picture 6" descr="SutGre_L_294872_12072403BoxTC.jpg"/>
            <p:cNvPicPr>
              <a:picLocks noChangeAspect="1"/>
            </p:cNvPicPr>
            <p:nvPr/>
          </p:nvPicPr>
          <p:blipFill>
            <a:blip r:embed="rId4" cstate="print"/>
            <a:srcRect l="38400" t="61867" r="33600" b="12800"/>
            <a:stretch>
              <a:fillRect/>
            </a:stretch>
          </p:blipFill>
          <p:spPr>
            <a:xfrm>
              <a:off x="5059371" y="998233"/>
              <a:ext cx="2560320" cy="1737334"/>
            </a:xfrm>
            <a:prstGeom prst="rect">
              <a:avLst/>
            </a:prstGeom>
          </p:spPr>
        </p:pic>
        <p:pic>
          <p:nvPicPr>
            <p:cNvPr id="9" name="Picture 8" descr="SutGre_L_294872_12072713BoxTC.jpg"/>
            <p:cNvPicPr>
              <a:picLocks noChangeAspect="1"/>
            </p:cNvPicPr>
            <p:nvPr/>
          </p:nvPicPr>
          <p:blipFill>
            <a:blip r:embed="rId5" cstate="print"/>
            <a:srcRect l="39200" t="56533" r="44000" b="14933"/>
            <a:stretch>
              <a:fillRect/>
            </a:stretch>
          </p:blipFill>
          <p:spPr>
            <a:xfrm>
              <a:off x="5904271" y="2885657"/>
              <a:ext cx="1715420" cy="2185141"/>
            </a:xfrm>
            <a:prstGeom prst="rect">
              <a:avLst/>
            </a:prstGeom>
          </p:spPr>
        </p:pic>
        <p:sp>
          <p:nvSpPr>
            <p:cNvPr id="11" name="TextBox 10"/>
            <p:cNvSpPr txBox="1"/>
            <p:nvPr/>
          </p:nvSpPr>
          <p:spPr>
            <a:xfrm>
              <a:off x="6237519" y="609600"/>
              <a:ext cx="1061929" cy="369332"/>
            </a:xfrm>
            <a:prstGeom prst="rect">
              <a:avLst/>
            </a:prstGeom>
            <a:noFill/>
          </p:spPr>
          <p:txBody>
            <a:bodyPr wrap="square" rtlCol="0">
              <a:spAutoFit/>
            </a:bodyPr>
            <a:lstStyle/>
            <a:p>
              <a:pPr algn="ctr"/>
              <a:r>
                <a:rPr lang="en-US" b="1" dirty="0" smtClean="0"/>
                <a:t>Left Eye</a:t>
              </a:r>
              <a:endParaRPr lang="en-US" b="1" dirty="0"/>
            </a:p>
          </p:txBody>
        </p:sp>
        <p:sp>
          <p:nvSpPr>
            <p:cNvPr id="13" name="TextBox 12"/>
            <p:cNvSpPr txBox="1"/>
            <p:nvPr/>
          </p:nvSpPr>
          <p:spPr>
            <a:xfrm>
              <a:off x="6027735" y="4832586"/>
              <a:ext cx="1481496" cy="307777"/>
            </a:xfrm>
            <a:prstGeom prst="rect">
              <a:avLst/>
            </a:prstGeom>
            <a:noFill/>
          </p:spPr>
          <p:txBody>
            <a:bodyPr wrap="none" rtlCol="0">
              <a:spAutoFit/>
            </a:bodyPr>
            <a:lstStyle/>
            <a:p>
              <a:r>
                <a:rPr lang="en-US" sz="1400" dirty="0" smtClean="0"/>
                <a:t>Aspect Ratio 0.97</a:t>
              </a:r>
              <a:endParaRPr lang="en-US" sz="1400" dirty="0"/>
            </a:p>
          </p:txBody>
        </p:sp>
        <p:sp>
          <p:nvSpPr>
            <p:cNvPr id="14" name="TextBox 13"/>
            <p:cNvSpPr txBox="1"/>
            <p:nvPr/>
          </p:nvSpPr>
          <p:spPr>
            <a:xfrm>
              <a:off x="6021233" y="2726145"/>
              <a:ext cx="1481496" cy="307777"/>
            </a:xfrm>
            <a:prstGeom prst="rect">
              <a:avLst/>
            </a:prstGeom>
            <a:noFill/>
          </p:spPr>
          <p:txBody>
            <a:bodyPr wrap="none" rtlCol="0">
              <a:spAutoFit/>
            </a:bodyPr>
            <a:lstStyle/>
            <a:p>
              <a:r>
                <a:rPr lang="en-US" sz="1400" dirty="0" smtClean="0"/>
                <a:t>Aspect Ratio 1.03</a:t>
              </a:r>
              <a:endParaRPr lang="en-US" sz="1400" dirty="0"/>
            </a:p>
          </p:txBody>
        </p:sp>
      </p:grpSp>
      <p:grpSp>
        <p:nvGrpSpPr>
          <p:cNvPr id="20" name="Group 19"/>
          <p:cNvGrpSpPr/>
          <p:nvPr/>
        </p:nvGrpSpPr>
        <p:grpSpPr>
          <a:xfrm>
            <a:off x="9353550" y="609600"/>
            <a:ext cx="2006383" cy="4530763"/>
            <a:chOff x="8991600" y="609600"/>
            <a:chExt cx="2006383" cy="4530763"/>
          </a:xfrm>
        </p:grpSpPr>
        <p:pic>
          <p:nvPicPr>
            <p:cNvPr id="8" name="Picture 7" descr="SutGre_R_294872_12072402BoxTC.jpg"/>
            <p:cNvPicPr>
              <a:picLocks noChangeAspect="1"/>
            </p:cNvPicPr>
            <p:nvPr/>
          </p:nvPicPr>
          <p:blipFill>
            <a:blip r:embed="rId6" cstate="print"/>
            <a:srcRect l="56800" t="60800" r="27200" b="18133"/>
            <a:stretch>
              <a:fillRect/>
            </a:stretch>
          </p:blipFill>
          <p:spPr>
            <a:xfrm>
              <a:off x="8991600" y="876300"/>
              <a:ext cx="2006383" cy="1981200"/>
            </a:xfrm>
            <a:prstGeom prst="rect">
              <a:avLst/>
            </a:prstGeom>
          </p:spPr>
        </p:pic>
        <p:pic>
          <p:nvPicPr>
            <p:cNvPr id="10" name="Picture 9" descr="SutGre_R_294872_12072714BoxTC.jpg"/>
            <p:cNvPicPr>
              <a:picLocks noChangeAspect="1"/>
            </p:cNvPicPr>
            <p:nvPr/>
          </p:nvPicPr>
          <p:blipFill>
            <a:blip r:embed="rId7" cstate="print"/>
            <a:srcRect l="43200" t="57600" r="38400" b="17067"/>
            <a:stretch>
              <a:fillRect/>
            </a:stretch>
          </p:blipFill>
          <p:spPr>
            <a:xfrm>
              <a:off x="9048024" y="2970549"/>
              <a:ext cx="1893534" cy="1955126"/>
            </a:xfrm>
            <a:prstGeom prst="rect">
              <a:avLst/>
            </a:prstGeom>
          </p:spPr>
        </p:pic>
        <p:sp>
          <p:nvSpPr>
            <p:cNvPr id="12" name="TextBox 11"/>
            <p:cNvSpPr txBox="1"/>
            <p:nvPr/>
          </p:nvSpPr>
          <p:spPr>
            <a:xfrm>
              <a:off x="9465206" y="609600"/>
              <a:ext cx="1201463" cy="369332"/>
            </a:xfrm>
            <a:prstGeom prst="rect">
              <a:avLst/>
            </a:prstGeom>
            <a:noFill/>
          </p:spPr>
          <p:txBody>
            <a:bodyPr wrap="square" rtlCol="0">
              <a:spAutoFit/>
            </a:bodyPr>
            <a:lstStyle/>
            <a:p>
              <a:pPr algn="ctr"/>
              <a:r>
                <a:rPr lang="en-US" b="1" dirty="0" smtClean="0"/>
                <a:t>Right Eye</a:t>
              </a:r>
              <a:endParaRPr lang="en-US" b="1" dirty="0"/>
            </a:p>
          </p:txBody>
        </p:sp>
        <p:sp>
          <p:nvSpPr>
            <p:cNvPr id="15" name="TextBox 14"/>
            <p:cNvSpPr txBox="1"/>
            <p:nvPr/>
          </p:nvSpPr>
          <p:spPr>
            <a:xfrm>
              <a:off x="9254043" y="4832586"/>
              <a:ext cx="1481496" cy="307777"/>
            </a:xfrm>
            <a:prstGeom prst="rect">
              <a:avLst/>
            </a:prstGeom>
            <a:noFill/>
          </p:spPr>
          <p:txBody>
            <a:bodyPr wrap="none" rtlCol="0">
              <a:spAutoFit/>
            </a:bodyPr>
            <a:lstStyle/>
            <a:p>
              <a:r>
                <a:rPr lang="en-US" sz="1400" dirty="0" smtClean="0"/>
                <a:t>Aspect Ratio 1.02</a:t>
              </a:r>
              <a:endParaRPr lang="en-US" sz="1400" dirty="0"/>
            </a:p>
          </p:txBody>
        </p:sp>
        <p:sp>
          <p:nvSpPr>
            <p:cNvPr id="16" name="TextBox 15"/>
            <p:cNvSpPr txBox="1"/>
            <p:nvPr/>
          </p:nvSpPr>
          <p:spPr>
            <a:xfrm>
              <a:off x="9325189" y="2748606"/>
              <a:ext cx="1481496" cy="307777"/>
            </a:xfrm>
            <a:prstGeom prst="rect">
              <a:avLst/>
            </a:prstGeom>
            <a:noFill/>
          </p:spPr>
          <p:txBody>
            <a:bodyPr wrap="none" rtlCol="0">
              <a:spAutoFit/>
            </a:bodyPr>
            <a:lstStyle/>
            <a:p>
              <a:r>
                <a:rPr lang="en-US" sz="1400" dirty="0" smtClean="0"/>
                <a:t>Aspect Ratio 1.44</a:t>
              </a:r>
              <a:endParaRPr lang="en-US" sz="1400" dirty="0"/>
            </a:p>
          </p:txBody>
        </p:sp>
      </p:grpSp>
      <p:sp>
        <p:nvSpPr>
          <p:cNvPr id="17" name="TextBox 16"/>
          <p:cNvSpPr txBox="1"/>
          <p:nvPr/>
        </p:nvSpPr>
        <p:spPr>
          <a:xfrm>
            <a:off x="581192" y="2002870"/>
            <a:ext cx="1828633" cy="1754326"/>
          </a:xfrm>
          <a:prstGeom prst="rect">
            <a:avLst/>
          </a:prstGeom>
          <a:noFill/>
          <a:ln>
            <a:solidFill>
              <a:schemeClr val="accent1"/>
            </a:solidFill>
          </a:ln>
        </p:spPr>
        <p:txBody>
          <a:bodyPr wrap="square" rtlCol="0">
            <a:spAutoFit/>
          </a:bodyPr>
          <a:lstStyle/>
          <a:p>
            <a:r>
              <a:rPr lang="en-US" dirty="0"/>
              <a:t>56 </a:t>
            </a:r>
            <a:r>
              <a:rPr lang="en-US" dirty="0" smtClean="0"/>
              <a:t>y/o </a:t>
            </a:r>
            <a:r>
              <a:rPr lang="en-US" dirty="0"/>
              <a:t>male with lung </a:t>
            </a:r>
            <a:r>
              <a:rPr lang="en-US" dirty="0" smtClean="0"/>
              <a:t>mass, headaches</a:t>
            </a:r>
            <a:r>
              <a:rPr lang="en-US" dirty="0"/>
              <a:t>;      Ophthalmology: no evidence of </a:t>
            </a:r>
            <a:r>
              <a:rPr lang="en-US" dirty="0" smtClean="0"/>
              <a:t>papilledema.</a:t>
            </a:r>
            <a:endParaRPr lang="en-US" dirty="0"/>
          </a:p>
        </p:txBody>
      </p:sp>
      <p:sp>
        <p:nvSpPr>
          <p:cNvPr id="21" name="TextBox 20"/>
          <p:cNvSpPr txBox="1"/>
          <p:nvPr/>
        </p:nvSpPr>
        <p:spPr>
          <a:xfrm>
            <a:off x="3488155" y="1633538"/>
            <a:ext cx="741100" cy="369332"/>
          </a:xfrm>
          <a:prstGeom prst="rect">
            <a:avLst/>
          </a:prstGeom>
          <a:noFill/>
        </p:spPr>
        <p:txBody>
          <a:bodyPr wrap="none" rtlCol="0">
            <a:spAutoFit/>
          </a:bodyPr>
          <a:lstStyle/>
          <a:p>
            <a:r>
              <a:rPr lang="en-US" dirty="0" smtClean="0"/>
              <a:t>Preop</a:t>
            </a:r>
            <a:endParaRPr lang="en-US" dirty="0"/>
          </a:p>
        </p:txBody>
      </p:sp>
      <p:sp>
        <p:nvSpPr>
          <p:cNvPr id="22" name="TextBox 21"/>
          <p:cNvSpPr txBox="1"/>
          <p:nvPr/>
        </p:nvSpPr>
        <p:spPr>
          <a:xfrm>
            <a:off x="2793221" y="3757196"/>
            <a:ext cx="1436034" cy="369332"/>
          </a:xfrm>
          <a:prstGeom prst="rect">
            <a:avLst/>
          </a:prstGeom>
          <a:noFill/>
        </p:spPr>
        <p:txBody>
          <a:bodyPr wrap="none" rtlCol="0">
            <a:spAutoFit/>
          </a:bodyPr>
          <a:lstStyle/>
          <a:p>
            <a:r>
              <a:rPr lang="en-US" dirty="0" smtClean="0"/>
              <a:t>Postop Day 1</a:t>
            </a:r>
            <a:endParaRPr lang="en-US" dirty="0"/>
          </a:p>
        </p:txBody>
      </p:sp>
    </p:spTree>
    <p:extLst>
      <p:ext uri="{BB962C8B-B14F-4D97-AF65-F5344CB8AC3E}">
        <p14:creationId xmlns:p14="http://schemas.microsoft.com/office/powerpoint/2010/main" val="1891717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5262296"/>
            <a:ext cx="7791283" cy="689514"/>
          </a:xfrm>
        </p:spPr>
        <p:txBody>
          <a:bodyPr>
            <a:normAutofit/>
          </a:bodyPr>
          <a:lstStyle/>
          <a:p>
            <a:r>
              <a:rPr lang="en-US" dirty="0" smtClean="0">
                <a:solidFill>
                  <a:schemeClr val="bg1"/>
                </a:solidFill>
              </a:rPr>
              <a:t>Hydrocephalus – CN VI Palsy</a:t>
            </a:r>
            <a:endParaRPr lang="en-US" dirty="0">
              <a:solidFill>
                <a:schemeClr val="bg1"/>
              </a:solidFill>
            </a:endParaRPr>
          </a:p>
        </p:txBody>
      </p:sp>
      <p:grpSp>
        <p:nvGrpSpPr>
          <p:cNvPr id="18" name="Group 17"/>
          <p:cNvGrpSpPr/>
          <p:nvPr/>
        </p:nvGrpSpPr>
        <p:grpSpPr>
          <a:xfrm>
            <a:off x="7125083" y="597223"/>
            <a:ext cx="1708326" cy="4517922"/>
            <a:chOff x="5490637" y="604662"/>
            <a:chExt cx="1708326" cy="4517922"/>
          </a:xfrm>
        </p:grpSpPr>
        <p:pic>
          <p:nvPicPr>
            <p:cNvPr id="5" name="Picture 4" descr="RodDen_L_779590_12082705BoxTC.jpg"/>
            <p:cNvPicPr>
              <a:picLocks noChangeAspect="1"/>
            </p:cNvPicPr>
            <p:nvPr/>
          </p:nvPicPr>
          <p:blipFill>
            <a:blip r:embed="rId2" cstate="print"/>
            <a:srcRect l="41600" t="58667" r="37600" b="12800"/>
            <a:stretch>
              <a:fillRect/>
            </a:stretch>
          </p:blipFill>
          <p:spPr>
            <a:xfrm>
              <a:off x="5490637" y="1004242"/>
              <a:ext cx="1708326" cy="1757504"/>
            </a:xfrm>
            <a:prstGeom prst="rect">
              <a:avLst/>
            </a:prstGeom>
            <a:ln>
              <a:noFill/>
            </a:ln>
          </p:spPr>
        </p:pic>
        <p:pic>
          <p:nvPicPr>
            <p:cNvPr id="7" name="Picture 6" descr="RodDen_L_779590_12083001BoxTC.jpg"/>
            <p:cNvPicPr>
              <a:picLocks noChangeAspect="1"/>
            </p:cNvPicPr>
            <p:nvPr/>
          </p:nvPicPr>
          <p:blipFill>
            <a:blip r:embed="rId3" cstate="print"/>
            <a:srcRect l="44000" t="62933" r="39200" b="13867"/>
            <a:stretch>
              <a:fillRect/>
            </a:stretch>
          </p:blipFill>
          <p:spPr>
            <a:xfrm>
              <a:off x="5490637" y="3112935"/>
              <a:ext cx="1708326" cy="1769335"/>
            </a:xfrm>
            <a:prstGeom prst="rect">
              <a:avLst/>
            </a:prstGeom>
            <a:ln>
              <a:noFill/>
            </a:ln>
          </p:spPr>
        </p:pic>
        <p:sp>
          <p:nvSpPr>
            <p:cNvPr id="9" name="TextBox 8"/>
            <p:cNvSpPr txBox="1"/>
            <p:nvPr/>
          </p:nvSpPr>
          <p:spPr>
            <a:xfrm>
              <a:off x="5795935" y="604662"/>
              <a:ext cx="1061929" cy="369332"/>
            </a:xfrm>
            <a:prstGeom prst="rect">
              <a:avLst/>
            </a:prstGeom>
            <a:noFill/>
          </p:spPr>
          <p:txBody>
            <a:bodyPr wrap="square" rtlCol="0">
              <a:spAutoFit/>
            </a:bodyPr>
            <a:lstStyle/>
            <a:p>
              <a:pPr algn="ctr"/>
              <a:r>
                <a:rPr lang="en-US" b="1" dirty="0" smtClean="0"/>
                <a:t>Left Eye</a:t>
              </a:r>
              <a:endParaRPr lang="en-US" b="1" dirty="0"/>
            </a:p>
          </p:txBody>
        </p:sp>
        <p:sp>
          <p:nvSpPr>
            <p:cNvPr id="12" name="TextBox 11"/>
            <p:cNvSpPr txBox="1"/>
            <p:nvPr/>
          </p:nvSpPr>
          <p:spPr>
            <a:xfrm>
              <a:off x="5604052" y="2665446"/>
              <a:ext cx="1481496" cy="307777"/>
            </a:xfrm>
            <a:prstGeom prst="rect">
              <a:avLst/>
            </a:prstGeom>
            <a:noFill/>
          </p:spPr>
          <p:txBody>
            <a:bodyPr wrap="none" rtlCol="0">
              <a:spAutoFit/>
            </a:bodyPr>
            <a:lstStyle/>
            <a:p>
              <a:r>
                <a:rPr lang="en-US" sz="1400" dirty="0" smtClean="0"/>
                <a:t>Aspect Ratio 0.81</a:t>
              </a:r>
              <a:endParaRPr lang="en-US" sz="1400" dirty="0"/>
            </a:p>
          </p:txBody>
        </p:sp>
        <p:sp>
          <p:nvSpPr>
            <p:cNvPr id="14" name="TextBox 13"/>
            <p:cNvSpPr txBox="1"/>
            <p:nvPr/>
          </p:nvSpPr>
          <p:spPr>
            <a:xfrm>
              <a:off x="5586152" y="4814807"/>
              <a:ext cx="1481496" cy="307777"/>
            </a:xfrm>
            <a:prstGeom prst="rect">
              <a:avLst/>
            </a:prstGeom>
            <a:noFill/>
          </p:spPr>
          <p:txBody>
            <a:bodyPr wrap="none" rtlCol="0">
              <a:spAutoFit/>
            </a:bodyPr>
            <a:lstStyle/>
            <a:p>
              <a:r>
                <a:rPr lang="en-US" sz="1400" dirty="0" smtClean="0"/>
                <a:t>Aspect Ratio 1.04</a:t>
              </a:r>
              <a:endParaRPr lang="en-US" sz="1400" dirty="0"/>
            </a:p>
          </p:txBody>
        </p:sp>
      </p:grpSp>
      <p:grpSp>
        <p:nvGrpSpPr>
          <p:cNvPr id="19" name="Group 18"/>
          <p:cNvGrpSpPr/>
          <p:nvPr/>
        </p:nvGrpSpPr>
        <p:grpSpPr>
          <a:xfrm>
            <a:off x="9719737" y="597223"/>
            <a:ext cx="1793236" cy="4517922"/>
            <a:chOff x="7852837" y="604662"/>
            <a:chExt cx="1793236" cy="4517922"/>
          </a:xfrm>
        </p:grpSpPr>
        <p:pic>
          <p:nvPicPr>
            <p:cNvPr id="6" name="Picture 5" descr="RodDen_R_779590_12082706BoxTC.jpg"/>
            <p:cNvPicPr>
              <a:picLocks noChangeAspect="1"/>
            </p:cNvPicPr>
            <p:nvPr/>
          </p:nvPicPr>
          <p:blipFill>
            <a:blip r:embed="rId4" cstate="print"/>
            <a:srcRect l="31200" t="59733" r="51200" b="12800"/>
            <a:stretch>
              <a:fillRect/>
            </a:stretch>
          </p:blipFill>
          <p:spPr>
            <a:xfrm>
              <a:off x="7852837" y="1004242"/>
              <a:ext cx="1708326" cy="1757504"/>
            </a:xfrm>
            <a:prstGeom prst="rect">
              <a:avLst/>
            </a:prstGeom>
            <a:ln>
              <a:noFill/>
            </a:ln>
          </p:spPr>
        </p:pic>
        <p:pic>
          <p:nvPicPr>
            <p:cNvPr id="8" name="Picture 7" descr="RodDen_R_779590_12083002BoxTC.jpg"/>
            <p:cNvPicPr>
              <a:picLocks noChangeAspect="1"/>
            </p:cNvPicPr>
            <p:nvPr/>
          </p:nvPicPr>
          <p:blipFill>
            <a:blip r:embed="rId5" cstate="print"/>
            <a:srcRect l="43200" t="60800" r="39200" b="14933"/>
            <a:stretch>
              <a:fillRect/>
            </a:stretch>
          </p:blipFill>
          <p:spPr>
            <a:xfrm>
              <a:off x="7935067" y="3112935"/>
              <a:ext cx="1711006" cy="1769335"/>
            </a:xfrm>
            <a:prstGeom prst="rect">
              <a:avLst/>
            </a:prstGeom>
            <a:ln>
              <a:noFill/>
            </a:ln>
          </p:spPr>
        </p:pic>
        <p:sp>
          <p:nvSpPr>
            <p:cNvPr id="10" name="TextBox 9"/>
            <p:cNvSpPr txBox="1"/>
            <p:nvPr/>
          </p:nvSpPr>
          <p:spPr>
            <a:xfrm>
              <a:off x="8075083" y="604662"/>
              <a:ext cx="1201463" cy="369332"/>
            </a:xfrm>
            <a:prstGeom prst="rect">
              <a:avLst/>
            </a:prstGeom>
            <a:noFill/>
          </p:spPr>
          <p:txBody>
            <a:bodyPr wrap="square" rtlCol="0">
              <a:spAutoFit/>
            </a:bodyPr>
            <a:lstStyle/>
            <a:p>
              <a:pPr algn="ctr"/>
              <a:r>
                <a:rPr lang="en-US" b="1" dirty="0" smtClean="0"/>
                <a:t>Right Eye</a:t>
              </a:r>
              <a:endParaRPr lang="en-US" b="1" dirty="0"/>
            </a:p>
          </p:txBody>
        </p:sp>
        <p:sp>
          <p:nvSpPr>
            <p:cNvPr id="13" name="TextBox 12"/>
            <p:cNvSpPr txBox="1"/>
            <p:nvPr/>
          </p:nvSpPr>
          <p:spPr>
            <a:xfrm>
              <a:off x="7917167" y="2665445"/>
              <a:ext cx="1481496" cy="307777"/>
            </a:xfrm>
            <a:prstGeom prst="rect">
              <a:avLst/>
            </a:prstGeom>
            <a:noFill/>
          </p:spPr>
          <p:txBody>
            <a:bodyPr wrap="none" rtlCol="0">
              <a:spAutoFit/>
            </a:bodyPr>
            <a:lstStyle/>
            <a:p>
              <a:r>
                <a:rPr lang="en-US" sz="1400" dirty="0" smtClean="0"/>
                <a:t>Aspect Ratio 1.34</a:t>
              </a:r>
            </a:p>
          </p:txBody>
        </p:sp>
        <p:sp>
          <p:nvSpPr>
            <p:cNvPr id="15" name="TextBox 14"/>
            <p:cNvSpPr txBox="1"/>
            <p:nvPr/>
          </p:nvSpPr>
          <p:spPr>
            <a:xfrm>
              <a:off x="7972115" y="4814807"/>
              <a:ext cx="1481496" cy="307777"/>
            </a:xfrm>
            <a:prstGeom prst="rect">
              <a:avLst/>
            </a:prstGeom>
            <a:noFill/>
          </p:spPr>
          <p:txBody>
            <a:bodyPr wrap="none" rtlCol="0">
              <a:spAutoFit/>
            </a:bodyPr>
            <a:lstStyle/>
            <a:p>
              <a:r>
                <a:rPr lang="en-US" sz="1400" dirty="0" smtClean="0"/>
                <a:t>Aspect Ratio 1.00</a:t>
              </a:r>
              <a:endParaRPr lang="en-US" sz="1400" dirty="0"/>
            </a:p>
          </p:txBody>
        </p:sp>
      </p:grpSp>
      <p:pic>
        <p:nvPicPr>
          <p:cNvPr id="16" name="Picture 2"/>
          <p:cNvPicPr>
            <a:picLocks noChangeAspect="1" noChangeArrowheads="1"/>
          </p:cNvPicPr>
          <p:nvPr/>
        </p:nvPicPr>
        <p:blipFill>
          <a:blip r:embed="rId6" cstate="print"/>
          <a:srcRect l="8000" t="15000" r="8000" b="9000"/>
          <a:stretch>
            <a:fillRect/>
          </a:stretch>
        </p:blipFill>
        <p:spPr bwMode="auto">
          <a:xfrm>
            <a:off x="3018544" y="742136"/>
            <a:ext cx="3546314" cy="4278094"/>
          </a:xfrm>
          <a:prstGeom prst="rect">
            <a:avLst/>
          </a:prstGeom>
          <a:noFill/>
          <a:ln w="9525">
            <a:noFill/>
            <a:miter lim="800000"/>
            <a:headEnd/>
            <a:tailEnd/>
          </a:ln>
        </p:spPr>
      </p:pic>
      <p:sp>
        <p:nvSpPr>
          <p:cNvPr id="20" name="TextBox 19"/>
          <p:cNvSpPr txBox="1"/>
          <p:nvPr/>
        </p:nvSpPr>
        <p:spPr>
          <a:xfrm>
            <a:off x="551230" y="742136"/>
            <a:ext cx="2274852" cy="4278094"/>
          </a:xfrm>
          <a:prstGeom prst="rect">
            <a:avLst/>
          </a:prstGeom>
          <a:noFill/>
          <a:ln>
            <a:solidFill>
              <a:schemeClr val="accent1"/>
            </a:solidFill>
          </a:ln>
        </p:spPr>
        <p:txBody>
          <a:bodyPr wrap="square" rtlCol="0">
            <a:spAutoFit/>
          </a:bodyPr>
          <a:lstStyle/>
          <a:p>
            <a:r>
              <a:rPr lang="en-US" sz="1600" dirty="0" smtClean="0"/>
              <a:t>59 y/o </a:t>
            </a:r>
            <a:r>
              <a:rPr lang="en-US" sz="1600" dirty="0"/>
              <a:t>female one year history of progressive intermittent vertigo, </a:t>
            </a:r>
            <a:r>
              <a:rPr lang="en-US" sz="1600" dirty="0" err="1"/>
              <a:t>biparietal</a:t>
            </a:r>
            <a:r>
              <a:rPr lang="en-US" sz="1600" dirty="0"/>
              <a:t> headache and </a:t>
            </a:r>
          </a:p>
          <a:p>
            <a:r>
              <a:rPr lang="en-US" sz="1600" dirty="0"/>
              <a:t>imbalance. She reported intermittent horizontal diplopia. </a:t>
            </a:r>
            <a:r>
              <a:rPr lang="en-US" sz="1600" dirty="0" smtClean="0"/>
              <a:t>Ophthalmologic </a:t>
            </a:r>
            <a:r>
              <a:rPr lang="en-US" sz="1600" dirty="0"/>
              <a:t>examination </a:t>
            </a:r>
            <a:r>
              <a:rPr lang="en-US" sz="1600" dirty="0" smtClean="0"/>
              <a:t>revealed </a:t>
            </a:r>
            <a:r>
              <a:rPr lang="en-US" sz="1600" dirty="0"/>
              <a:t>full ocular motility, and no evidence of papilledema or </a:t>
            </a:r>
            <a:r>
              <a:rPr lang="en-US" sz="1600" dirty="0" err="1" smtClean="0"/>
              <a:t>neurosarcoidosis</a:t>
            </a:r>
            <a:r>
              <a:rPr lang="en-US" sz="1600" dirty="0" smtClean="0"/>
              <a:t>. </a:t>
            </a:r>
          </a:p>
          <a:p>
            <a:endParaRPr lang="en-US" sz="1600" dirty="0"/>
          </a:p>
          <a:p>
            <a:r>
              <a:rPr lang="en-US" sz="1600" dirty="0" smtClean="0"/>
              <a:t>CSF </a:t>
            </a:r>
            <a:r>
              <a:rPr lang="en-US" sz="1600" dirty="0"/>
              <a:t>ACE1 level was 4.8 U/l (reference range 0 to 2.5 U/l) and biopsy of </a:t>
            </a:r>
            <a:r>
              <a:rPr lang="en-US" sz="1600" dirty="0" smtClean="0"/>
              <a:t>a pulmonary mass revealed </a:t>
            </a:r>
            <a:r>
              <a:rPr lang="en-US" sz="1600" dirty="0"/>
              <a:t>sarcoidosis</a:t>
            </a:r>
            <a:r>
              <a:rPr lang="en-US" sz="1600" dirty="0" smtClean="0"/>
              <a:t>.</a:t>
            </a:r>
            <a:endParaRPr lang="en-US" sz="1600" dirty="0"/>
          </a:p>
        </p:txBody>
      </p:sp>
    </p:spTree>
    <p:extLst>
      <p:ext uri="{BB962C8B-B14F-4D97-AF65-F5344CB8AC3E}">
        <p14:creationId xmlns:p14="http://schemas.microsoft.com/office/powerpoint/2010/main" val="374385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232" y="5262296"/>
            <a:ext cx="6147268" cy="689514"/>
          </a:xfrm>
        </p:spPr>
        <p:txBody>
          <a:bodyPr>
            <a:normAutofit/>
          </a:bodyPr>
          <a:lstStyle/>
          <a:p>
            <a:r>
              <a:rPr lang="en-US" dirty="0" smtClean="0">
                <a:solidFill>
                  <a:schemeClr val="bg1"/>
                </a:solidFill>
              </a:rPr>
              <a:t>Elevated Intracranial Pressure – CN VI Palsy</a:t>
            </a:r>
            <a:endParaRPr lang="en-US" dirty="0">
              <a:solidFill>
                <a:schemeClr val="bg1"/>
              </a:solidFill>
            </a:endParaRPr>
          </a:p>
        </p:txBody>
      </p:sp>
      <p:sp>
        <p:nvSpPr>
          <p:cNvPr id="4" name="Text Placeholder 3"/>
          <p:cNvSpPr>
            <a:spLocks noGrp="1"/>
          </p:cNvSpPr>
          <p:nvPr>
            <p:ph type="body" sz="half" idx="2"/>
          </p:nvPr>
        </p:nvSpPr>
        <p:spPr>
          <a:xfrm>
            <a:off x="6667500" y="5262296"/>
            <a:ext cx="4943310" cy="689515"/>
          </a:xfrm>
        </p:spPr>
        <p:txBody>
          <a:bodyPr>
            <a:normAutofit/>
          </a:bodyPr>
          <a:lstStyle/>
          <a:p>
            <a:r>
              <a:rPr lang="en-US" sz="1800" dirty="0" smtClean="0"/>
              <a:t>37 y/o male with pineal region tumor and obstructive hydrocephalus</a:t>
            </a:r>
            <a:endParaRPr lang="en-US" sz="1800" dirty="0"/>
          </a:p>
        </p:txBody>
      </p:sp>
      <p:grpSp>
        <p:nvGrpSpPr>
          <p:cNvPr id="20" name="Group 19"/>
          <p:cNvGrpSpPr/>
          <p:nvPr/>
        </p:nvGrpSpPr>
        <p:grpSpPr>
          <a:xfrm>
            <a:off x="818606" y="721575"/>
            <a:ext cx="10163903" cy="4148438"/>
            <a:chOff x="818606" y="721575"/>
            <a:chExt cx="10163903" cy="4148438"/>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170" y="721575"/>
              <a:ext cx="6646585" cy="4148438"/>
            </a:xfrm>
            <a:prstGeom prst="rect">
              <a:avLst/>
            </a:prstGeom>
          </p:spPr>
        </p:pic>
        <p:sp>
          <p:nvSpPr>
            <p:cNvPr id="14" name="TextBox 13"/>
            <p:cNvSpPr txBox="1"/>
            <p:nvPr/>
          </p:nvSpPr>
          <p:spPr>
            <a:xfrm>
              <a:off x="1816987" y="2595739"/>
              <a:ext cx="835485" cy="400110"/>
            </a:xfrm>
            <a:prstGeom prst="rect">
              <a:avLst/>
            </a:prstGeom>
            <a:noFill/>
          </p:spPr>
          <p:txBody>
            <a:bodyPr wrap="none" rtlCol="0">
              <a:spAutoFit/>
            </a:bodyPr>
            <a:lstStyle/>
            <a:p>
              <a:r>
                <a:rPr lang="en-US" sz="2000" dirty="0" smtClean="0"/>
                <a:t>ICP 30</a:t>
              </a:r>
              <a:endParaRPr lang="en-US" sz="2000" dirty="0"/>
            </a:p>
          </p:txBody>
        </p:sp>
        <p:sp>
          <p:nvSpPr>
            <p:cNvPr id="15" name="TextBox 14"/>
            <p:cNvSpPr txBox="1"/>
            <p:nvPr/>
          </p:nvSpPr>
          <p:spPr>
            <a:xfrm>
              <a:off x="1816987" y="3994843"/>
              <a:ext cx="835485" cy="400110"/>
            </a:xfrm>
            <a:prstGeom prst="rect">
              <a:avLst/>
            </a:prstGeom>
            <a:noFill/>
          </p:spPr>
          <p:txBody>
            <a:bodyPr wrap="none" rtlCol="0">
              <a:spAutoFit/>
            </a:bodyPr>
            <a:lstStyle/>
            <a:p>
              <a:r>
                <a:rPr lang="en-US" sz="2000" dirty="0" smtClean="0"/>
                <a:t>ICP 18</a:t>
              </a:r>
              <a:endParaRPr lang="en-US" sz="2000" dirty="0"/>
            </a:p>
          </p:txBody>
        </p:sp>
        <p:sp>
          <p:nvSpPr>
            <p:cNvPr id="16" name="TextBox 15"/>
            <p:cNvSpPr txBox="1"/>
            <p:nvPr/>
          </p:nvSpPr>
          <p:spPr>
            <a:xfrm>
              <a:off x="818606" y="1122386"/>
              <a:ext cx="1802082" cy="707886"/>
            </a:xfrm>
            <a:prstGeom prst="rect">
              <a:avLst/>
            </a:prstGeom>
            <a:noFill/>
          </p:spPr>
          <p:txBody>
            <a:bodyPr wrap="square" rtlCol="0">
              <a:spAutoFit/>
            </a:bodyPr>
            <a:lstStyle/>
            <a:p>
              <a:pPr algn="r"/>
              <a:r>
                <a:rPr lang="en-US" sz="2000" dirty="0" smtClean="0"/>
                <a:t>Before Surgical Intervention</a:t>
              </a:r>
              <a:endParaRPr lang="en-US" sz="2000" dirty="0"/>
            </a:p>
          </p:txBody>
        </p:sp>
        <p:sp>
          <p:nvSpPr>
            <p:cNvPr id="17" name="TextBox 16"/>
            <p:cNvSpPr txBox="1"/>
            <p:nvPr/>
          </p:nvSpPr>
          <p:spPr>
            <a:xfrm>
              <a:off x="9350550" y="1276274"/>
              <a:ext cx="835485" cy="400110"/>
            </a:xfrm>
            <a:prstGeom prst="rect">
              <a:avLst/>
            </a:prstGeom>
            <a:noFill/>
          </p:spPr>
          <p:txBody>
            <a:bodyPr wrap="none" rtlCol="0">
              <a:spAutoFit/>
            </a:bodyPr>
            <a:lstStyle/>
            <a:p>
              <a:r>
                <a:rPr lang="en-US" sz="2000" dirty="0" smtClean="0"/>
                <a:t>ICP 10</a:t>
              </a:r>
              <a:endParaRPr lang="en-US" sz="2000" dirty="0"/>
            </a:p>
          </p:txBody>
        </p:sp>
        <p:sp>
          <p:nvSpPr>
            <p:cNvPr id="18" name="TextBox 17"/>
            <p:cNvSpPr txBox="1"/>
            <p:nvPr/>
          </p:nvSpPr>
          <p:spPr>
            <a:xfrm>
              <a:off x="9334237" y="2595739"/>
              <a:ext cx="760144" cy="400110"/>
            </a:xfrm>
            <a:prstGeom prst="rect">
              <a:avLst/>
            </a:prstGeom>
            <a:noFill/>
          </p:spPr>
          <p:txBody>
            <a:bodyPr wrap="none" rtlCol="0">
              <a:spAutoFit/>
            </a:bodyPr>
            <a:lstStyle/>
            <a:p>
              <a:r>
                <a:rPr lang="en-US" sz="2000" dirty="0" smtClean="0"/>
                <a:t>ICP 9</a:t>
              </a:r>
              <a:endParaRPr lang="en-US" sz="2000" dirty="0"/>
            </a:p>
          </p:txBody>
        </p:sp>
        <p:sp>
          <p:nvSpPr>
            <p:cNvPr id="19" name="TextBox 18"/>
            <p:cNvSpPr txBox="1"/>
            <p:nvPr/>
          </p:nvSpPr>
          <p:spPr>
            <a:xfrm>
              <a:off x="9334237" y="3992691"/>
              <a:ext cx="1648272" cy="400110"/>
            </a:xfrm>
            <a:prstGeom prst="rect">
              <a:avLst/>
            </a:prstGeom>
            <a:noFill/>
          </p:spPr>
          <p:txBody>
            <a:bodyPr wrap="none" rtlCol="0">
              <a:spAutoFit/>
            </a:bodyPr>
            <a:lstStyle/>
            <a:p>
              <a:r>
                <a:rPr lang="en-US" sz="2000" dirty="0" smtClean="0"/>
                <a:t>EVD removed</a:t>
              </a:r>
              <a:endParaRPr lang="en-US" sz="2000" dirty="0"/>
            </a:p>
          </p:txBody>
        </p:sp>
      </p:grpSp>
    </p:spTree>
    <p:extLst>
      <p:ext uri="{BB962C8B-B14F-4D97-AF65-F5344CB8AC3E}">
        <p14:creationId xmlns:p14="http://schemas.microsoft.com/office/powerpoint/2010/main" val="42259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5386121"/>
            <a:ext cx="8038933" cy="689514"/>
          </a:xfrm>
        </p:spPr>
        <p:txBody>
          <a:bodyPr>
            <a:normAutofit fontScale="90000"/>
          </a:bodyPr>
          <a:lstStyle/>
          <a:p>
            <a:r>
              <a:rPr lang="en-US" sz="2200" dirty="0">
                <a:solidFill>
                  <a:schemeClr val="bg1"/>
                </a:solidFill>
              </a:rPr>
              <a:t>17 Bellevue patients tracked with ICP monitors in </a:t>
            </a:r>
            <a:r>
              <a:rPr lang="en-US" sz="2200" dirty="0" smtClean="0">
                <a:solidFill>
                  <a:schemeClr val="bg1"/>
                </a:solidFill>
              </a:rPr>
              <a:t>place</a:t>
            </a:r>
            <a:r>
              <a:rPr lang="en-US" dirty="0" smtClean="0">
                <a:solidFill>
                  <a:schemeClr val="bg1"/>
                </a:solidFill>
              </a:rPr>
              <a:t/>
            </a:r>
            <a:br>
              <a:rPr lang="en-US" dirty="0" smtClean="0">
                <a:solidFill>
                  <a:schemeClr val="bg1"/>
                </a:solidFill>
              </a:rPr>
            </a:br>
            <a:r>
              <a:rPr lang="en-US" cap="none" dirty="0" smtClean="0">
                <a:solidFill>
                  <a:schemeClr val="bg1"/>
                </a:solidFill>
              </a:rPr>
              <a:t>13 tracked serially at different ICPs</a:t>
            </a:r>
            <a:endParaRPr lang="en-US" cap="none" dirty="0">
              <a:solidFill>
                <a:schemeClr val="bg1"/>
              </a:solidFill>
            </a:endParaRPr>
          </a:p>
        </p:txBody>
      </p:sp>
      <p:graphicFrame>
        <p:nvGraphicFramePr>
          <p:cNvPr id="5" name="Chart 4"/>
          <p:cNvGraphicFramePr>
            <a:graphicFrameLocks/>
          </p:cNvGraphicFramePr>
          <p:nvPr>
            <p:extLst>
              <p:ext uri="{D42A27DB-BD31-4B8C-83A1-F6EECF244321}">
                <p14:modId xmlns:p14="http://schemas.microsoft.com/office/powerpoint/2010/main" val="1474769427"/>
              </p:ext>
            </p:extLst>
          </p:nvPr>
        </p:nvGraphicFramePr>
        <p:xfrm>
          <a:off x="4419601" y="2971801"/>
          <a:ext cx="3295650" cy="20955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extLst>
              <p:ext uri="{D42A27DB-BD31-4B8C-83A1-F6EECF244321}">
                <p14:modId xmlns:p14="http://schemas.microsoft.com/office/powerpoint/2010/main" val="936922583"/>
              </p:ext>
            </p:extLst>
          </p:nvPr>
        </p:nvGraphicFramePr>
        <p:xfrm>
          <a:off x="4419600" y="688048"/>
          <a:ext cx="3295650" cy="22837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551791147"/>
              </p:ext>
            </p:extLst>
          </p:nvPr>
        </p:nvGraphicFramePr>
        <p:xfrm>
          <a:off x="8305470" y="3026435"/>
          <a:ext cx="3019260" cy="21812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a:graphicFrameLocks/>
          </p:cNvGraphicFramePr>
          <p:nvPr>
            <p:extLst>
              <p:ext uri="{D42A27DB-BD31-4B8C-83A1-F6EECF244321}">
                <p14:modId xmlns:p14="http://schemas.microsoft.com/office/powerpoint/2010/main" val="3095985922"/>
              </p:ext>
            </p:extLst>
          </p:nvPr>
        </p:nvGraphicFramePr>
        <p:xfrm>
          <a:off x="8305635" y="688048"/>
          <a:ext cx="3029115" cy="2283752"/>
        </p:xfrm>
        <a:graphic>
          <a:graphicData uri="http://schemas.openxmlformats.org/drawingml/2006/chart">
            <c:chart xmlns:c="http://schemas.openxmlformats.org/drawingml/2006/chart" xmlns:r="http://schemas.openxmlformats.org/officeDocument/2006/relationships" r:id="rId5"/>
          </a:graphicData>
        </a:graphic>
      </p:graphicFrame>
      <p:sp>
        <p:nvSpPr>
          <p:cNvPr id="10" name="Content Placeholder 2"/>
          <p:cNvSpPr>
            <a:spLocks noGrp="1"/>
          </p:cNvSpPr>
          <p:nvPr>
            <p:ph idx="1"/>
          </p:nvPr>
        </p:nvSpPr>
        <p:spPr>
          <a:xfrm>
            <a:off x="476391" y="867900"/>
            <a:ext cx="3857484" cy="3685050"/>
          </a:xfrm>
        </p:spPr>
        <p:txBody>
          <a:bodyPr/>
          <a:lstStyle/>
          <a:p>
            <a:pPr marL="0" indent="0">
              <a:buNone/>
            </a:pPr>
            <a:r>
              <a:rPr lang="en-US" sz="2800" dirty="0"/>
              <a:t>What exactly is eye tracking measuring</a:t>
            </a:r>
            <a:r>
              <a:rPr lang="en-US" sz="2800" dirty="0" smtClean="0"/>
              <a:t>?</a:t>
            </a:r>
          </a:p>
          <a:p>
            <a:pPr marL="0" indent="0">
              <a:buNone/>
            </a:pPr>
            <a:endParaRPr lang="en-US" sz="2800" dirty="0"/>
          </a:p>
          <a:p>
            <a:pPr marL="457200" indent="-457200">
              <a:buFont typeface="+mj-lt"/>
              <a:buAutoNum type="arabicPeriod"/>
            </a:pPr>
            <a:r>
              <a:rPr lang="en-US" dirty="0" smtClean="0"/>
              <a:t>Disruption </a:t>
            </a:r>
            <a:r>
              <a:rPr lang="en-US" dirty="0"/>
              <a:t>of pathways controlling eye movements</a:t>
            </a:r>
          </a:p>
          <a:p>
            <a:pPr marL="457200" indent="-457200">
              <a:buFont typeface="+mj-lt"/>
              <a:buAutoNum type="arabicPeriod"/>
            </a:pPr>
            <a:r>
              <a:rPr lang="en-US" dirty="0" smtClean="0"/>
              <a:t>Mass </a:t>
            </a:r>
            <a:r>
              <a:rPr lang="en-US" dirty="0"/>
              <a:t>effect</a:t>
            </a:r>
          </a:p>
          <a:p>
            <a:pPr marL="457200" indent="-457200">
              <a:buFont typeface="+mj-lt"/>
              <a:buAutoNum type="arabicPeriod"/>
            </a:pPr>
            <a:r>
              <a:rPr lang="en-US" dirty="0" smtClean="0">
                <a:solidFill>
                  <a:srgbClr val="C00000"/>
                </a:solidFill>
              </a:rPr>
              <a:t>Intracranial pressure</a:t>
            </a:r>
            <a:endParaRPr lang="en-US" dirty="0">
              <a:solidFill>
                <a:srgbClr val="C00000"/>
              </a:solidFill>
            </a:endParaRPr>
          </a:p>
        </p:txBody>
      </p:sp>
    </p:spTree>
    <p:extLst>
      <p:ext uri="{BB962C8B-B14F-4D97-AF65-F5344CB8AC3E}">
        <p14:creationId xmlns:p14="http://schemas.microsoft.com/office/powerpoint/2010/main" val="27458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Biomarker for Concussion</a:t>
            </a:r>
            <a:endParaRPr lang="en-US" dirty="0"/>
          </a:p>
        </p:txBody>
      </p:sp>
      <p:sp>
        <p:nvSpPr>
          <p:cNvPr id="7" name="Content Placeholder 6"/>
          <p:cNvSpPr>
            <a:spLocks noGrp="1"/>
          </p:cNvSpPr>
          <p:nvPr>
            <p:ph sz="half" idx="1"/>
          </p:nvPr>
        </p:nvSpPr>
        <p:spPr/>
        <p:txBody>
          <a:bodyPr/>
          <a:lstStyle/>
          <a:p>
            <a:r>
              <a:rPr lang="en-US" dirty="0">
                <a:solidFill>
                  <a:schemeClr val="tx1"/>
                </a:solidFill>
              </a:rPr>
              <a:t>Generate a receiver operating characteristic curve by </a:t>
            </a:r>
            <a:r>
              <a:rPr lang="en-US" dirty="0" smtClean="0">
                <a:solidFill>
                  <a:schemeClr val="tx1"/>
                </a:solidFill>
              </a:rPr>
              <a:t>plotting the </a:t>
            </a:r>
            <a:r>
              <a:rPr lang="en-US" dirty="0">
                <a:solidFill>
                  <a:schemeClr val="tx1"/>
                </a:solidFill>
              </a:rPr>
              <a:t>true positive rate (sensitivity) versus the false positive rate (1-specificity</a:t>
            </a:r>
            <a:r>
              <a:rPr lang="en-US" dirty="0" smtClean="0">
                <a:solidFill>
                  <a:schemeClr val="tx1"/>
                </a:solidFill>
              </a:rPr>
              <a:t>)</a:t>
            </a:r>
          </a:p>
          <a:p>
            <a:r>
              <a:rPr lang="en-US" dirty="0">
                <a:solidFill>
                  <a:schemeClr val="tx1"/>
                </a:solidFill>
              </a:rPr>
              <a:t>The AUC (area under curve) indicates the probability that a classifier will rank a randomly chosen positive instance higher than a randomly chosen negative one (assuming 'positive' ranks higher than 'negative</a:t>
            </a:r>
            <a:r>
              <a:rPr lang="en-US" dirty="0" smtClean="0">
                <a:solidFill>
                  <a:schemeClr val="tx1"/>
                </a:solidFill>
              </a:rPr>
              <a:t>')</a:t>
            </a:r>
          </a:p>
        </p:txBody>
      </p:sp>
      <p:pic>
        <p:nvPicPr>
          <p:cNvPr id="6" name="Picture 2" descr="http://www.mlahanas.de/MOEA/Med/ROC21-Dateien/image004.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781799" y="1945480"/>
            <a:ext cx="4638675" cy="4638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12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Eye tracking to detect concussion in an Adult Emergency department Population</a:t>
            </a:r>
            <a:endParaRPr lang="en-US" dirty="0"/>
          </a:p>
        </p:txBody>
      </p:sp>
      <p:sp>
        <p:nvSpPr>
          <p:cNvPr id="9" name="Content Placeholder 8"/>
          <p:cNvSpPr>
            <a:spLocks noGrp="1"/>
          </p:cNvSpPr>
          <p:nvPr>
            <p:ph sz="half" idx="1"/>
          </p:nvPr>
        </p:nvSpPr>
        <p:spPr>
          <a:xfrm>
            <a:off x="581193" y="2493537"/>
            <a:ext cx="4738446" cy="3633047"/>
          </a:xfrm>
        </p:spPr>
        <p:txBody>
          <a:bodyPr>
            <a:normAutofit/>
          </a:bodyPr>
          <a:lstStyle/>
          <a:p>
            <a:r>
              <a:rPr lang="en-US" sz="2000" dirty="0"/>
              <a:t>255 subjects (controls and concussions</a:t>
            </a:r>
            <a:r>
              <a:rPr lang="en-US" sz="2000" dirty="0" smtClean="0"/>
              <a:t>)</a:t>
            </a:r>
          </a:p>
          <a:p>
            <a:r>
              <a:rPr lang="en-US" sz="2000" dirty="0" smtClean="0"/>
              <a:t>Unbalanced</a:t>
            </a:r>
          </a:p>
          <a:p>
            <a:r>
              <a:rPr lang="en-US" sz="2000" dirty="0" smtClean="0"/>
              <a:t>The area under the curve is 0.880</a:t>
            </a:r>
            <a:endParaRPr lang="en-US" sz="2000" dirty="0"/>
          </a:p>
        </p:txBody>
      </p:sp>
      <p:pic>
        <p:nvPicPr>
          <p:cNvPr id="11" name="Content Placeholder 10"/>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43564" y="1924049"/>
            <a:ext cx="5134036" cy="4772025"/>
          </a:xfrm>
          <a:prstGeom prst="rect">
            <a:avLst/>
          </a:prstGeom>
          <a:noFill/>
          <a:ln>
            <a:noFill/>
          </a:ln>
        </p:spPr>
      </p:pic>
    </p:spTree>
    <p:extLst>
      <p:ext uri="{BB962C8B-B14F-4D97-AF65-F5344CB8AC3E}">
        <p14:creationId xmlns:p14="http://schemas.microsoft.com/office/powerpoint/2010/main" val="77936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concussion/brain injury so hard to diagnose and define?</a:t>
            </a:r>
          </a:p>
        </p:txBody>
      </p:sp>
      <p:grpSp>
        <p:nvGrpSpPr>
          <p:cNvPr id="11" name="Group 10"/>
          <p:cNvGrpSpPr/>
          <p:nvPr/>
        </p:nvGrpSpPr>
        <p:grpSpPr>
          <a:xfrm>
            <a:off x="7396214" y="2101413"/>
            <a:ext cx="4336869" cy="4595424"/>
            <a:chOff x="7532914" y="1814085"/>
            <a:chExt cx="4336869" cy="4595424"/>
          </a:xfrm>
        </p:grpSpPr>
        <p:grpSp>
          <p:nvGrpSpPr>
            <p:cNvPr id="4" name="Group 3"/>
            <p:cNvGrpSpPr/>
            <p:nvPr/>
          </p:nvGrpSpPr>
          <p:grpSpPr>
            <a:xfrm>
              <a:off x="7594094" y="1814085"/>
              <a:ext cx="4016714" cy="4536472"/>
              <a:chOff x="6989184" y="788354"/>
              <a:chExt cx="4016714" cy="4536472"/>
            </a:xfrm>
          </p:grpSpPr>
          <p:sp>
            <p:nvSpPr>
              <p:cNvPr id="5" name="Rectangle 4"/>
              <p:cNvSpPr/>
              <p:nvPr/>
            </p:nvSpPr>
            <p:spPr>
              <a:xfrm>
                <a:off x="6989184" y="1441609"/>
                <a:ext cx="3117474" cy="3693319"/>
              </a:xfrm>
              <a:prstGeom prst="rect">
                <a:avLst/>
              </a:prstGeom>
            </p:spPr>
            <p:txBody>
              <a:bodyPr wrap="square">
                <a:spAutoFit/>
              </a:bodyPr>
              <a:lstStyle/>
              <a:p>
                <a:pPr algn="ctr"/>
                <a:r>
                  <a:rPr lang="en-US" dirty="0">
                    <a:solidFill>
                      <a:schemeClr val="accent2"/>
                    </a:solidFill>
                  </a:rPr>
                  <a:t>Scalp Injury</a:t>
                </a:r>
              </a:p>
              <a:p>
                <a:pPr algn="ctr"/>
                <a:endParaRPr lang="en-US" dirty="0">
                  <a:solidFill>
                    <a:schemeClr val="accent2"/>
                  </a:solidFill>
                </a:endParaRPr>
              </a:p>
              <a:p>
                <a:pPr algn="ctr"/>
                <a:r>
                  <a:rPr lang="en-US" dirty="0">
                    <a:solidFill>
                      <a:schemeClr val="accent2"/>
                    </a:solidFill>
                  </a:rPr>
                  <a:t>Skull Injury</a:t>
                </a:r>
              </a:p>
              <a:p>
                <a:pPr algn="ctr"/>
                <a:endParaRPr lang="en-US" dirty="0">
                  <a:solidFill>
                    <a:schemeClr val="accent2"/>
                  </a:solidFill>
                </a:endParaRPr>
              </a:p>
              <a:p>
                <a:pPr algn="ctr"/>
                <a:r>
                  <a:rPr lang="en-US" dirty="0">
                    <a:solidFill>
                      <a:srgbClr val="C00000"/>
                    </a:solidFill>
                  </a:rPr>
                  <a:t>Compressive Lesions  </a:t>
                </a:r>
              </a:p>
              <a:p>
                <a:pPr algn="ctr"/>
                <a:r>
                  <a:rPr lang="en-US" dirty="0">
                    <a:solidFill>
                      <a:srgbClr val="C00000"/>
                    </a:solidFill>
                  </a:rPr>
                  <a:t>Epidural / Subdural</a:t>
                </a:r>
              </a:p>
              <a:p>
                <a:pPr algn="ctr"/>
                <a:endParaRPr lang="en-US" dirty="0">
                  <a:solidFill>
                    <a:srgbClr val="C00000"/>
                  </a:solidFill>
                </a:endParaRPr>
              </a:p>
              <a:p>
                <a:pPr algn="ctr"/>
                <a:r>
                  <a:rPr lang="en-US" dirty="0">
                    <a:solidFill>
                      <a:srgbClr val="C00000"/>
                    </a:solidFill>
                  </a:rPr>
                  <a:t>Subarachnoid Hemorrhage/IVH</a:t>
                </a:r>
              </a:p>
              <a:p>
                <a:pPr algn="ctr"/>
                <a:endParaRPr lang="en-US" dirty="0">
                  <a:solidFill>
                    <a:schemeClr val="accent2"/>
                  </a:solidFill>
                </a:endParaRPr>
              </a:p>
              <a:p>
                <a:pPr algn="ctr"/>
                <a:r>
                  <a:rPr lang="en-US" dirty="0">
                    <a:solidFill>
                      <a:schemeClr val="accent2"/>
                    </a:solidFill>
                  </a:rPr>
                  <a:t>Diffuse Axonal Injury</a:t>
                </a:r>
              </a:p>
              <a:p>
                <a:pPr algn="ctr"/>
                <a:endParaRPr lang="en-US" dirty="0">
                  <a:solidFill>
                    <a:schemeClr val="accent2"/>
                  </a:solidFill>
                </a:endParaRPr>
              </a:p>
              <a:p>
                <a:pPr algn="ctr"/>
                <a:r>
                  <a:rPr lang="en-US" dirty="0">
                    <a:solidFill>
                      <a:schemeClr val="accent2"/>
                    </a:solidFill>
                  </a:rPr>
                  <a:t>Anoxic Brain Injury</a:t>
                </a:r>
              </a:p>
              <a:p>
                <a:pPr algn="ctr"/>
                <a:endParaRPr lang="en-US" dirty="0"/>
              </a:p>
            </p:txBody>
          </p:sp>
          <p:grpSp>
            <p:nvGrpSpPr>
              <p:cNvPr id="6" name="Group 5"/>
              <p:cNvGrpSpPr/>
              <p:nvPr/>
            </p:nvGrpSpPr>
            <p:grpSpPr>
              <a:xfrm>
                <a:off x="9435788" y="788354"/>
                <a:ext cx="1570110" cy="4536472"/>
                <a:chOff x="9068347" y="1312430"/>
                <a:chExt cx="1570110" cy="4536472"/>
              </a:xfrm>
            </p:grpSpPr>
            <p:sp>
              <p:nvSpPr>
                <p:cNvPr id="7" name="Text Box 5"/>
                <p:cNvSpPr txBox="1">
                  <a:spLocks noChangeArrowheads="1"/>
                </p:cNvSpPr>
                <p:nvPr/>
              </p:nvSpPr>
              <p:spPr bwMode="auto">
                <a:xfrm>
                  <a:off x="9068347" y="1312430"/>
                  <a:ext cx="1570110" cy="830997"/>
                </a:xfrm>
                <a:prstGeom prst="rect">
                  <a:avLst/>
                </a:prstGeom>
                <a:noFill/>
                <a:ln w="9525">
                  <a:noFill/>
                  <a:miter lim="800000"/>
                  <a:headEnd/>
                  <a:tailEnd/>
                </a:ln>
              </p:spPr>
              <p:txBody>
                <a:bodyPr wrap="none">
                  <a:spAutoFit/>
                </a:bodyPr>
                <a:lstStyle/>
                <a:p>
                  <a:pPr algn="ctr"/>
                  <a:r>
                    <a:rPr lang="en-US" sz="2400" b="1" dirty="0">
                      <a:solidFill>
                        <a:schemeClr val="accent5">
                          <a:lumMod val="75000"/>
                        </a:schemeClr>
                      </a:solidFill>
                    </a:rPr>
                    <a:t>Prognosis</a:t>
                  </a:r>
                </a:p>
                <a:p>
                  <a:pPr algn="ctr"/>
                  <a:r>
                    <a:rPr lang="en-US" sz="2400" b="1" i="1" dirty="0">
                      <a:solidFill>
                        <a:schemeClr val="accent5">
                          <a:lumMod val="75000"/>
                        </a:schemeClr>
                      </a:solidFill>
                    </a:rPr>
                    <a:t>Best</a:t>
                  </a:r>
                </a:p>
              </p:txBody>
            </p:sp>
            <p:sp>
              <p:nvSpPr>
                <p:cNvPr id="8" name="Rectangle 6"/>
                <p:cNvSpPr>
                  <a:spLocks noChangeArrowheads="1"/>
                </p:cNvSpPr>
                <p:nvPr/>
              </p:nvSpPr>
              <p:spPr bwMode="auto">
                <a:xfrm>
                  <a:off x="9335327" y="5387237"/>
                  <a:ext cx="977062" cy="461665"/>
                </a:xfrm>
                <a:prstGeom prst="rect">
                  <a:avLst/>
                </a:prstGeom>
                <a:noFill/>
                <a:ln w="9525">
                  <a:noFill/>
                  <a:miter lim="800000"/>
                  <a:headEnd/>
                  <a:tailEnd/>
                </a:ln>
              </p:spPr>
              <p:txBody>
                <a:bodyPr wrap="none">
                  <a:spAutoFit/>
                </a:bodyPr>
                <a:lstStyle/>
                <a:p>
                  <a:r>
                    <a:rPr lang="en-US" sz="2400" b="1" i="1" dirty="0">
                      <a:solidFill>
                        <a:schemeClr val="accent5">
                          <a:lumMod val="75000"/>
                        </a:schemeClr>
                      </a:solidFill>
                    </a:rPr>
                    <a:t>Worst</a:t>
                  </a:r>
                </a:p>
              </p:txBody>
            </p:sp>
            <p:sp>
              <p:nvSpPr>
                <p:cNvPr id="9" name="AutoShape 7"/>
                <p:cNvSpPr>
                  <a:spLocks noChangeArrowheads="1"/>
                </p:cNvSpPr>
                <p:nvPr/>
              </p:nvSpPr>
              <p:spPr bwMode="auto">
                <a:xfrm>
                  <a:off x="9557158" y="2099752"/>
                  <a:ext cx="533400" cy="3276600"/>
                </a:xfrm>
                <a:prstGeom prst="downArrow">
                  <a:avLst>
                    <a:gd name="adj1" fmla="val 50000"/>
                    <a:gd name="adj2" fmla="val 156250"/>
                  </a:avLst>
                </a:prstGeom>
                <a:solidFill>
                  <a:schemeClr val="accent1"/>
                </a:solidFill>
                <a:ln w="9525">
                  <a:solidFill>
                    <a:schemeClr val="tx1"/>
                  </a:solidFill>
                  <a:miter lim="800000"/>
                  <a:headEnd/>
                  <a:tailEnd/>
                </a:ln>
              </p:spPr>
              <p:txBody>
                <a:bodyPr wrap="none" anchor="ctr"/>
                <a:lstStyle/>
                <a:p>
                  <a:endParaRPr lang="en-US"/>
                </a:p>
              </p:txBody>
            </p:sp>
          </p:grpSp>
        </p:grpSp>
        <p:sp>
          <p:nvSpPr>
            <p:cNvPr id="10" name="Rounded Rectangle 9"/>
            <p:cNvSpPr/>
            <p:nvPr/>
          </p:nvSpPr>
          <p:spPr>
            <a:xfrm>
              <a:off x="7532914" y="1837509"/>
              <a:ext cx="4336869" cy="4572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414357" y="1814131"/>
            <a:ext cx="7496650" cy="369332"/>
          </a:xfrm>
          <a:prstGeom prst="rect">
            <a:avLst/>
          </a:prstGeom>
          <a:noFill/>
        </p:spPr>
        <p:txBody>
          <a:bodyPr wrap="square" rtlCol="0">
            <a:spAutoFit/>
          </a:bodyPr>
          <a:lstStyle/>
          <a:p>
            <a:pPr algn="ctr"/>
            <a:r>
              <a:rPr lang="en-US" dirty="0">
                <a:solidFill>
                  <a:srgbClr val="CC0000"/>
                </a:solidFill>
              </a:rPr>
              <a:t>No two brain injuries are the same! </a:t>
            </a:r>
            <a:r>
              <a:rPr lang="en-US" dirty="0" smtClean="0"/>
              <a:t>Similar </a:t>
            </a:r>
            <a:r>
              <a:rPr lang="en-US" dirty="0"/>
              <a:t>symptoms can have multiple </a:t>
            </a:r>
            <a:r>
              <a:rPr lang="en-US" dirty="0" smtClean="0"/>
              <a:t>causes</a:t>
            </a:r>
            <a:endParaRPr lang="en-US" dirty="0"/>
          </a:p>
        </p:txBody>
      </p:sp>
      <p:grpSp>
        <p:nvGrpSpPr>
          <p:cNvPr id="3" name="Group 2"/>
          <p:cNvGrpSpPr/>
          <p:nvPr/>
        </p:nvGrpSpPr>
        <p:grpSpPr>
          <a:xfrm>
            <a:off x="581192" y="2262026"/>
            <a:ext cx="5688403" cy="4356247"/>
            <a:chOff x="647908" y="2709502"/>
            <a:chExt cx="5391932" cy="4056354"/>
          </a:xfrm>
        </p:grpSpPr>
        <p:grpSp>
          <p:nvGrpSpPr>
            <p:cNvPr id="37" name="Group 36"/>
            <p:cNvGrpSpPr/>
            <p:nvPr/>
          </p:nvGrpSpPr>
          <p:grpSpPr>
            <a:xfrm>
              <a:off x="647908" y="2709502"/>
              <a:ext cx="2148328" cy="2028177"/>
              <a:chOff x="769828" y="1400456"/>
              <a:chExt cx="2148328" cy="2028177"/>
            </a:xfrm>
          </p:grpSpPr>
          <p:pic>
            <p:nvPicPr>
              <p:cNvPr id="38" name="Picture 2" descr="Rolon plain film"/>
              <p:cNvPicPr>
                <a:picLocks noChangeAspect="1" noChangeArrowheads="1"/>
              </p:cNvPicPr>
              <p:nvPr/>
            </p:nvPicPr>
            <p:blipFill>
              <a:blip r:embed="rId2"/>
              <a:srcRect/>
              <a:stretch>
                <a:fillRect/>
              </a:stretch>
            </p:blipFill>
            <p:spPr bwMode="auto">
              <a:xfrm>
                <a:off x="769828" y="1400456"/>
                <a:ext cx="2148328" cy="1611246"/>
              </a:xfrm>
              <a:prstGeom prst="rect">
                <a:avLst/>
              </a:prstGeom>
              <a:noFill/>
              <a:ln w="9525">
                <a:noFill/>
                <a:miter lim="800000"/>
                <a:headEnd/>
                <a:tailEnd/>
              </a:ln>
            </p:spPr>
          </p:pic>
          <p:sp>
            <p:nvSpPr>
              <p:cNvPr id="39" name="TextBox 38"/>
              <p:cNvSpPr txBox="1"/>
              <p:nvPr/>
            </p:nvSpPr>
            <p:spPr>
              <a:xfrm>
                <a:off x="1260499" y="3090079"/>
                <a:ext cx="1166986" cy="338554"/>
              </a:xfrm>
              <a:prstGeom prst="rect">
                <a:avLst/>
              </a:prstGeom>
              <a:noFill/>
            </p:spPr>
            <p:txBody>
              <a:bodyPr wrap="none" rtlCol="0">
                <a:spAutoFit/>
              </a:bodyPr>
              <a:lstStyle/>
              <a:p>
                <a:pPr algn="ctr"/>
                <a:r>
                  <a:rPr lang="en-US" sz="1600" dirty="0" smtClean="0">
                    <a:solidFill>
                      <a:schemeClr val="accent4"/>
                    </a:solidFill>
                  </a:rPr>
                  <a:t>Neck Injury</a:t>
                </a:r>
                <a:endParaRPr lang="en-US" sz="1600" dirty="0">
                  <a:solidFill>
                    <a:schemeClr val="accent4"/>
                  </a:solidFill>
                </a:endParaRPr>
              </a:p>
            </p:txBody>
          </p:sp>
        </p:grpSp>
        <p:grpSp>
          <p:nvGrpSpPr>
            <p:cNvPr id="40" name="Group 39"/>
            <p:cNvGrpSpPr/>
            <p:nvPr/>
          </p:nvGrpSpPr>
          <p:grpSpPr>
            <a:xfrm>
              <a:off x="3727814" y="2709502"/>
              <a:ext cx="1880506" cy="2028177"/>
              <a:chOff x="3318511" y="1400456"/>
              <a:chExt cx="1880506" cy="2028177"/>
            </a:xfrm>
          </p:grpSpPr>
          <p:pic>
            <p:nvPicPr>
              <p:cNvPr id="41" name="Picture 2" descr="http://i1226.photobucket.com/albums/ee405/UP70/ear_anatomy.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8511" y="1400456"/>
                <a:ext cx="1880506" cy="1611862"/>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3518176" y="3090079"/>
                <a:ext cx="1481175" cy="338554"/>
              </a:xfrm>
              <a:prstGeom prst="rect">
                <a:avLst/>
              </a:prstGeom>
              <a:noFill/>
            </p:spPr>
            <p:txBody>
              <a:bodyPr wrap="none" rtlCol="0">
                <a:spAutoFit/>
              </a:bodyPr>
              <a:lstStyle/>
              <a:p>
                <a:pPr algn="ctr"/>
                <a:r>
                  <a:rPr lang="en-US" sz="1600" dirty="0">
                    <a:solidFill>
                      <a:schemeClr val="accent4"/>
                    </a:solidFill>
                  </a:rPr>
                  <a:t>Inner </a:t>
                </a:r>
                <a:r>
                  <a:rPr lang="en-US" sz="1600" dirty="0" smtClean="0">
                    <a:solidFill>
                      <a:schemeClr val="accent4"/>
                    </a:solidFill>
                  </a:rPr>
                  <a:t>Ear Injury</a:t>
                </a:r>
                <a:endParaRPr lang="en-US" sz="1600" dirty="0">
                  <a:solidFill>
                    <a:schemeClr val="accent4"/>
                  </a:solidFill>
                </a:endParaRPr>
              </a:p>
            </p:txBody>
          </p:sp>
        </p:grpSp>
        <p:grpSp>
          <p:nvGrpSpPr>
            <p:cNvPr id="43" name="Group 42"/>
            <p:cNvGrpSpPr/>
            <p:nvPr/>
          </p:nvGrpSpPr>
          <p:grpSpPr>
            <a:xfrm>
              <a:off x="713240" y="4737679"/>
              <a:ext cx="2082996" cy="2028177"/>
              <a:chOff x="5289416" y="1400456"/>
              <a:chExt cx="2082996" cy="2028177"/>
            </a:xfrm>
          </p:grpSpPr>
          <p:pic>
            <p:nvPicPr>
              <p:cNvPr id="44" name="Picture 4" descr="https://ufhealth.org/sites/default/files/media/Health-Images/Pituitary-effects.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9372" y="1400456"/>
                <a:ext cx="1463085" cy="1611246"/>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p:cNvSpPr/>
              <p:nvPr/>
            </p:nvSpPr>
            <p:spPr>
              <a:xfrm>
                <a:off x="5289416" y="3090079"/>
                <a:ext cx="2082996" cy="338554"/>
              </a:xfrm>
              <a:prstGeom prst="rect">
                <a:avLst/>
              </a:prstGeom>
            </p:spPr>
            <p:txBody>
              <a:bodyPr wrap="square">
                <a:spAutoFit/>
              </a:bodyPr>
              <a:lstStyle/>
              <a:p>
                <a:pPr algn="ctr"/>
                <a:r>
                  <a:rPr lang="en-US" sz="1600" dirty="0" smtClean="0">
                    <a:solidFill>
                      <a:schemeClr val="accent4"/>
                    </a:solidFill>
                  </a:rPr>
                  <a:t>Endocrine Dysfunction</a:t>
                </a:r>
                <a:endParaRPr lang="en-US" sz="1600" dirty="0">
                  <a:solidFill>
                    <a:schemeClr val="accent4"/>
                  </a:solidFill>
                </a:endParaRPr>
              </a:p>
            </p:txBody>
          </p:sp>
        </p:grpSp>
        <p:grpSp>
          <p:nvGrpSpPr>
            <p:cNvPr id="46" name="Group 45"/>
            <p:cNvGrpSpPr/>
            <p:nvPr/>
          </p:nvGrpSpPr>
          <p:grpSpPr>
            <a:xfrm>
              <a:off x="3296291" y="4737679"/>
              <a:ext cx="2743549" cy="2028177"/>
              <a:chOff x="3296291" y="4737679"/>
              <a:chExt cx="2743549" cy="2028177"/>
            </a:xfrm>
          </p:grpSpPr>
          <p:sp>
            <p:nvSpPr>
              <p:cNvPr id="47" name="TextBox 46"/>
              <p:cNvSpPr txBox="1"/>
              <p:nvPr/>
            </p:nvSpPr>
            <p:spPr>
              <a:xfrm>
                <a:off x="3296291" y="6427302"/>
                <a:ext cx="2743549" cy="338554"/>
              </a:xfrm>
              <a:prstGeom prst="rect">
                <a:avLst/>
              </a:prstGeom>
              <a:noFill/>
            </p:spPr>
            <p:txBody>
              <a:bodyPr wrap="square" rtlCol="0">
                <a:spAutoFit/>
              </a:bodyPr>
              <a:lstStyle/>
              <a:p>
                <a:pPr algn="ctr"/>
                <a:r>
                  <a:rPr lang="en-US" sz="1600" dirty="0" smtClean="0">
                    <a:solidFill>
                      <a:schemeClr val="accent4"/>
                    </a:solidFill>
                  </a:rPr>
                  <a:t>Cortical Spreading Depression</a:t>
                </a:r>
                <a:endParaRPr lang="en-US" sz="1600" dirty="0">
                  <a:solidFill>
                    <a:schemeClr val="accent4"/>
                  </a:solidFill>
                </a:endParaRPr>
              </a:p>
            </p:txBody>
          </p:sp>
          <p:pic>
            <p:nvPicPr>
              <p:cNvPr id="48" name="Picture 4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91078" y="4737679"/>
                <a:ext cx="1540886" cy="1611246"/>
              </a:xfrm>
              <a:prstGeom prst="rect">
                <a:avLst/>
              </a:prstGeom>
            </p:spPr>
          </p:pic>
        </p:grpSp>
      </p:grpSp>
    </p:spTree>
    <p:extLst>
      <p:ext uri="{BB962C8B-B14F-4D97-AF65-F5344CB8AC3E}">
        <p14:creationId xmlns:p14="http://schemas.microsoft.com/office/powerpoint/2010/main" val="236144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Receiver operating curve for </a:t>
            </a:r>
            <a:r>
              <a:rPr lang="en-US" dirty="0" smtClean="0"/>
              <a:t>eye tracking </a:t>
            </a:r>
            <a:r>
              <a:rPr lang="en-US" dirty="0"/>
              <a:t>as a method of diagnosing </a:t>
            </a:r>
            <a:r>
              <a:rPr lang="en-US" dirty="0" smtClean="0"/>
              <a:t>concussion in adults and kids</a:t>
            </a:r>
            <a:endParaRPr lang="en-US" dirty="0"/>
          </a:p>
        </p:txBody>
      </p:sp>
      <p:sp>
        <p:nvSpPr>
          <p:cNvPr id="8" name="Text Placeholder 7"/>
          <p:cNvSpPr>
            <a:spLocks noGrp="1"/>
          </p:cNvSpPr>
          <p:nvPr>
            <p:ph type="body" sz="quarter" idx="3"/>
          </p:nvPr>
        </p:nvSpPr>
        <p:spPr>
          <a:xfrm>
            <a:off x="6298524" y="1962150"/>
            <a:ext cx="5087073" cy="842115"/>
          </a:xfrm>
        </p:spPr>
        <p:txBody>
          <a:bodyPr>
            <a:normAutofit fontScale="85000" lnSpcReduction="20000"/>
          </a:bodyPr>
          <a:lstStyle/>
          <a:p>
            <a:pPr algn="ctr"/>
            <a:r>
              <a:rPr lang="en-US" sz="2000" b="1" dirty="0" smtClean="0"/>
              <a:t>Balanced </a:t>
            </a:r>
            <a:r>
              <a:rPr lang="en-US" sz="2000" b="1" dirty="0"/>
              <a:t>sample of 64 </a:t>
            </a:r>
            <a:r>
              <a:rPr lang="en-US" sz="2000" b="1" dirty="0" smtClean="0"/>
              <a:t>concussed pediatric subjects</a:t>
            </a:r>
          </a:p>
          <a:p>
            <a:pPr algn="ctr"/>
            <a:r>
              <a:rPr lang="en-US" sz="2000" dirty="0"/>
              <a:t>The area under the curve was 0.854</a:t>
            </a:r>
            <a:r>
              <a:rPr lang="en-US" sz="2000" dirty="0" smtClean="0"/>
              <a:t>.</a:t>
            </a:r>
            <a:endParaRPr lang="en-US" sz="2000" dirty="0"/>
          </a:p>
        </p:txBody>
      </p:sp>
      <p:pic>
        <p:nvPicPr>
          <p:cNvPr id="10" name="Content Placeholder 9"/>
          <p:cNvPicPr>
            <a:picLocks noGrp="1"/>
          </p:cNvPicPr>
          <p:nvPr>
            <p:ph sz="quarter" idx="4"/>
          </p:nvPr>
        </p:nvPicPr>
        <p:blipFill>
          <a:blip r:embed="rId3"/>
          <a:stretch>
            <a:fillRect/>
          </a:stretch>
        </p:blipFill>
        <p:spPr>
          <a:xfrm>
            <a:off x="6578138" y="2804265"/>
            <a:ext cx="4507204" cy="4053735"/>
          </a:xfrm>
          <a:prstGeom prst="rect">
            <a:avLst/>
          </a:prstGeom>
        </p:spPr>
      </p:pic>
      <p:pic>
        <p:nvPicPr>
          <p:cNvPr id="11" name="Picture 2" descr="C:\Users\samadu01\AppData\Local\Microsoft\Windows\Temporary Internet Files\Content.Outlook\G014K0LC\ROC curve_best subset_SAC cut off 27.png"/>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1271867" y="2804265"/>
            <a:ext cx="4341141" cy="3951854"/>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7"/>
          <p:cNvSpPr txBox="1">
            <a:spLocks/>
          </p:cNvSpPr>
          <p:nvPr/>
        </p:nvSpPr>
        <p:spPr>
          <a:xfrm>
            <a:off x="889335" y="1962150"/>
            <a:ext cx="5087073" cy="842115"/>
          </a:xfrm>
          <a:prstGeom prst="rect">
            <a:avLst/>
          </a:prstGeom>
        </p:spPr>
        <p:txBody>
          <a:bodyPr vert="horz" lIns="91440" tIns="45720" rIns="91440" bIns="45720" rtlCol="0" anchor="b">
            <a:normAutofit fontScale="85000" lnSpcReduction="20000"/>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2200" b="0" kern="1200">
                <a:solidFill>
                  <a:schemeClr val="accent2"/>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2000" b="1" kern="1200">
                <a:solidFill>
                  <a:schemeClr val="tx2"/>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1" kern="1200">
                <a:solidFill>
                  <a:schemeClr val="tx2"/>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9pPr>
          </a:lstStyle>
          <a:p>
            <a:pPr algn="ctr"/>
            <a:r>
              <a:rPr lang="en-US" sz="2000" b="1" dirty="0" smtClean="0"/>
              <a:t>Balanced sample of 30 concussed adult male subjects</a:t>
            </a:r>
          </a:p>
          <a:p>
            <a:pPr algn="ctr"/>
            <a:r>
              <a:rPr lang="en-US" sz="2000" dirty="0" smtClean="0"/>
              <a:t>The area under the curve was 0.936.</a:t>
            </a:r>
            <a:endParaRPr lang="en-US" sz="2000" dirty="0"/>
          </a:p>
        </p:txBody>
      </p:sp>
    </p:spTree>
    <p:extLst>
      <p:ext uri="{BB962C8B-B14F-4D97-AF65-F5344CB8AC3E}">
        <p14:creationId xmlns:p14="http://schemas.microsoft.com/office/powerpoint/2010/main" val="2331918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Support</a:t>
            </a:r>
            <a:endParaRPr lang="en-US" dirty="0"/>
          </a:p>
        </p:txBody>
      </p:sp>
      <p:sp>
        <p:nvSpPr>
          <p:cNvPr id="4" name="Content Placeholder 3"/>
          <p:cNvSpPr>
            <a:spLocks noGrp="1"/>
          </p:cNvSpPr>
          <p:nvPr>
            <p:ph idx="1"/>
          </p:nvPr>
        </p:nvSpPr>
        <p:spPr>
          <a:xfrm>
            <a:off x="0" y="2180496"/>
            <a:ext cx="12191999" cy="4543861"/>
          </a:xfrm>
        </p:spPr>
        <p:txBody>
          <a:bodyPr>
            <a:normAutofit/>
          </a:bodyPr>
          <a:lstStyle/>
          <a:p>
            <a:pPr marL="0" indent="0" algn="ctr">
              <a:buNone/>
            </a:pPr>
            <a:r>
              <a:rPr lang="en-US" sz="2400" dirty="0" smtClean="0"/>
              <a:t>American </a:t>
            </a:r>
            <a:r>
              <a:rPr lang="en-US" sz="2400" dirty="0"/>
              <a:t>Association Neurological Surgeons Neurosurgery Research Education Foundation / American College of </a:t>
            </a:r>
            <a:r>
              <a:rPr lang="en-US" sz="2400" dirty="0" smtClean="0"/>
              <a:t>Surgeons</a:t>
            </a:r>
            <a:endParaRPr lang="en-US" sz="2400" dirty="0"/>
          </a:p>
          <a:p>
            <a:pPr marL="0" indent="0" algn="ctr">
              <a:buNone/>
            </a:pPr>
            <a:r>
              <a:rPr lang="en-US" sz="2400" dirty="0"/>
              <a:t>VA Merit Award x2</a:t>
            </a:r>
          </a:p>
          <a:p>
            <a:pPr marL="0" indent="0" algn="ctr">
              <a:buNone/>
            </a:pPr>
            <a:r>
              <a:rPr lang="en-US" sz="2400" dirty="0"/>
              <a:t>Thrasher Research Fund</a:t>
            </a:r>
          </a:p>
          <a:p>
            <a:pPr marL="0" indent="0" algn="ctr">
              <a:buNone/>
            </a:pPr>
            <a:r>
              <a:rPr lang="en-US" sz="2400" dirty="0"/>
              <a:t>Steven and Alexandra Cohen Foundation</a:t>
            </a:r>
          </a:p>
          <a:p>
            <a:pPr marL="0" indent="0" algn="ctr">
              <a:buNone/>
            </a:pPr>
            <a:r>
              <a:rPr lang="en-US" sz="2400" dirty="0"/>
              <a:t>NYU Applied Research Support Fund</a:t>
            </a:r>
          </a:p>
          <a:p>
            <a:pPr marL="0" indent="0" algn="ctr">
              <a:buNone/>
            </a:pPr>
            <a:r>
              <a:rPr lang="en-US" sz="2400" dirty="0"/>
              <a:t>National Space Biomedical Research Institute</a:t>
            </a:r>
          </a:p>
          <a:p>
            <a:pPr marL="0" indent="0" algn="ctr">
              <a:buNone/>
            </a:pPr>
            <a:r>
              <a:rPr lang="en-US" sz="2400" dirty="0"/>
              <a:t>Abbott Diagnostic Laboratories</a:t>
            </a:r>
          </a:p>
          <a:p>
            <a:pPr marL="0" indent="0" algn="ctr">
              <a:buNone/>
            </a:pPr>
            <a:r>
              <a:rPr lang="en-US" sz="2400" dirty="0"/>
              <a:t>Minnesota State Legislature</a:t>
            </a:r>
          </a:p>
        </p:txBody>
      </p:sp>
    </p:spTree>
    <p:extLst>
      <p:ext uri="{BB962C8B-B14F-4D97-AF65-F5344CB8AC3E}">
        <p14:creationId xmlns:p14="http://schemas.microsoft.com/office/powerpoint/2010/main" val="2821567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Segoe Script" pitchFamily="34" charset="0"/>
              </a:rPr>
              <a:t>That’s All Folks!</a:t>
            </a:r>
            <a:r>
              <a:rPr lang="en-US" dirty="0"/>
              <a:t> </a:t>
            </a:r>
          </a:p>
        </p:txBody>
      </p:sp>
      <p:pic>
        <p:nvPicPr>
          <p:cNvPr id="4" name="Content Placeholder 3" descr="http://ts4.mm.bing.net/th?id=HN.607999964251687063&amp;pid=1.7"/>
          <p:cNvPicPr>
            <a:picLocks noGrp="1"/>
          </p:cNvPicPr>
          <p:nvPr>
            <p:ph idx="1"/>
          </p:nvPr>
        </p:nvPicPr>
        <p:blipFill rotWithShape="1">
          <a:blip r:embed="rId2" cstate="print">
            <a:extLst>
              <a:ext uri="{28A0092B-C50C-407E-A947-70E740481C1C}">
                <a14:useLocalDpi xmlns:a14="http://schemas.microsoft.com/office/drawing/2010/main" val="0"/>
              </a:ext>
            </a:extLst>
          </a:blip>
          <a:srcRect l="12667" r="11333"/>
          <a:stretch/>
        </p:blipFill>
        <p:spPr bwMode="auto">
          <a:xfrm>
            <a:off x="4358640" y="1957501"/>
            <a:ext cx="3474720" cy="3429000"/>
          </a:xfrm>
          <a:prstGeom prst="rect">
            <a:avLst/>
          </a:prstGeom>
          <a:noFill/>
          <a:extLst/>
        </p:spPr>
      </p:pic>
      <p:sp>
        <p:nvSpPr>
          <p:cNvPr id="5" name="TextBox 4"/>
          <p:cNvSpPr txBox="1"/>
          <p:nvPr/>
        </p:nvSpPr>
        <p:spPr>
          <a:xfrm>
            <a:off x="3535293" y="5628046"/>
            <a:ext cx="5121414" cy="830997"/>
          </a:xfrm>
          <a:prstGeom prst="rect">
            <a:avLst/>
          </a:prstGeom>
          <a:noFill/>
        </p:spPr>
        <p:txBody>
          <a:bodyPr wrap="none" rtlCol="0">
            <a:spAutoFit/>
          </a:bodyPr>
          <a:lstStyle/>
          <a:p>
            <a:pPr algn="ctr"/>
            <a:r>
              <a:rPr lang="en-US" sz="2400" dirty="0" smtClean="0"/>
              <a:t>Wile E. Coyote created 1948-1963 </a:t>
            </a:r>
          </a:p>
          <a:p>
            <a:pPr algn="ctr"/>
            <a:r>
              <a:rPr lang="en-US" sz="2400" dirty="0" smtClean="0"/>
              <a:t>(note anisocoric and </a:t>
            </a:r>
            <a:r>
              <a:rPr lang="en-US" sz="2400" dirty="0" err="1" smtClean="0"/>
              <a:t>disconjugate</a:t>
            </a:r>
            <a:r>
              <a:rPr lang="en-US" sz="2400" dirty="0" smtClean="0"/>
              <a:t> gaze)</a:t>
            </a:r>
            <a:endParaRPr lang="en-US" sz="2400" dirty="0"/>
          </a:p>
        </p:txBody>
      </p:sp>
    </p:spTree>
    <p:extLst>
      <p:ext uri="{BB962C8B-B14F-4D97-AF65-F5344CB8AC3E}">
        <p14:creationId xmlns:p14="http://schemas.microsoft.com/office/powerpoint/2010/main" val="1098495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concussion/brain injury so hard to diagnose and define?</a:t>
            </a:r>
          </a:p>
        </p:txBody>
      </p:sp>
      <p:sp>
        <p:nvSpPr>
          <p:cNvPr id="5" name="Content Placeholder 4"/>
          <p:cNvSpPr>
            <a:spLocks noGrp="1"/>
          </p:cNvSpPr>
          <p:nvPr>
            <p:ph sz="half" idx="2"/>
          </p:nvPr>
        </p:nvSpPr>
        <p:spPr>
          <a:xfrm>
            <a:off x="5495109" y="1920105"/>
            <a:ext cx="6115699" cy="3633787"/>
          </a:xfrm>
        </p:spPr>
        <p:txBody>
          <a:bodyPr>
            <a:noAutofit/>
          </a:bodyPr>
          <a:lstStyle/>
          <a:p>
            <a:pPr marL="0" indent="0">
              <a:buNone/>
            </a:pPr>
            <a:r>
              <a:rPr lang="en-US" dirty="0">
                <a:solidFill>
                  <a:srgbClr val="FF0000"/>
                </a:solidFill>
              </a:rPr>
              <a:t>Some people with brain injury were never “hit” in the </a:t>
            </a:r>
            <a:r>
              <a:rPr lang="en-US" dirty="0" smtClean="0">
                <a:solidFill>
                  <a:srgbClr val="FF0000"/>
                </a:solidFill>
              </a:rPr>
              <a:t>head.</a:t>
            </a:r>
          </a:p>
          <a:p>
            <a:r>
              <a:rPr lang="en-US" b="1" dirty="0" smtClean="0"/>
              <a:t>Primary </a:t>
            </a:r>
            <a:r>
              <a:rPr lang="en-US" b="1" dirty="0"/>
              <a:t>blast injury</a:t>
            </a:r>
            <a:r>
              <a:rPr lang="en-US" dirty="0"/>
              <a:t>: transmission of the blast pressure wave to the brain.</a:t>
            </a:r>
          </a:p>
          <a:p>
            <a:r>
              <a:rPr lang="en-US" b="1" dirty="0" smtClean="0"/>
              <a:t>Secondary </a:t>
            </a:r>
            <a:r>
              <a:rPr lang="en-US" b="1" dirty="0"/>
              <a:t>blast injury</a:t>
            </a:r>
            <a:r>
              <a:rPr lang="en-US" dirty="0"/>
              <a:t>: penetration of projectiles through the skull and into the brain.</a:t>
            </a:r>
          </a:p>
          <a:p>
            <a:r>
              <a:rPr lang="en-US" b="1" dirty="0" smtClean="0"/>
              <a:t>Tertiary </a:t>
            </a:r>
            <a:r>
              <a:rPr lang="en-US" b="1" dirty="0"/>
              <a:t>blast injury</a:t>
            </a:r>
            <a:r>
              <a:rPr lang="en-US" dirty="0"/>
              <a:t>: acceleration and deceleration effects, for example, if the casualty is thrown against fixed surfaces.</a:t>
            </a:r>
          </a:p>
          <a:p>
            <a:r>
              <a:rPr lang="en-US" b="1" dirty="0" smtClean="0"/>
              <a:t>Quaternary </a:t>
            </a:r>
            <a:r>
              <a:rPr lang="en-US" b="1" dirty="0"/>
              <a:t>blast injury</a:t>
            </a:r>
            <a:r>
              <a:rPr lang="en-US" dirty="0"/>
              <a:t>: thermal, chemical, and other injuries to the head, including the face, scalp, and respiratory tract</a:t>
            </a:r>
            <a:r>
              <a:rPr lang="en-US" dirty="0" smtClean="0"/>
              <a:t>.</a:t>
            </a:r>
            <a:endParaRPr lang="en-US" dirty="0"/>
          </a:p>
        </p:txBody>
      </p:sp>
      <p:pic>
        <p:nvPicPr>
          <p:cNvPr id="6" name="Picture 2" descr="http://www.thelancet.com/cms/attachment/2021743350/2041580194/gr1.jpg">
            <a:hlinkClick r:id="rId2"/>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403713" y="1902883"/>
            <a:ext cx="3120662" cy="36682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81193" y="5553892"/>
            <a:ext cx="11029615" cy="1200329"/>
          </a:xfrm>
          <a:prstGeom prst="rect">
            <a:avLst/>
          </a:prstGeom>
        </p:spPr>
        <p:txBody>
          <a:bodyPr wrap="square">
            <a:spAutoFit/>
          </a:bodyPr>
          <a:lstStyle/>
          <a:p>
            <a:r>
              <a:rPr lang="en-US" sz="1200" i="1" dirty="0"/>
              <a:t>Schematic diagram of the mechanisms of blast-related traumatic brain injury.  Figure shows local effects (1–7) and systemic effects (8, 9) of primary blast injury, secondary blast injury (10–12), tertiary blast injury (13), quaternary blast injury (14), and portals for blast wave transmission to the brain (15, 16). (1) Acoustic impedance mismatch causes spallation. (2) Shock–bubble interaction. (3) Shear stress causing diffuse axonal injury. (4) Cavitation. (5) Skull deformation with elastic rebound. (6) Reflection of the blast wave within the skull. (7) </a:t>
            </a:r>
            <a:r>
              <a:rPr lang="en-US" sz="1200" i="1" dirty="0" err="1"/>
              <a:t>Bobblehead</a:t>
            </a:r>
            <a:r>
              <a:rPr lang="en-US" sz="1200" i="1" dirty="0"/>
              <a:t> effect of acceleration–deceleration. (8) Blood surge from the torso damages the microvasculature. (9) Air embolism from blast lung injury.(10) Penetrating fragments. (11) Compound fractured skull. (12) </a:t>
            </a:r>
            <a:r>
              <a:rPr lang="en-US" sz="1200" i="1" dirty="0" err="1"/>
              <a:t>Intracerebral</a:t>
            </a:r>
            <a:r>
              <a:rPr lang="en-US" sz="1200" i="1" dirty="0"/>
              <a:t> </a:t>
            </a:r>
            <a:r>
              <a:rPr lang="en-US" sz="1200" i="1" dirty="0" err="1"/>
              <a:t>haemorrhage</a:t>
            </a:r>
            <a:r>
              <a:rPr lang="en-US" sz="1200" i="1" dirty="0"/>
              <a:t>. (13) </a:t>
            </a:r>
            <a:r>
              <a:rPr lang="en-US" sz="1200" i="1" dirty="0" err="1"/>
              <a:t>Contrecoup</a:t>
            </a:r>
            <a:r>
              <a:rPr lang="en-US" sz="1200" i="1" dirty="0"/>
              <a:t> contusion. (14) Burns. (15) Blast wave transmitted through the orbits. (16) Blast wave transmitted through the nasal sinuses. Rosenfeld et al.  Lancet Neurology Blast-related traumatic brain injury, 2013-09-01Z, Volume 12, Issue 9, Pages 882-893</a:t>
            </a:r>
          </a:p>
        </p:txBody>
      </p:sp>
    </p:spTree>
    <p:extLst>
      <p:ext uri="{BB962C8B-B14F-4D97-AF65-F5344CB8AC3E}">
        <p14:creationId xmlns:p14="http://schemas.microsoft.com/office/powerpoint/2010/main" val="1067289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81190" y="5599920"/>
            <a:ext cx="10966374" cy="689514"/>
          </a:xfrm>
        </p:spPr>
        <p:txBody>
          <a:bodyPr>
            <a:normAutofit/>
          </a:bodyPr>
          <a:lstStyle/>
          <a:p>
            <a:r>
              <a:rPr lang="en-US" dirty="0">
                <a:solidFill>
                  <a:schemeClr val="bg1"/>
                </a:solidFill>
              </a:rPr>
              <a:t>Why is concussion/brain injury so hard to diagnose and define</a:t>
            </a:r>
            <a:r>
              <a:rPr lang="en-US" dirty="0" smtClean="0">
                <a:solidFill>
                  <a:schemeClr val="bg1"/>
                </a:solidFill>
              </a:rPr>
              <a:t>?</a:t>
            </a:r>
            <a:br>
              <a:rPr lang="en-US" dirty="0" smtClean="0">
                <a:solidFill>
                  <a:schemeClr val="bg1"/>
                </a:solidFill>
              </a:rPr>
            </a:br>
            <a:r>
              <a:rPr lang="en-US" sz="1600" cap="none" dirty="0" smtClean="0">
                <a:solidFill>
                  <a:srgbClr val="C00000"/>
                </a:solidFill>
              </a:rPr>
              <a:t>No two recoveries are the same (functional plasticity, resilience)</a:t>
            </a:r>
            <a:endParaRPr lang="en-US" sz="1600" cap="none" dirty="0">
              <a:solidFill>
                <a:srgbClr val="C00000"/>
              </a:solidFill>
            </a:endParaRPr>
          </a:p>
        </p:txBody>
      </p:sp>
      <p:pic>
        <p:nvPicPr>
          <p:cNvPr id="6" name="Content Placeholder 5" descr="http://images.nationalgeographic.com/wpf/media-live/photos/000/731/overrides/kevin-pearce-snowboarding_73135_600x45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39872" y="579769"/>
            <a:ext cx="6049009" cy="4536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73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Three Major Types of Brain </a:t>
            </a:r>
            <a:r>
              <a:rPr lang="en-US" dirty="0" smtClean="0"/>
              <a:t>injury</a:t>
            </a:r>
            <a:endParaRPr lang="en-US" dirty="0"/>
          </a:p>
        </p:txBody>
      </p:sp>
      <p:sp>
        <p:nvSpPr>
          <p:cNvPr id="4" name="TextBox 3"/>
          <p:cNvSpPr txBox="1"/>
          <p:nvPr/>
        </p:nvSpPr>
        <p:spPr>
          <a:xfrm>
            <a:off x="438791" y="1760864"/>
            <a:ext cx="11314418" cy="1323439"/>
          </a:xfrm>
          <a:prstGeom prst="rect">
            <a:avLst/>
          </a:prstGeom>
          <a:noFill/>
        </p:spPr>
        <p:txBody>
          <a:bodyPr wrap="square" rtlCol="0">
            <a:spAutoFit/>
          </a:bodyPr>
          <a:lstStyle/>
          <a:p>
            <a:r>
              <a:rPr lang="en-US" sz="2000" b="1" dirty="0" smtClean="0">
                <a:solidFill>
                  <a:srgbClr val="7030A0"/>
                </a:solidFill>
              </a:rPr>
              <a:t>Mild</a:t>
            </a:r>
            <a:r>
              <a:rPr lang="en-US" sz="2000" dirty="0" smtClean="0">
                <a:solidFill>
                  <a:srgbClr val="7030A0"/>
                </a:solidFill>
              </a:rPr>
              <a:t> 					</a:t>
            </a:r>
            <a:r>
              <a:rPr lang="en-US" sz="2000" b="1" dirty="0" smtClean="0">
                <a:solidFill>
                  <a:srgbClr val="7030A0"/>
                </a:solidFill>
              </a:rPr>
              <a:t>Moderate</a:t>
            </a:r>
            <a:r>
              <a:rPr lang="en-US" sz="2000" dirty="0" smtClean="0">
                <a:solidFill>
                  <a:srgbClr val="7030A0"/>
                </a:solidFill>
              </a:rPr>
              <a:t>				</a:t>
            </a:r>
            <a:r>
              <a:rPr lang="en-US" sz="2000" b="1" dirty="0" smtClean="0">
                <a:solidFill>
                  <a:srgbClr val="7030A0"/>
                </a:solidFill>
              </a:rPr>
              <a:t>Severe</a:t>
            </a:r>
          </a:p>
          <a:p>
            <a:r>
              <a:rPr lang="en-US" sz="2000" dirty="0" smtClean="0">
                <a:solidFill>
                  <a:srgbClr val="7030A0"/>
                </a:solidFill>
              </a:rPr>
              <a:t>GCS 13-15				GCS 8 -13		</a:t>
            </a:r>
            <a:r>
              <a:rPr lang="en-US" sz="2000" dirty="0">
                <a:solidFill>
                  <a:srgbClr val="7030A0"/>
                </a:solidFill>
              </a:rPr>
              <a:t> </a:t>
            </a:r>
            <a:r>
              <a:rPr lang="en-US" sz="2000" dirty="0" smtClean="0">
                <a:solidFill>
                  <a:srgbClr val="7030A0"/>
                </a:solidFill>
              </a:rPr>
              <a:t>		GCS&lt;8</a:t>
            </a:r>
          </a:p>
          <a:p>
            <a:r>
              <a:rPr lang="en-US" sz="2000" dirty="0" smtClean="0">
                <a:solidFill>
                  <a:srgbClr val="7030A0"/>
                </a:solidFill>
              </a:rPr>
              <a:t>Amnesia&lt;30 min				amnesia &gt;30 min &lt;7d	          		amnesia&gt;7d</a:t>
            </a:r>
          </a:p>
          <a:p>
            <a:r>
              <a:rPr lang="en-US" sz="2000" dirty="0">
                <a:solidFill>
                  <a:srgbClr val="7030A0"/>
                </a:solidFill>
              </a:rPr>
              <a:t>s</a:t>
            </a:r>
            <a:r>
              <a:rPr lang="en-US" sz="2000" dirty="0" smtClean="0">
                <a:solidFill>
                  <a:srgbClr val="7030A0"/>
                </a:solidFill>
              </a:rPr>
              <a:t>hort LOC				middle LOC				long LOC</a:t>
            </a:r>
          </a:p>
        </p:txBody>
      </p:sp>
      <p:grpSp>
        <p:nvGrpSpPr>
          <p:cNvPr id="8" name="Group 7"/>
          <p:cNvGrpSpPr/>
          <p:nvPr/>
        </p:nvGrpSpPr>
        <p:grpSpPr>
          <a:xfrm>
            <a:off x="581192" y="3063742"/>
            <a:ext cx="2588728" cy="3733295"/>
            <a:chOff x="581192" y="3063742"/>
            <a:chExt cx="2588728" cy="3733295"/>
          </a:xfrm>
        </p:grpSpPr>
        <p:pic>
          <p:nvPicPr>
            <p:cNvPr id="5" name="Picture 2" descr="C:\Users\samadu01\AppData\Local\Microsoft\Windows\Temporary Internet Files\Content.Outlook\G014K0LC\CarGre.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117" t="10756" r="21279" b="4276"/>
            <a:stretch/>
          </p:blipFill>
          <p:spPr bwMode="auto">
            <a:xfrm>
              <a:off x="581192" y="3063742"/>
              <a:ext cx="2588728" cy="27958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81192" y="5842930"/>
              <a:ext cx="2588728" cy="954107"/>
            </a:xfrm>
            <a:prstGeom prst="rect">
              <a:avLst/>
            </a:prstGeom>
            <a:noFill/>
          </p:spPr>
          <p:txBody>
            <a:bodyPr wrap="square" rtlCol="0">
              <a:spAutoFit/>
            </a:bodyPr>
            <a:lstStyle/>
            <a:p>
              <a:r>
                <a:rPr lang="en-US" sz="1400" dirty="0"/>
                <a:t>37 </a:t>
              </a:r>
              <a:r>
                <a:rPr lang="en-US" sz="1400" dirty="0" err="1"/>
                <a:t>yo</a:t>
              </a:r>
              <a:r>
                <a:rPr lang="en-US" sz="1400" dirty="0"/>
                <a:t> woman who fell 2 weeks prior and had a SDH – She was GCS </a:t>
              </a:r>
              <a:r>
                <a:rPr lang="en-US" sz="1400" dirty="0" smtClean="0"/>
                <a:t>15 and went </a:t>
              </a:r>
              <a:r>
                <a:rPr lang="en-US" sz="1400" dirty="0"/>
                <a:t>to the OR two weeks after the </a:t>
              </a:r>
              <a:r>
                <a:rPr lang="en-US" sz="1400" dirty="0" smtClean="0"/>
                <a:t>fall.</a:t>
              </a:r>
              <a:endParaRPr lang="en-US" sz="1400" dirty="0"/>
            </a:p>
          </p:txBody>
        </p:sp>
      </p:grpSp>
      <p:sp>
        <p:nvSpPr>
          <p:cNvPr id="7" name="TextBox 6"/>
          <p:cNvSpPr txBox="1"/>
          <p:nvPr/>
        </p:nvSpPr>
        <p:spPr>
          <a:xfrm>
            <a:off x="3312321" y="3129211"/>
            <a:ext cx="8094723" cy="3046988"/>
          </a:xfrm>
          <a:prstGeom prst="rect">
            <a:avLst/>
          </a:prstGeom>
          <a:noFill/>
        </p:spPr>
        <p:txBody>
          <a:bodyPr wrap="square" rtlCol="0">
            <a:spAutoFit/>
          </a:bodyPr>
          <a:lstStyle/>
          <a:p>
            <a:r>
              <a:rPr lang="en-US" sz="2400" dirty="0" smtClean="0">
                <a:solidFill>
                  <a:srgbClr val="CC0000"/>
                </a:solidFill>
              </a:rPr>
              <a:t>Most </a:t>
            </a:r>
            <a:r>
              <a:rPr lang="en-US" sz="2400" dirty="0">
                <a:solidFill>
                  <a:srgbClr val="CC0000"/>
                </a:solidFill>
              </a:rPr>
              <a:t>commonly used definitions/classification schemes for brain injury are </a:t>
            </a:r>
            <a:r>
              <a:rPr lang="en-US" sz="2400" dirty="0" smtClean="0">
                <a:solidFill>
                  <a:srgbClr val="CC0000"/>
                </a:solidFill>
              </a:rPr>
              <a:t>confusing.</a:t>
            </a:r>
            <a:endParaRPr lang="en-US" sz="2400" dirty="0">
              <a:solidFill>
                <a:srgbClr val="CC0000"/>
              </a:solidFill>
            </a:endParaRPr>
          </a:p>
          <a:p>
            <a:endParaRPr lang="en-US" sz="2400" dirty="0" smtClean="0"/>
          </a:p>
          <a:p>
            <a:r>
              <a:rPr lang="en-US" sz="2400" dirty="0" smtClean="0"/>
              <a:t>Loss </a:t>
            </a:r>
            <a:r>
              <a:rPr lang="en-US" sz="2400" dirty="0"/>
              <a:t>of consciousness can occur for many reasons! (intoxication, </a:t>
            </a:r>
            <a:r>
              <a:rPr lang="en-US" sz="2400" dirty="0" err="1"/>
              <a:t>polytrauma</a:t>
            </a:r>
            <a:r>
              <a:rPr lang="en-US" sz="2400" dirty="0"/>
              <a:t>)</a:t>
            </a:r>
          </a:p>
          <a:p>
            <a:endParaRPr lang="en-US" sz="2400" dirty="0" smtClean="0"/>
          </a:p>
          <a:p>
            <a:r>
              <a:rPr lang="en-US" sz="2400" dirty="0" smtClean="0"/>
              <a:t>Lack </a:t>
            </a:r>
            <a:r>
              <a:rPr lang="en-US" sz="2400" dirty="0"/>
              <a:t>of LOC does not equate with milder injury (either short or long term)</a:t>
            </a:r>
          </a:p>
        </p:txBody>
      </p:sp>
    </p:spTree>
    <p:extLst>
      <p:ext uri="{BB962C8B-B14F-4D97-AF65-F5344CB8AC3E}">
        <p14:creationId xmlns:p14="http://schemas.microsoft.com/office/powerpoint/2010/main" val="2517413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Dividend">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Blue Red">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Blue Red">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100AC149-8447-4BE5-88C7-DBE24EA73E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TM03457464[[fn=Dividend]]</Template>
  <TotalTime>0</TotalTime>
  <Words>4426</Words>
  <Application>Microsoft Office PowerPoint</Application>
  <PresentationFormat>Widescreen</PresentationFormat>
  <Paragraphs>711</Paragraphs>
  <Slides>62</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62</vt:i4>
      </vt:variant>
    </vt:vector>
  </HeadingPairs>
  <TitlesOfParts>
    <vt:vector size="70" baseType="lpstr">
      <vt:lpstr>Arial</vt:lpstr>
      <vt:lpstr>Calibri</vt:lpstr>
      <vt:lpstr>Gill Sans MT</vt:lpstr>
      <vt:lpstr>Segoe Script</vt:lpstr>
      <vt:lpstr>Times New Roman</vt:lpstr>
      <vt:lpstr>Wingdings</vt:lpstr>
      <vt:lpstr>Wingdings 2</vt:lpstr>
      <vt:lpstr>Dividend</vt:lpstr>
      <vt:lpstr>Eye Movements and Biomarkers</vt:lpstr>
      <vt:lpstr>Disclosure Policy</vt:lpstr>
      <vt:lpstr>How dangerous are sports?</vt:lpstr>
      <vt:lpstr>What causes brain injury?</vt:lpstr>
      <vt:lpstr>Why is concussion/brain injury so hard to diagnose and define?</vt:lpstr>
      <vt:lpstr>Why is concussion/brain injury so hard to diagnose and define?</vt:lpstr>
      <vt:lpstr>Why is concussion/brain injury so hard to diagnose and define?</vt:lpstr>
      <vt:lpstr>Why is concussion/brain injury so hard to diagnose and define? No two recoveries are the same (functional plasticity, resilience)</vt:lpstr>
      <vt:lpstr>The Three Major Types of Brain injury</vt:lpstr>
      <vt:lpstr>Why is concussion/brain injury so hard to diagnose and define? Neither imaging nor LOC tell the whole story</vt:lpstr>
      <vt:lpstr>What are the long term consequences of brain injury?</vt:lpstr>
      <vt:lpstr>Suicide in the general population and NCAA athletes</vt:lpstr>
      <vt:lpstr>What is Chronic Traumatic Encephalopathy (CTE)</vt:lpstr>
      <vt:lpstr>new definitions for CTE in the 2000’s</vt:lpstr>
      <vt:lpstr>“CTE, as defined in America, is not a neurological entity, but is a culture-specific social phenomenon.”</vt:lpstr>
      <vt:lpstr>PowerPoint Presentation</vt:lpstr>
      <vt:lpstr>PowerPoint Presentation</vt:lpstr>
      <vt:lpstr>CTE is equally common in people with and without clinical neurodegenerative symptoms</vt:lpstr>
      <vt:lpstr>Contact sport athletes, regardless of injury,  are at increased risk for “symptomless” CTE</vt:lpstr>
      <vt:lpstr>What is the Relationship Between Concussion and Dementia?</vt:lpstr>
      <vt:lpstr>What are the risk factors for dementia?</vt:lpstr>
      <vt:lpstr>Does high school football increase risk for dementia?</vt:lpstr>
      <vt:lpstr>Why Do clinical trials for tbi fail?</vt:lpstr>
      <vt:lpstr>Would you run a clinical trial for “chest pain” with history and exam as your classifier? </vt:lpstr>
      <vt:lpstr>General reasons clinical trials fail</vt:lpstr>
      <vt:lpstr>Problems with TBI trials, Specifically</vt:lpstr>
      <vt:lpstr>Initial Search of 30 failed trials since 1992</vt:lpstr>
      <vt:lpstr>SyNAPSe Trial for Progesterone</vt:lpstr>
      <vt:lpstr>Hypertonic Saline Trial</vt:lpstr>
      <vt:lpstr>Initial Search of 30 Failed Trials since 1992</vt:lpstr>
      <vt:lpstr>Review Article</vt:lpstr>
      <vt:lpstr>Brain injury assessment study at Hennepin county medical center (BASH)</vt:lpstr>
      <vt:lpstr>goals</vt:lpstr>
      <vt:lpstr>Screening Process</vt:lpstr>
      <vt:lpstr>Follow-Up Assessments</vt:lpstr>
      <vt:lpstr>1. Create an Objective, Multimodal Classification Scheme for TBI</vt:lpstr>
      <vt:lpstr>Hypothesis Table</vt:lpstr>
      <vt:lpstr>2. Establish and Validate a Sensitive Outcome Assessment for TBI </vt:lpstr>
      <vt:lpstr>Significance</vt:lpstr>
      <vt:lpstr>Blood-based biomarkers for tbi</vt:lpstr>
      <vt:lpstr>Biomarkers Specific to brain injury</vt:lpstr>
      <vt:lpstr>Biomarkers Not Specific to brain injury</vt:lpstr>
      <vt:lpstr>Our results</vt:lpstr>
      <vt:lpstr>eye tracking</vt:lpstr>
      <vt:lpstr>eye movement control involves many parts of the Brain</vt:lpstr>
      <vt:lpstr>Eye Tracker</vt:lpstr>
      <vt:lpstr>Binocular Tracking of Normal Subject</vt:lpstr>
      <vt:lpstr>Cranial Nerve iii Severed</vt:lpstr>
      <vt:lpstr>Cranial Never VI Palsy</vt:lpstr>
      <vt:lpstr>Supratentorial Mass lesion – CN III Palsy</vt:lpstr>
      <vt:lpstr>Supratentorial Mass lesion – CN III PAlsy</vt:lpstr>
      <vt:lpstr>Supratentorial Mass lesion – CN VI Palsy</vt:lpstr>
      <vt:lpstr>Supratentorial Mass lesion – CN VI Palsy</vt:lpstr>
      <vt:lpstr>Infratentorial Mass Lesions – CN VI Palsy</vt:lpstr>
      <vt:lpstr>Hydrocephalus – CN VI Palsy</vt:lpstr>
      <vt:lpstr>Elevated Intracranial Pressure – CN VI Palsy</vt:lpstr>
      <vt:lpstr>17 Bellevue patients tracked with ICP monitors in place 13 tracked serially at different ICPs</vt:lpstr>
      <vt:lpstr>Biomarker for Concussion</vt:lpstr>
      <vt:lpstr>Eye tracking to detect concussion in an Adult Emergency department Population</vt:lpstr>
      <vt:lpstr>Receiver operating curve for eye tracking as a method of diagnosing concussion in adults and kids</vt:lpstr>
      <vt:lpstr>Research Support</vt:lpstr>
      <vt:lpstr>That’s All Folks! </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2016-03-14T22:57:34Z</dcterms:created>
  <dcterms:modified xsi:type="dcterms:W3CDTF">2016-04-08T19:22:00Z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TC034605299991</vt:lpwstr>
  </property>
</Properties>
</file>