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5" r:id="rId5"/>
    <p:sldId id="272" r:id="rId6"/>
    <p:sldId id="266" r:id="rId7"/>
    <p:sldId id="268" r:id="rId8"/>
    <p:sldId id="270" r:id="rId9"/>
    <p:sldId id="267" r:id="rId10"/>
    <p:sldId id="269" r:id="rId11"/>
    <p:sldId id="271" r:id="rId12"/>
    <p:sldId id="258" r:id="rId13"/>
    <p:sldId id="260" r:id="rId14"/>
    <p:sldId id="261" r:id="rId15"/>
    <p:sldId id="262" r:id="rId16"/>
    <p:sldId id="263" r:id="rId17"/>
    <p:sldId id="273" r:id="rId18"/>
    <p:sldId id="264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053F-7838-4F50-9C0F-3AAFDFAD28B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96BC-58BD-49ED-9F06-EE64A934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053F-7838-4F50-9C0F-3AAFDFAD28B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96BC-58BD-49ED-9F06-EE64A934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053F-7838-4F50-9C0F-3AAFDFAD28B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96BC-58BD-49ED-9F06-EE64A934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ue-orange mod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53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355080"/>
            <a:ext cx="502920" cy="502920"/>
          </a:xfrm>
        </p:spPr>
        <p:txBody>
          <a:bodyPr/>
          <a:lstStyle/>
          <a:p>
            <a:fld id="{7F0D96BC-58BD-49ED-9F06-EE64A934F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053F-7838-4F50-9C0F-3AAFDFAD28B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96BC-58BD-49ED-9F06-EE64A934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053F-7838-4F50-9C0F-3AAFDFAD28B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96BC-58BD-49ED-9F06-EE64A934F0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053F-7838-4F50-9C0F-3AAFDFAD28B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96BC-58BD-49ED-9F06-EE64A934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053F-7838-4F50-9C0F-3AAFDFAD28B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96BC-58BD-49ED-9F06-EE64A934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053F-7838-4F50-9C0F-3AAFDFAD28B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96BC-58BD-49ED-9F06-EE64A934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053F-7838-4F50-9C0F-3AAFDFAD28B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0D96BC-58BD-49ED-9F06-EE64A934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053F-7838-4F50-9C0F-3AAFDFAD28B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96BC-58BD-49ED-9F06-EE64A934F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6324600"/>
            <a:ext cx="3574257" cy="5334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6324599"/>
            <a:ext cx="9146380" cy="53340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AD053F-7838-4F50-9C0F-3AAFDFAD28B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F0D96BC-58BD-49ED-9F06-EE64A934F0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58526" y="1201246"/>
            <a:ext cx="7132128" cy="1204306"/>
          </a:xfrm>
        </p:spPr>
        <p:txBody>
          <a:bodyPr/>
          <a:lstStyle/>
          <a:p>
            <a:r>
              <a:rPr lang="en-US" sz="2800" dirty="0" smtClean="0"/>
              <a:t>Text-to-speech (TTS) reading technologies from no-cost to top $$$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59096" y="2372875"/>
            <a:ext cx="6511131" cy="55255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David Schafer, MS, CCC-SLP</a:t>
            </a:r>
          </a:p>
          <a:p>
            <a:r>
              <a:rPr lang="en-US" dirty="0" smtClean="0"/>
              <a:t>Brian t fay, </a:t>
            </a:r>
            <a:r>
              <a:rPr lang="en-US" dirty="0" err="1" smtClean="0"/>
              <a:t>Phd</a:t>
            </a:r>
            <a:r>
              <a:rPr lang="en-US" dirty="0" smtClean="0"/>
              <a:t>, </a:t>
            </a:r>
            <a:r>
              <a:rPr lang="en-US" dirty="0" err="1" smtClean="0"/>
              <a:t>atp</a:t>
            </a:r>
            <a:r>
              <a:rPr lang="en-US" dirty="0" smtClean="0"/>
              <a:t>/</a:t>
            </a:r>
            <a:r>
              <a:rPr lang="en-US" dirty="0" err="1" smtClean="0"/>
              <a:t>sms</a:t>
            </a:r>
            <a:r>
              <a:rPr lang="en-US" dirty="0" smtClean="0"/>
              <a:t>, 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4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67600" cy="548640"/>
          </a:xfrm>
        </p:spPr>
        <p:txBody>
          <a:bodyPr/>
          <a:lstStyle/>
          <a:p>
            <a:r>
              <a:rPr lang="en-US" dirty="0" smtClean="0"/>
              <a:t>Print text – Computer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87640" cy="469057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Scrolled Text</a:t>
            </a: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Think of a marquee in Times Square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Can vary scroll rate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Can choose horizontal or vertical scroll 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No TTS, intended for patients who want to “read”</a:t>
            </a:r>
          </a:p>
          <a:p>
            <a:pPr marL="237744" lvl="2" indent="0">
              <a:buNone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Demo </a:t>
            </a: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Dream </a:t>
            </a:r>
            <a:r>
              <a:rPr lang="en-US" sz="2000" dirty="0" err="1" smtClean="0"/>
              <a:t>Scroller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Text Ticker</a:t>
            </a:r>
            <a:endParaRPr lang="en-US" sz="2000" dirty="0"/>
          </a:p>
          <a:p>
            <a:pPr marL="0" lvl="1" indent="0">
              <a:buNone/>
            </a:pPr>
            <a:endParaRPr lang="en-US" sz="1800" dirty="0"/>
          </a:p>
          <a:p>
            <a:pPr marL="237744" lvl="2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68806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Text and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Digital Text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For Profit – Kindle, Nook, iBook, E-Readers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Not For Profit – BARD, </a:t>
            </a:r>
            <a:r>
              <a:rPr lang="en-US" sz="2400" dirty="0" err="1" smtClean="0"/>
              <a:t>BookShare</a:t>
            </a:r>
            <a:r>
              <a:rPr lang="en-US" sz="2400" dirty="0" smtClean="0"/>
              <a:t>, Gutenberg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Hard-Copy Text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Computer/PC Tablet – Scanners, RWG, </a:t>
            </a:r>
            <a:r>
              <a:rPr lang="en-US" sz="2400" dirty="0" err="1" smtClean="0"/>
              <a:t>Scrollers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Mobile – Text Grabber, </a:t>
            </a:r>
            <a:r>
              <a:rPr lang="en-US" sz="2400" dirty="0" err="1" smtClean="0"/>
              <a:t>Scanable</a:t>
            </a:r>
            <a:r>
              <a:rPr lang="en-US" sz="2400" dirty="0" smtClean="0"/>
              <a:t>, KNFB Reader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831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Digital Text Formats (aka, E-Text)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.txt – ASCII text (different flavors: ANSI, UTF,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.pdf – Portable Document Format from Adobe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err="1" smtClean="0"/>
              <a:t>Epub</a:t>
            </a:r>
            <a:r>
              <a:rPr lang="en-US" sz="2400" dirty="0" smtClean="0"/>
              <a:t> – Open source, international standard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.</a:t>
            </a:r>
            <a:r>
              <a:rPr lang="en-US" sz="2400" dirty="0" err="1" smtClean="0"/>
              <a:t>azw</a:t>
            </a:r>
            <a:r>
              <a:rPr lang="en-US" sz="2400" dirty="0" smtClean="0"/>
              <a:t> or </a:t>
            </a:r>
            <a:r>
              <a:rPr lang="en-US" sz="2400" dirty="0" err="1" smtClean="0"/>
              <a:t>mobi</a:t>
            </a:r>
            <a:r>
              <a:rPr lang="en-US" sz="2400" dirty="0" smtClean="0"/>
              <a:t> – Proprietary, Amazon.com standard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2400" dirty="0" smtClean="0"/>
              <a:t>DAISY – </a:t>
            </a:r>
            <a:r>
              <a:rPr lang="fr-FR" sz="2400" u="sng" dirty="0" smtClean="0"/>
              <a:t>D</a:t>
            </a:r>
            <a:r>
              <a:rPr lang="fr-FR" sz="2400" dirty="0" smtClean="0"/>
              <a:t>igital </a:t>
            </a:r>
            <a:r>
              <a:rPr lang="fr-FR" sz="2400" u="sng" dirty="0" smtClean="0"/>
              <a:t>A</a:t>
            </a:r>
            <a:r>
              <a:rPr lang="fr-FR" sz="2400" dirty="0" smtClean="0"/>
              <a:t>ccessible </a:t>
            </a:r>
            <a:r>
              <a:rPr lang="fr-FR" sz="2400" u="sng" dirty="0"/>
              <a:t>I</a:t>
            </a:r>
            <a:r>
              <a:rPr lang="fr-FR" sz="2400" dirty="0"/>
              <a:t>nformation </a:t>
            </a:r>
            <a:r>
              <a:rPr lang="fr-FR" sz="2400" u="sng" dirty="0" smtClean="0"/>
              <a:t>Sy</a:t>
            </a:r>
            <a:r>
              <a:rPr lang="fr-FR" sz="2400" dirty="0" smtClean="0"/>
              <a:t>stem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2400" dirty="0" smtClean="0"/>
              <a:t>.</a:t>
            </a:r>
            <a:r>
              <a:rPr lang="fr-FR" sz="2400" dirty="0" err="1" smtClean="0"/>
              <a:t>ibook</a:t>
            </a:r>
            <a:r>
              <a:rPr lang="fr-FR" sz="2400" dirty="0" smtClean="0"/>
              <a:t> – </a:t>
            </a:r>
            <a:r>
              <a:rPr lang="fr-FR" sz="2400" dirty="0" err="1" smtClean="0"/>
              <a:t>Proprietary</a:t>
            </a:r>
            <a:r>
              <a:rPr lang="fr-FR" sz="2400" dirty="0" smtClean="0"/>
              <a:t>, Apple standard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042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text – For Profit E-Book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Option to buy proprietary reading device -or- download reading app to PC/Android/iOS.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Typically each book is sold individually at/near publisher price.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Amazon has a subscription service with access to a “library” of books…Kindle Unlimited ($9.99/</a:t>
            </a:r>
            <a:r>
              <a:rPr lang="en-US" sz="2400" dirty="0" err="1" smtClean="0"/>
              <a:t>mo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351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text – For Profit E-book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Nook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Barnes </a:t>
            </a:r>
            <a:r>
              <a:rPr lang="en-US" sz="1800" dirty="0"/>
              <a:t>&amp; </a:t>
            </a:r>
            <a:r>
              <a:rPr lang="en-US" sz="1800" dirty="0" smtClean="0"/>
              <a:t>Noble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pure </a:t>
            </a:r>
            <a:r>
              <a:rPr lang="en-US" sz="1800" dirty="0"/>
              <a:t>Android </a:t>
            </a:r>
            <a:r>
              <a:rPr lang="en-US" sz="1800" dirty="0" smtClean="0"/>
              <a:t>OS/tablet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PDF/EPUB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Kindle 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Amazon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Modified </a:t>
            </a:r>
            <a:r>
              <a:rPr lang="en-US" sz="1800" dirty="0"/>
              <a:t>Android </a:t>
            </a:r>
            <a:r>
              <a:rPr lang="en-US" sz="1800" dirty="0" smtClean="0"/>
              <a:t>OS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.</a:t>
            </a:r>
            <a:r>
              <a:rPr lang="en-US" sz="1800" dirty="0" err="1" smtClean="0"/>
              <a:t>azw</a:t>
            </a:r>
            <a:r>
              <a:rPr lang="en-US" sz="1800" dirty="0" smtClean="0"/>
              <a:t>/</a:t>
            </a:r>
            <a:r>
              <a:rPr lang="en-US" sz="1800" dirty="0" err="1" smtClean="0"/>
              <a:t>mobi</a:t>
            </a:r>
            <a:r>
              <a:rPr lang="en-US" sz="1800" dirty="0" smtClean="0"/>
              <a:t>/kf8/PDF/EPUB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iPad/iPod/iPhone 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Apple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iOS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err="1" smtClean="0"/>
              <a:t>ibooks</a:t>
            </a:r>
            <a:r>
              <a:rPr lang="en-US" sz="1800" dirty="0" smtClean="0"/>
              <a:t>/PDF/EPUB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100138"/>
            <a:ext cx="1404937" cy="155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28512"/>
            <a:ext cx="1227282" cy="14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41" y="2819400"/>
            <a:ext cx="1157254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666" y="2819400"/>
            <a:ext cx="11239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068" y="4648199"/>
            <a:ext cx="1925523" cy="15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57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760"/>
            <a:ext cx="8610600" cy="548640"/>
          </a:xfrm>
        </p:spPr>
        <p:txBody>
          <a:bodyPr/>
          <a:lstStyle/>
          <a:p>
            <a:r>
              <a:rPr lang="en-US" dirty="0" smtClean="0"/>
              <a:t>Digital text – For Profit E-book devices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Nook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Dedicated Nooks may offer text-to-speech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Android Nooks offer text-to-speech and switch access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Kindle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Most all Kindles offer text-to-speech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Switch access can be a problem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iPad/iPod/iPhone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err="1" smtClean="0"/>
              <a:t>iBooks</a:t>
            </a:r>
            <a:r>
              <a:rPr lang="en-US" sz="1800" dirty="0" smtClean="0"/>
              <a:t> app offers all access features of an iPad/iPod/iPhone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Full text-to-speech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 smtClean="0"/>
              <a:t>Many “switch” access options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927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67600" cy="548640"/>
          </a:xfrm>
        </p:spPr>
        <p:txBody>
          <a:bodyPr/>
          <a:lstStyle/>
          <a:p>
            <a:r>
              <a:rPr lang="en-US" dirty="0" smtClean="0"/>
              <a:t>Digital text – </a:t>
            </a:r>
            <a:r>
              <a:rPr lang="en-US" dirty="0" err="1" smtClean="0"/>
              <a:t>NonProfit</a:t>
            </a:r>
            <a:r>
              <a:rPr lang="en-US" dirty="0" smtClean="0"/>
              <a:t> E-book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16240" cy="533400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smtClean="0"/>
              <a:t>BARD – Braille and Audio Reading Download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Service of the National Library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Old Days used to ship </a:t>
            </a:r>
            <a:r>
              <a:rPr lang="en-US" sz="2400" dirty="0" err="1" smtClean="0"/>
              <a:t>brailled</a:t>
            </a:r>
            <a:r>
              <a:rPr lang="en-US" sz="2400" dirty="0" smtClean="0"/>
              <a:t> books to blind users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More recently, Books on Tape (now on USB)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No cost to user for player and books provided disability is documented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Books sent out by postal mail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/>
              <a:t>BARD </a:t>
            </a:r>
            <a:r>
              <a:rPr lang="en-US" sz="3200" b="1" dirty="0" smtClean="0"/>
              <a:t>Mobile</a:t>
            </a:r>
            <a:endParaRPr lang="en-US" sz="32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Same as BARD, just online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Users can download books to USB or directly to a player with an app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202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67600" cy="548640"/>
          </a:xfrm>
        </p:spPr>
        <p:txBody>
          <a:bodyPr/>
          <a:lstStyle/>
          <a:p>
            <a:r>
              <a:rPr lang="en-US" dirty="0" smtClean="0"/>
              <a:t>Digital text – </a:t>
            </a:r>
            <a:r>
              <a:rPr lang="en-US" dirty="0" err="1" smtClean="0"/>
              <a:t>NonProfit</a:t>
            </a:r>
            <a:r>
              <a:rPr lang="en-US" dirty="0" smtClean="0"/>
              <a:t> E-book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16240" cy="533400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b="1" dirty="0" smtClean="0"/>
              <a:t>BookShare.org</a:t>
            </a:r>
            <a:endParaRPr lang="en-US" sz="28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Grew out of K-12 education, now college and qualified users</a:t>
            </a: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Qualified users have visual impairment, reading disability, cognitive disability or physical disability which impacts ability to manipulate a book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Daisy files can be played on PC, Android, Apple devices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Cost $25 sign-up, $50/year </a:t>
            </a:r>
          </a:p>
          <a:p>
            <a:pPr marL="0" lvl="1" indent="0">
              <a:buNone/>
            </a:pPr>
            <a:endParaRPr lang="en-US" sz="28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dirty="0" smtClean="0"/>
              <a:t>BARD </a:t>
            </a:r>
            <a:r>
              <a:rPr lang="en-US" sz="2800" b="1" dirty="0"/>
              <a:t>is geared to listening; </a:t>
            </a:r>
            <a:r>
              <a:rPr lang="en-US" sz="2800" b="1" dirty="0" err="1" smtClean="0"/>
              <a:t>BookShare</a:t>
            </a:r>
            <a:r>
              <a:rPr lang="en-US" sz="2800" b="1" dirty="0" smtClean="0"/>
              <a:t> </a:t>
            </a:r>
            <a:r>
              <a:rPr lang="en-US" sz="2800" b="1" dirty="0"/>
              <a:t>to </a:t>
            </a:r>
            <a:r>
              <a:rPr lang="en-US" sz="2800" b="1" dirty="0" smtClean="0"/>
              <a:t>reading/listening </a:t>
            </a:r>
          </a:p>
        </p:txBody>
      </p:sp>
    </p:spTree>
    <p:extLst>
      <p:ext uri="{BB962C8B-B14F-4D97-AF65-F5344CB8AC3E}">
        <p14:creationId xmlns:p14="http://schemas.microsoft.com/office/powerpoint/2010/main" val="167902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67600" cy="548640"/>
          </a:xfrm>
        </p:spPr>
        <p:txBody>
          <a:bodyPr/>
          <a:lstStyle/>
          <a:p>
            <a:r>
              <a:rPr lang="en-US" dirty="0" smtClean="0"/>
              <a:t>Digital text – </a:t>
            </a:r>
            <a:r>
              <a:rPr lang="en-US" dirty="0" err="1" smtClean="0"/>
              <a:t>NonProfit</a:t>
            </a:r>
            <a:r>
              <a:rPr lang="en-US" dirty="0" smtClean="0"/>
              <a:t> E-book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87640" cy="499537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 smtClean="0"/>
              <a:t>BookShare</a:t>
            </a:r>
            <a:r>
              <a:rPr lang="en-US" sz="2400" dirty="0" smtClean="0"/>
              <a:t>/Read2Go </a:t>
            </a:r>
            <a:r>
              <a:rPr lang="en-US" sz="2400" dirty="0" smtClean="0"/>
              <a:t>Demo on iPad</a:t>
            </a:r>
          </a:p>
          <a:p>
            <a:pPr marL="0" lvl="1" indent="0">
              <a:buNone/>
            </a:pPr>
            <a:endParaRPr lang="en-US" sz="1800" dirty="0"/>
          </a:p>
          <a:p>
            <a:pPr marL="237744" lvl="2" indent="0">
              <a:buNone/>
            </a:pPr>
            <a:endParaRPr lang="en-US" sz="1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33600"/>
            <a:ext cx="3720584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81400"/>
            <a:ext cx="1623060" cy="15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302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cases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520940" cy="49953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Case #1 – Stroke with alexia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err="1" smtClean="0"/>
              <a:t>TextGrabber</a:t>
            </a:r>
            <a:r>
              <a:rPr lang="en-US" sz="2400" dirty="0" smtClean="0"/>
              <a:t> app</a:t>
            </a:r>
          </a:p>
          <a:p>
            <a:pPr marL="237744" lvl="2" indent="0">
              <a:buNone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Case #2 – Mild TBI with dyslexia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Read &amp; Write Gold for PC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err="1" smtClean="0"/>
              <a:t>BookShare</a:t>
            </a:r>
            <a:endParaRPr lang="en-US" sz="2400" dirty="0" smtClean="0"/>
          </a:p>
          <a:p>
            <a:pPr marL="237744" lvl="2" indent="0">
              <a:buNone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Case #3 – Degenerative, PSP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err="1" smtClean="0"/>
              <a:t>DreamScroller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err="1" smtClean="0"/>
              <a:t>BookShare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8503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Tech – who can use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520940" cy="49953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Case #1 – Stroke with alexia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Individual understands there is text but does not recognize (</a:t>
            </a:r>
            <a:r>
              <a:rPr lang="en-US" sz="2400" dirty="0" err="1" smtClean="0"/>
              <a:t>eg</a:t>
            </a:r>
            <a:r>
              <a:rPr lang="en-US" sz="2400" dirty="0" smtClean="0"/>
              <a:t>, foreign language)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Can’t read mail or labels while shopping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Case #2 – Mild TBI with dyslexia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Returning to College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Very slow reader, difficulty retaining info w/o review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Case #3 – Degenerative, PSP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Can read text but has limited eye and neck movement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Wants to read but can’t hold/move book</a:t>
            </a:r>
          </a:p>
        </p:txBody>
      </p:sp>
    </p:spTree>
    <p:extLst>
      <p:ext uri="{BB962C8B-B14F-4D97-AF65-F5344CB8AC3E}">
        <p14:creationId xmlns:p14="http://schemas.microsoft.com/office/powerpoint/2010/main" val="312208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&amp; Presentation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How to convert print text to speech output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Postal mail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Newsprint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Product packaging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How to have e-text/e-books read </a:t>
            </a:r>
            <a:r>
              <a:rPr lang="en-US" sz="2400" dirty="0" err="1" smtClean="0"/>
              <a:t>outloud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Text on webpage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Text in email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Books downloaded from Internet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E-book resources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Fee-based services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No-Cost/Low-Cost services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002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67600" cy="548640"/>
          </a:xfrm>
        </p:spPr>
        <p:txBody>
          <a:bodyPr/>
          <a:lstStyle/>
          <a:p>
            <a:r>
              <a:rPr lang="en-US" dirty="0" smtClean="0"/>
              <a:t>What technology do I need?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87640" cy="499537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Internet Access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0" lvl="1" indent="0">
              <a:buNone/>
            </a:pPr>
            <a:r>
              <a:rPr lang="en-US" sz="2400" dirty="0" smtClean="0"/>
              <a:t>And</a:t>
            </a:r>
          </a:p>
          <a:p>
            <a:pPr marL="0" lvl="1" indent="0">
              <a:buNone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Smart Phone – Android, iPhone, Windows phone</a:t>
            </a:r>
          </a:p>
          <a:p>
            <a:pPr marL="0" lvl="1" indent="0">
              <a:buNone/>
            </a:pPr>
            <a:r>
              <a:rPr lang="en-US" sz="2400" dirty="0" smtClean="0"/>
              <a:t>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Tablet Device – iPad, iPod Touch, Galaxy Tab, Nexus Tab</a:t>
            </a:r>
          </a:p>
          <a:p>
            <a:pPr marL="0" lvl="1" indent="0">
              <a:buNone/>
            </a:pPr>
            <a:r>
              <a:rPr lang="en-US" sz="2400" dirty="0" smtClean="0"/>
              <a:t>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Computer with scanner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7187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67600" cy="548640"/>
          </a:xfrm>
        </p:spPr>
        <p:txBody>
          <a:bodyPr/>
          <a:lstStyle/>
          <a:p>
            <a:r>
              <a:rPr lang="en-US" dirty="0" err="1" smtClean="0"/>
              <a:t>PriNt</a:t>
            </a:r>
            <a:r>
              <a:rPr lang="en-US" dirty="0" smtClean="0"/>
              <a:t> text – Conversion to Spoken Text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76400" y="1295400"/>
            <a:ext cx="2286000" cy="152400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Letter in Mail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1787342"/>
            <a:ext cx="1466850" cy="95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stCxn id="5" idx="3"/>
          </p:cNvCxnSpPr>
          <p:nvPr/>
        </p:nvCxnSpPr>
        <p:spPr>
          <a:xfrm>
            <a:off x="3962400" y="2057400"/>
            <a:ext cx="762000" cy="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724400" y="1295400"/>
            <a:ext cx="2286000" cy="152400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Take an Image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1788145"/>
            <a:ext cx="14097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1600200" y="3810000"/>
            <a:ext cx="2438400" cy="152400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Convert Image to Text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982" y="4355657"/>
            <a:ext cx="1942836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4648200" y="3810000"/>
            <a:ext cx="2590800" cy="152400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Convert Text to Speech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62" y="4367689"/>
            <a:ext cx="22002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>
            <a:stCxn id="9" idx="2"/>
            <a:endCxn id="14" idx="0"/>
          </p:cNvCxnSpPr>
          <p:nvPr/>
        </p:nvCxnSpPr>
        <p:spPr>
          <a:xfrm flipH="1">
            <a:off x="2819400" y="2819400"/>
            <a:ext cx="3048000" cy="99060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4" idx="3"/>
            <a:endCxn id="10" idx="1"/>
          </p:cNvCxnSpPr>
          <p:nvPr/>
        </p:nvCxnSpPr>
        <p:spPr>
          <a:xfrm>
            <a:off x="4038600" y="4572000"/>
            <a:ext cx="609600" cy="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17044" y="5773372"/>
            <a:ext cx="5960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Sometimes called “OCR” for </a:t>
            </a:r>
            <a:r>
              <a:rPr lang="en-US" u="sng" dirty="0" smtClean="0"/>
              <a:t>O</a:t>
            </a:r>
            <a:r>
              <a:rPr lang="en-US" dirty="0" smtClean="0"/>
              <a:t>ptical </a:t>
            </a:r>
            <a:r>
              <a:rPr lang="en-US" u="sng" dirty="0" smtClean="0"/>
              <a:t>C</a:t>
            </a:r>
            <a:r>
              <a:rPr lang="en-US" dirty="0" smtClean="0"/>
              <a:t>haracter </a:t>
            </a:r>
            <a:r>
              <a:rPr lang="en-US" u="sng" dirty="0" smtClean="0"/>
              <a:t>R</a:t>
            </a:r>
            <a:r>
              <a:rPr lang="en-US" dirty="0" smtClean="0"/>
              <a:t>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0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4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67600" cy="548640"/>
          </a:xfrm>
        </p:spPr>
        <p:txBody>
          <a:bodyPr/>
          <a:lstStyle/>
          <a:p>
            <a:r>
              <a:rPr lang="en-US" dirty="0" smtClean="0"/>
              <a:t>Print text – Options for OCR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87640" cy="499537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Mobile Device (phone/tablet)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Camera – receive image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Internet/OCR App – convert image to text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Internet/TTS App – convert text to speech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Computer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Scanner – receive/transmit image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Computer/OCR Software – convert image to text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Computer/TTS Software – convert text to speech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6465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67600" cy="548640"/>
          </a:xfrm>
        </p:spPr>
        <p:txBody>
          <a:bodyPr/>
          <a:lstStyle/>
          <a:p>
            <a:r>
              <a:rPr lang="en-US" dirty="0" smtClean="0"/>
              <a:t>Print text – MOBILE DEVICE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87640" cy="499537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 smtClean="0"/>
              <a:t>TextGrabber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iOS and Android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$4.99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Barebones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 smtClean="0"/>
              <a:t>Scannable</a:t>
            </a:r>
            <a:r>
              <a:rPr lang="en-US" sz="2400" dirty="0" smtClean="0"/>
              <a:t> by Evernote</a:t>
            </a: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iOS and Android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$4.99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No TTS built in, need to use device TTS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KNFB Reader</a:t>
            </a: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Designed for blind access. K=Kurzweil, NFB = Natl Fed. Of Blind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iOS only 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$99.99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Requires use of </a:t>
            </a:r>
            <a:r>
              <a:rPr lang="en-US" sz="2000" dirty="0" err="1" smtClean="0"/>
              <a:t>VoiceOver</a:t>
            </a:r>
            <a:endParaRPr lang="en-US" sz="1800" dirty="0"/>
          </a:p>
          <a:p>
            <a:pPr marL="237744" lvl="2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8345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67600" cy="548640"/>
          </a:xfrm>
        </p:spPr>
        <p:txBody>
          <a:bodyPr/>
          <a:lstStyle/>
          <a:p>
            <a:r>
              <a:rPr lang="en-US" dirty="0"/>
              <a:t>Print text – MOBILE DEVICE </a:t>
            </a:r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87640" cy="499537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 smtClean="0"/>
              <a:t>TextGrabber</a:t>
            </a:r>
            <a:r>
              <a:rPr lang="en-US" sz="2400" dirty="0" smtClean="0"/>
              <a:t> </a:t>
            </a:r>
            <a:r>
              <a:rPr lang="en-US" sz="2400" dirty="0" smtClean="0"/>
              <a:t>on </a:t>
            </a:r>
            <a:r>
              <a:rPr lang="en-US" sz="2400" dirty="0" smtClean="0"/>
              <a:t>iPad (also available for Android)</a:t>
            </a:r>
            <a:endParaRPr lang="en-US" sz="2400" dirty="0" smtClean="0"/>
          </a:p>
          <a:p>
            <a:pPr marL="0" lvl="1" indent="0">
              <a:buNone/>
            </a:pPr>
            <a:endParaRPr lang="en-US" sz="1800" dirty="0"/>
          </a:p>
          <a:p>
            <a:pPr marL="237744" lvl="2" indent="0">
              <a:buNone/>
            </a:pPr>
            <a:endParaRPr lang="en-US" sz="1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00374"/>
            <a:ext cx="17240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1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67600" cy="548640"/>
          </a:xfrm>
        </p:spPr>
        <p:txBody>
          <a:bodyPr/>
          <a:lstStyle/>
          <a:p>
            <a:r>
              <a:rPr lang="en-US" dirty="0" smtClean="0"/>
              <a:t>Print text – Computer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00200"/>
            <a:ext cx="7787640" cy="217597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 smtClean="0"/>
              <a:t>Read&amp;Write</a:t>
            </a:r>
            <a:r>
              <a:rPr lang="en-US" sz="2400" dirty="0" smtClean="0"/>
              <a:t> Gold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Targeted s/w for mild cognitive impairment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Available for PC, Mac, Google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Robust tools for reading assistance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PC/Mac $465 on USB, Google $8.50/mo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0" lvl="1" indent="0">
              <a:buNone/>
            </a:pPr>
            <a:endParaRPr lang="en-US" sz="1800" dirty="0"/>
          </a:p>
          <a:p>
            <a:pPr marL="237744" lvl="2" indent="0">
              <a:buNone/>
            </a:pPr>
            <a:endParaRPr lang="en-US" sz="1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49116"/>
            <a:ext cx="8305800" cy="874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82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795</TotalTime>
  <Words>833</Words>
  <Application>Microsoft Office PowerPoint</Application>
  <PresentationFormat>On-screen Show (4:3)</PresentationFormat>
  <Paragraphs>167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Angles</vt:lpstr>
      <vt:lpstr>Text-to-speech (TTS) reading technologies from no-cost to top $$$</vt:lpstr>
      <vt:lpstr>Reading Tech – who can use it?</vt:lpstr>
      <vt:lpstr>Objectives &amp; Presentation roadmap</vt:lpstr>
      <vt:lpstr>What technology do I need?</vt:lpstr>
      <vt:lpstr>PriNt text – Conversion to Spoken Text</vt:lpstr>
      <vt:lpstr>Print text – Options for OCR</vt:lpstr>
      <vt:lpstr>Print text – MOBILE DEVICE APPS</vt:lpstr>
      <vt:lpstr>Print text – MOBILE DEVICE DEMO</vt:lpstr>
      <vt:lpstr>Print text – Computer applications</vt:lpstr>
      <vt:lpstr>Print text – Computer applications</vt:lpstr>
      <vt:lpstr>Types of Text and Conversion</vt:lpstr>
      <vt:lpstr>Digital text</vt:lpstr>
      <vt:lpstr>Digital text – For Profit E-Book Vendors</vt:lpstr>
      <vt:lpstr>Digital text – For Profit E-book devices</vt:lpstr>
      <vt:lpstr>Digital text – For Profit E-book devices Access</vt:lpstr>
      <vt:lpstr>Digital text – NonProfit E-book Services</vt:lpstr>
      <vt:lpstr>Digital text – NonProfit E-book Services</vt:lpstr>
      <vt:lpstr>Digital text – NonProfit E-book Services</vt:lpstr>
      <vt:lpstr>What do cases use?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Adapted Reading technologies</dc:title>
  <dc:creator>Fay, Brian</dc:creator>
  <cp:lastModifiedBy>Fay, Brian</cp:lastModifiedBy>
  <cp:revision>33</cp:revision>
  <dcterms:created xsi:type="dcterms:W3CDTF">2015-06-12T13:55:36Z</dcterms:created>
  <dcterms:modified xsi:type="dcterms:W3CDTF">2016-03-15T21:36:26Z</dcterms:modified>
</cp:coreProperties>
</file>