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74" r:id="rId2"/>
  </p:sldMasterIdLst>
  <p:notesMasterIdLst>
    <p:notesMasterId r:id="rId33"/>
  </p:notesMasterIdLst>
  <p:handoutMasterIdLst>
    <p:handoutMasterId r:id="rId34"/>
  </p:handoutMasterIdLst>
  <p:sldIdLst>
    <p:sldId id="257" r:id="rId3"/>
    <p:sldId id="259" r:id="rId4"/>
    <p:sldId id="262" r:id="rId5"/>
    <p:sldId id="263" r:id="rId6"/>
    <p:sldId id="264" r:id="rId7"/>
    <p:sldId id="268" r:id="rId8"/>
    <p:sldId id="265" r:id="rId9"/>
    <p:sldId id="269" r:id="rId10"/>
    <p:sldId id="270" r:id="rId11"/>
    <p:sldId id="271" r:id="rId12"/>
    <p:sldId id="272" r:id="rId13"/>
    <p:sldId id="273" r:id="rId14"/>
    <p:sldId id="276" r:id="rId15"/>
    <p:sldId id="277" r:id="rId16"/>
    <p:sldId id="278" r:id="rId17"/>
    <p:sldId id="279" r:id="rId18"/>
    <p:sldId id="280" r:id="rId19"/>
    <p:sldId id="281" r:id="rId20"/>
    <p:sldId id="282" r:id="rId21"/>
    <p:sldId id="283" r:id="rId22"/>
    <p:sldId id="284" r:id="rId23"/>
    <p:sldId id="285" r:id="rId24"/>
    <p:sldId id="286" r:id="rId25"/>
    <p:sldId id="293" r:id="rId26"/>
    <p:sldId id="294" r:id="rId27"/>
    <p:sldId id="287" r:id="rId28"/>
    <p:sldId id="288" r:id="rId29"/>
    <p:sldId id="290" r:id="rId30"/>
    <p:sldId id="292" r:id="rId31"/>
    <p:sldId id="289" r:id="rId32"/>
  </p:sldIdLst>
  <p:sldSz cx="9144000" cy="6858000" type="screen4x3"/>
  <p:notesSz cx="6858000" cy="9144000"/>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0" autoAdjust="0"/>
    <p:restoredTop sz="96706" autoAdjust="0"/>
  </p:normalViewPr>
  <p:slideViewPr>
    <p:cSldViewPr snapToGrid="0">
      <p:cViewPr varScale="1">
        <p:scale>
          <a:sx n="113" d="100"/>
          <a:sy n="113" d="100"/>
        </p:scale>
        <p:origin x="732"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3" d="100"/>
          <a:sy n="93" d="100"/>
        </p:scale>
        <p:origin x="-301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gs" Target="tags/tag1.xml"/></Relationships>
</file>

<file path=ppt/charts/_rels/chart1.xml.rels><?xml version="1.0" encoding="UTF-8" standalone="yes"?>
<Relationships xmlns="http://schemas.openxmlformats.org/package/2006/relationships"><Relationship Id="rId3" Type="http://schemas.openxmlformats.org/officeDocument/2006/relationships/oleObject" Target="file:///\\wildcntrsanb\wr_docs\wrc\COMMON\DHS%20Gaps%20Analysis\Brain%20Injury\Report\TBI%20Report%20figures_9.20.15_v2.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wildcntrsanb\wr_docs\wrc\COMMON\DHS%20Gaps%20Analysis\Brain%20Injury\Report\TBI%20Report%20figures_9.20.15_v2.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1" Type="http://schemas.openxmlformats.org/officeDocument/2006/relationships/oleObject" Target="file:///\\wildcntrsanb\wr_docs\wrc\COMMON\DHS%20Gaps%20Analysis\Brain%20Injury\Report\TBI%20Report%20figures_9.20.15_v2.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wildcntrsanb\wr_docs\wrc\COMMON\DHS%20Gaps%20Analysis\Brain%20Injury\Report\TBI%20Report%20figures_9.20.15_v2.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5.xml.rels><?xml version="1.0" encoding="UTF-8" standalone="yes"?>
<Relationships xmlns="http://schemas.openxmlformats.org/package/2006/relationships"><Relationship Id="rId1" Type="http://schemas.openxmlformats.org/officeDocument/2006/relationships/oleObject" Target="file:///\\wildcntrsanb\wr_docs\wrc\COMMON\DHS%20Gaps%20Analysis\Brain%20Injury\Report\TBI%20Report%20figures_9.20.15_v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823144828347111"/>
          <c:y val="0.13635870516185478"/>
          <c:w val="0.32080261501184315"/>
          <c:h val="0.53788579513107693"/>
        </c:manualLayout>
      </c:layout>
      <c:pieChart>
        <c:varyColors val="1"/>
        <c:ser>
          <c:idx val="0"/>
          <c:order val="0"/>
          <c:spPr>
            <a:ln w="12700"/>
          </c:spPr>
          <c:dPt>
            <c:idx val="0"/>
            <c:bubble3D val="0"/>
            <c:spPr>
              <a:solidFill>
                <a:schemeClr val="accent1"/>
              </a:solidFill>
              <a:ln w="12700">
                <a:solidFill>
                  <a:schemeClr val="lt1"/>
                </a:solidFill>
              </a:ln>
              <a:effectLst/>
            </c:spPr>
          </c:dPt>
          <c:dPt>
            <c:idx val="1"/>
            <c:bubble3D val="0"/>
            <c:spPr>
              <a:solidFill>
                <a:schemeClr val="accent2"/>
              </a:solidFill>
              <a:ln w="12700">
                <a:solidFill>
                  <a:schemeClr val="lt1"/>
                </a:solidFill>
              </a:ln>
              <a:effectLst/>
            </c:spPr>
          </c:dPt>
          <c:dPt>
            <c:idx val="2"/>
            <c:bubble3D val="0"/>
            <c:spPr>
              <a:solidFill>
                <a:schemeClr val="accent3"/>
              </a:solidFill>
              <a:ln w="12700">
                <a:solidFill>
                  <a:schemeClr val="lt1"/>
                </a:solidFill>
              </a:ln>
              <a:effectLst/>
            </c:spPr>
          </c:dPt>
          <c:dPt>
            <c:idx val="3"/>
            <c:bubble3D val="0"/>
            <c:spPr>
              <a:solidFill>
                <a:schemeClr val="accent4"/>
              </a:solidFill>
              <a:ln w="12700">
                <a:solidFill>
                  <a:schemeClr val="lt1"/>
                </a:solidFill>
              </a:ln>
              <a:effectLst/>
            </c:spPr>
          </c:dPt>
          <c:dLbls>
            <c:dLbl>
              <c:idx val="0"/>
              <c:layout>
                <c:manualLayout>
                  <c:x val="-0.10960870779674607"/>
                  <c:y val="9.0873724117818605E-2"/>
                </c:manualLayout>
              </c:layout>
              <c:dLblPos val="bestFi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10405891701867205"/>
                  <c:y val="0.11936395450568675"/>
                </c:manualLayout>
              </c:layout>
              <c:dLblPos val="bestFi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0578534240596972E-3"/>
                  <c:y val="9.4620161668885552E-3"/>
                </c:manualLayout>
              </c:layout>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quality!$A$4:$A$7</c:f>
              <c:strCache>
                <c:ptCount val="4"/>
                <c:pt idx="0">
                  <c:v>They have a very good understanding (26%)</c:v>
                </c:pt>
                <c:pt idx="1">
                  <c:v>They have some understanding, but it could be better (50%)</c:v>
                </c:pt>
                <c:pt idx="2">
                  <c:v>They do not understand (23%)</c:v>
                </c:pt>
                <c:pt idx="3">
                  <c:v>Don't know (1%)</c:v>
                </c:pt>
              </c:strCache>
            </c:strRef>
          </c:cat>
          <c:val>
            <c:numRef>
              <c:f>quality!$B$4:$B$7</c:f>
              <c:numCache>
                <c:formatCode>###0%</c:formatCode>
                <c:ptCount val="4"/>
                <c:pt idx="0">
                  <c:v>0.26428571428571429</c:v>
                </c:pt>
                <c:pt idx="1">
                  <c:v>0.5</c:v>
                </c:pt>
                <c:pt idx="2">
                  <c:v>0.22857142857142856</c:v>
                </c:pt>
                <c:pt idx="3">
                  <c:v>7.1428571428571426E-3</c:v>
                </c:pt>
              </c:numCache>
            </c:numRef>
          </c:val>
        </c:ser>
        <c:dLbls>
          <c:dLblPos val="ctr"/>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000">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999986312766961"/>
          <c:y val="0.23916003712156142"/>
          <c:w val="0.32080261501184315"/>
          <c:h val="0.53788579513107693"/>
        </c:manualLayout>
      </c:layout>
      <c:pieChart>
        <c:varyColors val="1"/>
        <c:ser>
          <c:idx val="0"/>
          <c:order val="0"/>
          <c:spPr>
            <a:ln w="12700"/>
          </c:spPr>
          <c:dPt>
            <c:idx val="0"/>
            <c:bubble3D val="0"/>
            <c:spPr>
              <a:solidFill>
                <a:schemeClr val="accent1"/>
              </a:solidFill>
              <a:ln w="12700">
                <a:solidFill>
                  <a:schemeClr val="lt1"/>
                </a:solidFill>
              </a:ln>
              <a:effectLst/>
            </c:spPr>
          </c:dPt>
          <c:dPt>
            <c:idx val="1"/>
            <c:bubble3D val="0"/>
            <c:spPr>
              <a:solidFill>
                <a:schemeClr val="accent2"/>
              </a:solidFill>
              <a:ln w="12700">
                <a:solidFill>
                  <a:schemeClr val="lt1"/>
                </a:solidFill>
              </a:ln>
              <a:effectLst/>
            </c:spPr>
          </c:dPt>
          <c:dPt>
            <c:idx val="2"/>
            <c:bubble3D val="0"/>
            <c:spPr>
              <a:solidFill>
                <a:schemeClr val="accent3"/>
              </a:solidFill>
              <a:ln w="12700">
                <a:solidFill>
                  <a:schemeClr val="lt1"/>
                </a:solidFill>
              </a:ln>
              <a:effectLst/>
            </c:spPr>
          </c:dPt>
          <c:dPt>
            <c:idx val="3"/>
            <c:bubble3D val="0"/>
            <c:spPr>
              <a:solidFill>
                <a:schemeClr val="accent4"/>
              </a:solidFill>
              <a:ln w="12700">
                <a:solidFill>
                  <a:schemeClr val="lt1"/>
                </a:solidFill>
              </a:ln>
              <a:effectLst/>
            </c:spPr>
          </c:dPt>
          <c:dLbls>
            <c:dLbl>
              <c:idx val="0"/>
              <c:layout>
                <c:manualLayout>
                  <c:x val="-9.967571034295318E-2"/>
                  <c:y val="9.0873667804035552E-2"/>
                </c:manualLayout>
              </c:layout>
              <c:dLblPos val="bestFi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6.2327781958271357E-2"/>
                  <c:y val="-7.7274546288371604E-2"/>
                </c:manualLayout>
              </c:layout>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11324918136150211"/>
                  <c:y val="-7.2223179676523253E-2"/>
                </c:manualLayout>
              </c:layout>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ext>
            </c:extLst>
          </c:dLbls>
          <c:cat>
            <c:strRef>
              <c:f>'service gaps'!$A$4:$A$7</c:f>
              <c:strCache>
                <c:ptCount val="4"/>
                <c:pt idx="0">
                  <c:v>The help meets all of my needs (24%)</c:v>
                </c:pt>
                <c:pt idx="1">
                  <c:v>The help meets some of my needs (71%)</c:v>
                </c:pt>
                <c:pt idx="2">
                  <c:v>The help meets none of my needs (1%)</c:v>
                </c:pt>
                <c:pt idx="3">
                  <c:v>Don't know (4%)</c:v>
                </c:pt>
              </c:strCache>
            </c:strRef>
          </c:cat>
          <c:val>
            <c:numRef>
              <c:f>'service gaps'!$C$4:$C$7</c:f>
              <c:numCache>
                <c:formatCode>###0%</c:formatCode>
                <c:ptCount val="4"/>
                <c:pt idx="0">
                  <c:v>0.23943661971830985</c:v>
                </c:pt>
                <c:pt idx="1">
                  <c:v>0.71126760563380287</c:v>
                </c:pt>
                <c:pt idx="2">
                  <c:v>1.4084507042253523E-2</c:v>
                </c:pt>
                <c:pt idx="3">
                  <c:v>3.5211267605633804E-2</c:v>
                </c:pt>
              </c:numCache>
            </c:numRef>
          </c:val>
        </c:ser>
        <c:dLbls>
          <c:dLblPos val="ctr"/>
          <c:showLegendKey val="0"/>
          <c:showVal val="1"/>
          <c:showCatName val="0"/>
          <c:showSerName val="0"/>
          <c:showPercent val="0"/>
          <c:showBubbleSize val="0"/>
          <c:showLeaderLines val="0"/>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000">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0.4889170798094683"/>
          <c:y val="6.6063265529308829E-2"/>
          <c:w val="0.48861378438806258"/>
          <c:h val="0.82261996320227415"/>
        </c:manualLayout>
      </c:layout>
      <c:barChart>
        <c:barDir val="bar"/>
        <c:grouping val="clustered"/>
        <c:varyColors val="0"/>
        <c:ser>
          <c:idx val="0"/>
          <c:order val="0"/>
          <c:spPr>
            <a:solidFill>
              <a:srgbClr val="0067AC"/>
            </a:solidFill>
          </c:spPr>
          <c:invertIfNegative val="0"/>
          <c:dLbls>
            <c:dLbl>
              <c:idx val="0"/>
              <c:layout>
                <c:manualLayout>
                  <c:x val="5.944966525548279E-4"/>
                  <c:y val="3.3477196003626248E-7"/>
                </c:manualLayout>
              </c:layout>
              <c:spPr>
                <a:noFill/>
                <a:ln>
                  <a:noFill/>
                </a:ln>
                <a:effectLst/>
              </c:spPr>
              <c:txPr>
                <a:bodyPr rot="0" vert="horz"/>
                <a:lstStyle/>
                <a:p>
                  <a:pPr>
                    <a:defRPr sz="1800">
                      <a:solidFill>
                        <a:sysClr val="windowText" lastClr="000000"/>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vert="horz"/>
              <a:lstStyle/>
              <a:p>
                <a:pPr>
                  <a:defRPr sz="1800">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'service gaps'!$A$62:$A$66</c:f>
              <c:strCache>
                <c:ptCount val="5"/>
                <c:pt idx="0">
                  <c:v>Caregiver or family training/support</c:v>
                </c:pt>
                <c:pt idx="1">
                  <c:v>Respite care</c:v>
                </c:pt>
                <c:pt idx="2">
                  <c:v>Chore service</c:v>
                </c:pt>
                <c:pt idx="3">
                  <c:v>Personal support/
companion services</c:v>
                </c:pt>
                <c:pt idx="4">
                  <c:v>Supported employment
or help finding a job</c:v>
                </c:pt>
              </c:strCache>
            </c:strRef>
          </c:cat>
          <c:val>
            <c:numRef>
              <c:f>'service gaps'!$C$62:$C$66</c:f>
              <c:numCache>
                <c:formatCode>###0%</c:formatCode>
                <c:ptCount val="5"/>
                <c:pt idx="0">
                  <c:v>0.22222222222222221</c:v>
                </c:pt>
                <c:pt idx="1">
                  <c:v>0.19753086419753085</c:v>
                </c:pt>
                <c:pt idx="2">
                  <c:v>0.1728395061728395</c:v>
                </c:pt>
                <c:pt idx="3">
                  <c:v>0.14814814814814814</c:v>
                </c:pt>
                <c:pt idx="4">
                  <c:v>0.13580246913580246</c:v>
                </c:pt>
              </c:numCache>
            </c:numRef>
          </c:val>
        </c:ser>
        <c:dLbls>
          <c:showLegendKey val="0"/>
          <c:showVal val="0"/>
          <c:showCatName val="0"/>
          <c:showSerName val="0"/>
          <c:showPercent val="0"/>
          <c:showBubbleSize val="0"/>
        </c:dLbls>
        <c:gapWidth val="75"/>
        <c:axId val="248184152"/>
        <c:axId val="248227080"/>
      </c:barChart>
      <c:catAx>
        <c:axId val="248184152"/>
        <c:scaling>
          <c:orientation val="maxMin"/>
        </c:scaling>
        <c:delete val="0"/>
        <c:axPos val="l"/>
        <c:numFmt formatCode="General" sourceLinked="1"/>
        <c:majorTickMark val="out"/>
        <c:minorTickMark val="none"/>
        <c:tickLblPos val="none"/>
        <c:txPr>
          <a:bodyPr rot="0" vert="horz"/>
          <a:lstStyle/>
          <a:p>
            <a:pPr>
              <a:defRPr>
                <a:latin typeface="Arial" panose="020B0604020202020204" pitchFamily="34" charset="0"/>
                <a:cs typeface="Arial" panose="020B0604020202020204" pitchFamily="34" charset="0"/>
              </a:defRPr>
            </a:pPr>
            <a:endParaRPr lang="en-US"/>
          </a:p>
        </c:txPr>
        <c:crossAx val="248227080"/>
        <c:crosses val="autoZero"/>
        <c:auto val="1"/>
        <c:lblAlgn val="ctr"/>
        <c:lblOffset val="100"/>
        <c:noMultiLvlLbl val="0"/>
      </c:catAx>
      <c:valAx>
        <c:axId val="248227080"/>
        <c:scaling>
          <c:orientation val="minMax"/>
          <c:max val="1"/>
        </c:scaling>
        <c:delete val="1"/>
        <c:axPos val="t"/>
        <c:numFmt formatCode="###0%" sourceLinked="1"/>
        <c:majorTickMark val="out"/>
        <c:minorTickMark val="none"/>
        <c:tickLblPos val="none"/>
        <c:crossAx val="248184152"/>
        <c:crosses val="autoZero"/>
        <c:crossBetween val="between"/>
      </c:valAx>
      <c:spPr>
        <a:ln>
          <a:noFill/>
        </a:ln>
      </c:spPr>
    </c:plotArea>
    <c:plotVisOnly val="1"/>
    <c:dispBlanksAs val="gap"/>
    <c:showDLblsOverMax val="0"/>
  </c:chart>
  <c:spPr>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999986312766961"/>
          <c:y val="0.23916003712156142"/>
          <c:w val="0.32080261501184315"/>
          <c:h val="0.53788579513107693"/>
        </c:manualLayout>
      </c:layout>
      <c:pieChart>
        <c:varyColors val="1"/>
        <c:ser>
          <c:idx val="0"/>
          <c:order val="0"/>
          <c:spPr>
            <a:ln w="12700"/>
          </c:spPr>
          <c:dPt>
            <c:idx val="0"/>
            <c:bubble3D val="0"/>
            <c:spPr>
              <a:solidFill>
                <a:schemeClr val="accent1"/>
              </a:solidFill>
              <a:ln w="12700">
                <a:solidFill>
                  <a:schemeClr val="lt1"/>
                </a:solidFill>
              </a:ln>
              <a:effectLst/>
            </c:spPr>
          </c:dPt>
          <c:dPt>
            <c:idx val="1"/>
            <c:bubble3D val="0"/>
            <c:spPr>
              <a:solidFill>
                <a:schemeClr val="accent2"/>
              </a:solidFill>
              <a:ln w="12700">
                <a:solidFill>
                  <a:schemeClr val="lt1"/>
                </a:solidFill>
              </a:ln>
              <a:effectLst/>
            </c:spPr>
          </c:dPt>
          <c:dPt>
            <c:idx val="2"/>
            <c:bubble3D val="0"/>
            <c:spPr>
              <a:solidFill>
                <a:schemeClr val="accent3"/>
              </a:solidFill>
              <a:ln w="12700">
                <a:solidFill>
                  <a:schemeClr val="lt1"/>
                </a:solidFill>
              </a:ln>
              <a:effectLst/>
            </c:spPr>
          </c:dPt>
          <c:dPt>
            <c:idx val="3"/>
            <c:bubble3D val="0"/>
            <c:spPr>
              <a:solidFill>
                <a:schemeClr val="accent4"/>
              </a:solidFill>
              <a:ln w="12700">
                <a:solidFill>
                  <a:schemeClr val="lt1"/>
                </a:solidFill>
              </a:ln>
              <a:effectLst/>
            </c:spPr>
          </c:dPt>
          <c:dLbls>
            <c:dLbl>
              <c:idx val="0"/>
              <c:layout>
                <c:manualLayout>
                  <c:x val="-9.967571034295318E-2"/>
                  <c:y val="9.0873667804035552E-2"/>
                </c:manualLayout>
              </c:layout>
              <c:dLblPos val="bestFi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12688757077685908"/>
                  <c:y val="3.4420092820797041E-2"/>
                </c:manualLayout>
              </c:layout>
              <c:dLblPos val="bestFi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11324924765740187"/>
                  <c:y val="-6.8500118290669057E-2"/>
                </c:manualLayout>
              </c:layout>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ext>
            </c:extLst>
          </c:dLbls>
          <c:cat>
            <c:strRef>
              <c:f>barriers!$A$21:$A$24</c:f>
              <c:strCache>
                <c:ptCount val="4"/>
                <c:pt idx="0">
                  <c:v>Very easy (22%)</c:v>
                </c:pt>
                <c:pt idx="1">
                  <c:v>Somewhat easy (38%)</c:v>
                </c:pt>
                <c:pt idx="2">
                  <c:v>Difficult (39%)</c:v>
                </c:pt>
                <c:pt idx="3">
                  <c:v>Don't know (1%)</c:v>
                </c:pt>
              </c:strCache>
            </c:strRef>
          </c:cat>
          <c:val>
            <c:numRef>
              <c:f>barriers!$C$21:$C$24</c:f>
              <c:numCache>
                <c:formatCode>###0%</c:formatCode>
                <c:ptCount val="4"/>
                <c:pt idx="0">
                  <c:v>0.21917808219178081</c:v>
                </c:pt>
                <c:pt idx="1">
                  <c:v>0.37671232876712329</c:v>
                </c:pt>
                <c:pt idx="2">
                  <c:v>0.3904109589041096</c:v>
                </c:pt>
                <c:pt idx="3">
                  <c:v>1.3698630136986301E-2</c:v>
                </c:pt>
              </c:numCache>
            </c:numRef>
          </c:val>
        </c:ser>
        <c:dLbls>
          <c:dLblPos val="ctr"/>
          <c:showLegendKey val="0"/>
          <c:showVal val="1"/>
          <c:showCatName val="0"/>
          <c:showSerName val="0"/>
          <c:showPercent val="0"/>
          <c:showBubbleSize val="0"/>
          <c:showLeaderLines val="0"/>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000">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0.4889170798094683"/>
          <c:y val="6.6063265529308829E-2"/>
          <c:w val="0.48861378438806258"/>
          <c:h val="0.82261996320227415"/>
        </c:manualLayout>
      </c:layout>
      <c:barChart>
        <c:barDir val="bar"/>
        <c:grouping val="clustered"/>
        <c:varyColors val="0"/>
        <c:ser>
          <c:idx val="0"/>
          <c:order val="0"/>
          <c:spPr>
            <a:solidFill>
              <a:srgbClr val="0067AC"/>
            </a:solidFill>
          </c:spPr>
          <c:invertIfNegative val="0"/>
          <c:dLbls>
            <c:dLbl>
              <c:idx val="0"/>
              <c:layout>
                <c:manualLayout>
                  <c:x val="5.944966525548279E-4"/>
                  <c:y val="3.3477196003626248E-7"/>
                </c:manualLayout>
              </c:layout>
              <c:spPr>
                <a:noFill/>
                <a:ln>
                  <a:noFill/>
                </a:ln>
                <a:effectLst/>
              </c:spPr>
              <c:txPr>
                <a:bodyPr rot="0" vert="horz"/>
                <a:lstStyle/>
                <a:p>
                  <a:pPr>
                    <a:defRPr sz="1800">
                      <a:solidFill>
                        <a:sysClr val="windowText" lastClr="000000"/>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vert="horz"/>
              <a:lstStyle/>
              <a:p>
                <a:pPr>
                  <a:defRPr sz="1800">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barriers!$A$40:$A$44</c:f>
              <c:strCache>
                <c:ptCount val="5"/>
                <c:pt idx="0">
                  <c:v>I cannot afford it (high 
copays; no sliding fee)</c:v>
                </c:pt>
                <c:pt idx="1">
                  <c:v>It is too hard to get it (lack of time, confusing process)</c:v>
                </c:pt>
                <c:pt idx="2">
                  <c:v>It is not available near me</c:v>
                </c:pt>
                <c:pt idx="3">
                  <c:v>There is a long waiting list for it</c:v>
                </c:pt>
                <c:pt idx="4">
                  <c:v>I am not eligible for it</c:v>
                </c:pt>
              </c:strCache>
            </c:strRef>
          </c:cat>
          <c:val>
            <c:numRef>
              <c:f>barriers!$C$40:$C$44</c:f>
              <c:numCache>
                <c:formatCode>###0%</c:formatCode>
                <c:ptCount val="5"/>
                <c:pt idx="0">
                  <c:v>0.29113924050632911</c:v>
                </c:pt>
                <c:pt idx="1">
                  <c:v>0.25316455696202533</c:v>
                </c:pt>
                <c:pt idx="2">
                  <c:v>0.21518987341772153</c:v>
                </c:pt>
                <c:pt idx="3">
                  <c:v>0.189873417721519</c:v>
                </c:pt>
                <c:pt idx="4">
                  <c:v>0.13924050632911392</c:v>
                </c:pt>
              </c:numCache>
            </c:numRef>
          </c:val>
        </c:ser>
        <c:dLbls>
          <c:showLegendKey val="0"/>
          <c:showVal val="0"/>
          <c:showCatName val="0"/>
          <c:showSerName val="0"/>
          <c:showPercent val="0"/>
          <c:showBubbleSize val="0"/>
        </c:dLbls>
        <c:gapWidth val="75"/>
        <c:axId val="248291112"/>
        <c:axId val="246640200"/>
      </c:barChart>
      <c:catAx>
        <c:axId val="248291112"/>
        <c:scaling>
          <c:orientation val="maxMin"/>
        </c:scaling>
        <c:delete val="0"/>
        <c:axPos val="l"/>
        <c:numFmt formatCode="General" sourceLinked="1"/>
        <c:majorTickMark val="out"/>
        <c:minorTickMark val="none"/>
        <c:tickLblPos val="none"/>
        <c:txPr>
          <a:bodyPr rot="0" vert="horz"/>
          <a:lstStyle/>
          <a:p>
            <a:pPr>
              <a:defRPr>
                <a:latin typeface="Arial" panose="020B0604020202020204" pitchFamily="34" charset="0"/>
                <a:cs typeface="Arial" panose="020B0604020202020204" pitchFamily="34" charset="0"/>
              </a:defRPr>
            </a:pPr>
            <a:endParaRPr lang="en-US"/>
          </a:p>
        </c:txPr>
        <c:crossAx val="246640200"/>
        <c:crosses val="autoZero"/>
        <c:auto val="1"/>
        <c:lblAlgn val="ctr"/>
        <c:lblOffset val="100"/>
        <c:noMultiLvlLbl val="0"/>
      </c:catAx>
      <c:valAx>
        <c:axId val="246640200"/>
        <c:scaling>
          <c:orientation val="minMax"/>
          <c:max val="1"/>
        </c:scaling>
        <c:delete val="1"/>
        <c:axPos val="t"/>
        <c:numFmt formatCode="###0%" sourceLinked="1"/>
        <c:majorTickMark val="out"/>
        <c:minorTickMark val="none"/>
        <c:tickLblPos val="none"/>
        <c:crossAx val="248291112"/>
        <c:crosses val="autoZero"/>
        <c:crossBetween val="between"/>
      </c:valAx>
      <c:spPr>
        <a:ln>
          <a:noFill/>
        </a:ln>
      </c:spPr>
    </c:plotArea>
    <c:plotVisOnly val="1"/>
    <c:dispBlanksAs val="gap"/>
    <c:showDLblsOverMax val="0"/>
  </c:chart>
  <c:spPr>
    <a:ln>
      <a:noFill/>
    </a:ln>
  </c:sp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0.52458</cdr:x>
      <cdr:y>0.23203</cdr:y>
    </cdr:from>
    <cdr:to>
      <cdr:x>0.6073</cdr:x>
      <cdr:y>0.23203</cdr:y>
    </cdr:to>
    <cdr:cxnSp macro="">
      <cdr:nvCxnSpPr>
        <cdr:cNvPr id="4" name="Straight Connector 3"/>
        <cdr:cNvCxnSpPr/>
      </cdr:nvCxnSpPr>
      <cdr:spPr>
        <a:xfrm xmlns:a="http://schemas.openxmlformats.org/drawingml/2006/main">
          <a:off x="2700617" y="795618"/>
          <a:ext cx="425824" cy="0"/>
        </a:xfrm>
        <a:prstGeom xmlns:a="http://schemas.openxmlformats.org/drawingml/2006/main" prst="line">
          <a:avLst/>
        </a:prstGeom>
        <a:ln xmlns:a="http://schemas.openxmlformats.org/drawingml/2006/main" w="12700"/>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0.59859</cdr:x>
      <cdr:y>0.17974</cdr:y>
    </cdr:from>
    <cdr:to>
      <cdr:x>0.95557</cdr:x>
      <cdr:y>0.49378</cdr:y>
    </cdr:to>
    <cdr:sp macro="" textlink="">
      <cdr:nvSpPr>
        <cdr:cNvPr id="6" name="TextBox 5"/>
        <cdr:cNvSpPr txBox="1"/>
      </cdr:nvSpPr>
      <cdr:spPr>
        <a:xfrm xmlns:a="http://schemas.openxmlformats.org/drawingml/2006/main">
          <a:off x="3081614" y="616328"/>
          <a:ext cx="1837777" cy="107685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a:latin typeface="Arial" panose="020B0604020202020204" pitchFamily="34" charset="0"/>
              <a:cs typeface="Arial" panose="020B0604020202020204" pitchFamily="34" charset="0"/>
            </a:rPr>
            <a:t>They have a very</a:t>
          </a:r>
          <a:r>
            <a:rPr lang="en-US" sz="1800" baseline="0" dirty="0">
              <a:latin typeface="Arial" panose="020B0604020202020204" pitchFamily="34" charset="0"/>
              <a:cs typeface="Arial" panose="020B0604020202020204" pitchFamily="34" charset="0"/>
            </a:rPr>
            <a:t> good understanding</a:t>
          </a:r>
          <a:endParaRPr lang="en-US" sz="18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0.50935</cdr:x>
      <cdr:y>0.68148</cdr:y>
    </cdr:from>
    <cdr:to>
      <cdr:x>0.95557</cdr:x>
      <cdr:y>0.94619</cdr:y>
    </cdr:to>
    <cdr:sp macro="" textlink="">
      <cdr:nvSpPr>
        <cdr:cNvPr id="9" name="TextBox 1"/>
        <cdr:cNvSpPr txBox="1"/>
      </cdr:nvSpPr>
      <cdr:spPr>
        <a:xfrm xmlns:a="http://schemas.openxmlformats.org/drawingml/2006/main">
          <a:off x="2622179" y="2336799"/>
          <a:ext cx="2297206" cy="90767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dirty="0">
              <a:latin typeface="Arial" panose="020B0604020202020204" pitchFamily="34" charset="0"/>
              <a:cs typeface="Arial" panose="020B0604020202020204" pitchFamily="34" charset="0"/>
            </a:rPr>
            <a:t>They have some </a:t>
          </a:r>
          <a:r>
            <a:rPr lang="en-US" sz="1800" baseline="0" dirty="0">
              <a:latin typeface="Arial" panose="020B0604020202020204" pitchFamily="34" charset="0"/>
              <a:cs typeface="Arial" panose="020B0604020202020204" pitchFamily="34" charset="0"/>
            </a:rPr>
            <a:t>understanding, </a:t>
          </a:r>
          <a:br>
            <a:rPr lang="en-US" sz="1800" baseline="0" dirty="0">
              <a:latin typeface="Arial" panose="020B0604020202020204" pitchFamily="34" charset="0"/>
              <a:cs typeface="Arial" panose="020B0604020202020204" pitchFamily="34" charset="0"/>
            </a:rPr>
          </a:br>
          <a:r>
            <a:rPr lang="en-US" sz="1800" baseline="0" dirty="0">
              <a:latin typeface="Arial" panose="020B0604020202020204" pitchFamily="34" charset="0"/>
              <a:cs typeface="Arial" panose="020B0604020202020204" pitchFamily="34" charset="0"/>
            </a:rPr>
            <a:t>but it could be better</a:t>
          </a:r>
          <a:endParaRPr lang="en-US" sz="18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0.00435</cdr:x>
      <cdr:y>0.09978</cdr:y>
    </cdr:from>
    <cdr:to>
      <cdr:x>0.28195</cdr:x>
      <cdr:y>0.28105</cdr:y>
    </cdr:to>
    <cdr:sp macro="" textlink="">
      <cdr:nvSpPr>
        <cdr:cNvPr id="10" name="TextBox 1"/>
        <cdr:cNvSpPr txBox="1"/>
      </cdr:nvSpPr>
      <cdr:spPr>
        <a:xfrm xmlns:a="http://schemas.openxmlformats.org/drawingml/2006/main">
          <a:off x="22413" y="342153"/>
          <a:ext cx="1429121" cy="62155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800">
              <a:latin typeface="Arial" panose="020B0604020202020204" pitchFamily="34" charset="0"/>
              <a:cs typeface="Arial" panose="020B0604020202020204" pitchFamily="34" charset="0"/>
            </a:rPr>
            <a:t>They do not understand</a:t>
          </a:r>
        </a:p>
      </cdr:txBody>
    </cdr:sp>
  </cdr:relSizeAnchor>
  <cdr:relSizeAnchor xmlns:cdr="http://schemas.openxmlformats.org/drawingml/2006/chartDrawing">
    <cdr:from>
      <cdr:x>0.43752</cdr:x>
      <cdr:y>0.0671</cdr:y>
    </cdr:from>
    <cdr:to>
      <cdr:x>0.77273</cdr:x>
      <cdr:y>0.17974</cdr:y>
    </cdr:to>
    <cdr:sp macro="" textlink="">
      <cdr:nvSpPr>
        <cdr:cNvPr id="12" name="TextBox 1"/>
        <cdr:cNvSpPr txBox="1"/>
      </cdr:nvSpPr>
      <cdr:spPr>
        <a:xfrm xmlns:a="http://schemas.openxmlformats.org/drawingml/2006/main">
          <a:off x="2252384" y="230095"/>
          <a:ext cx="1725705" cy="38622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sz="1800">
              <a:latin typeface="Arial" panose="020B0604020202020204" pitchFamily="34" charset="0"/>
              <a:cs typeface="Arial" panose="020B0604020202020204" pitchFamily="34" charset="0"/>
            </a:rPr>
            <a:t>Do</a:t>
          </a:r>
          <a:r>
            <a:rPr lang="en-US" sz="1800" baseline="0">
              <a:latin typeface="Arial" panose="020B0604020202020204" pitchFamily="34" charset="0"/>
              <a:cs typeface="Arial" panose="020B0604020202020204" pitchFamily="34" charset="0"/>
            </a:rPr>
            <a:t> not know</a:t>
          </a:r>
          <a:endParaRPr lang="en-US" sz="180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0.40269</cdr:x>
      <cdr:y>0.64379</cdr:y>
    </cdr:from>
    <cdr:to>
      <cdr:x>0.50935</cdr:x>
      <cdr:y>0.73856</cdr:y>
    </cdr:to>
    <cdr:sp macro="" textlink="">
      <cdr:nvSpPr>
        <cdr:cNvPr id="15" name="Freeform 14"/>
        <cdr:cNvSpPr/>
      </cdr:nvSpPr>
      <cdr:spPr>
        <a:xfrm xmlns:a="http://schemas.openxmlformats.org/drawingml/2006/main">
          <a:off x="2073089" y="2207559"/>
          <a:ext cx="549089" cy="324970"/>
        </a:xfrm>
        <a:custGeom xmlns:a="http://schemas.openxmlformats.org/drawingml/2006/main">
          <a:avLst/>
          <a:gdLst>
            <a:gd name="connsiteX0" fmla="*/ 0 w 549089"/>
            <a:gd name="connsiteY0" fmla="*/ 0 h 324970"/>
            <a:gd name="connsiteX1" fmla="*/ 0 w 549089"/>
            <a:gd name="connsiteY1" fmla="*/ 324970 h 324970"/>
            <a:gd name="connsiteX2" fmla="*/ 549089 w 549089"/>
            <a:gd name="connsiteY2" fmla="*/ 324970 h 324970"/>
          </a:gdLst>
          <a:ahLst/>
          <a:cxnLst>
            <a:cxn ang="0">
              <a:pos x="connsiteX0" y="connsiteY0"/>
            </a:cxn>
            <a:cxn ang="0">
              <a:pos x="connsiteX1" y="connsiteY1"/>
            </a:cxn>
            <a:cxn ang="0">
              <a:pos x="connsiteX2" y="connsiteY2"/>
            </a:cxn>
          </a:cxnLst>
          <a:rect l="l" t="t" r="r" b="b"/>
          <a:pathLst>
            <a:path w="549089" h="324970">
              <a:moveTo>
                <a:pt x="0" y="0"/>
              </a:moveTo>
              <a:lnTo>
                <a:pt x="0" y="324970"/>
              </a:lnTo>
              <a:lnTo>
                <a:pt x="549089" y="324970"/>
              </a:lnTo>
            </a:path>
          </a:pathLst>
        </a:custGeom>
        <a:noFill xmlns:a="http://schemas.openxmlformats.org/drawingml/2006/main"/>
        <a:ln xmlns:a="http://schemas.openxmlformats.org/drawingml/2006/main" w="1270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0.27426</cdr:x>
      <cdr:y>0.16172</cdr:y>
    </cdr:from>
    <cdr:to>
      <cdr:x>0.32215</cdr:x>
      <cdr:y>0.21895</cdr:y>
    </cdr:to>
    <cdr:sp macro="" textlink="">
      <cdr:nvSpPr>
        <cdr:cNvPr id="16" name="Freeform 15"/>
        <cdr:cNvSpPr/>
      </cdr:nvSpPr>
      <cdr:spPr>
        <a:xfrm xmlns:a="http://schemas.openxmlformats.org/drawingml/2006/main" rot="10800000">
          <a:off x="1416551" y="553289"/>
          <a:ext cx="247336" cy="195817"/>
        </a:xfrm>
        <a:custGeom xmlns:a="http://schemas.openxmlformats.org/drawingml/2006/main">
          <a:avLst/>
          <a:gdLst>
            <a:gd name="connsiteX0" fmla="*/ 0 w 549089"/>
            <a:gd name="connsiteY0" fmla="*/ 0 h 324970"/>
            <a:gd name="connsiteX1" fmla="*/ 0 w 549089"/>
            <a:gd name="connsiteY1" fmla="*/ 324970 h 324970"/>
            <a:gd name="connsiteX2" fmla="*/ 549089 w 549089"/>
            <a:gd name="connsiteY2" fmla="*/ 324970 h 324970"/>
          </a:gdLst>
          <a:ahLst/>
          <a:cxnLst>
            <a:cxn ang="0">
              <a:pos x="connsiteX0" y="connsiteY0"/>
            </a:cxn>
            <a:cxn ang="0">
              <a:pos x="connsiteX1" y="connsiteY1"/>
            </a:cxn>
            <a:cxn ang="0">
              <a:pos x="connsiteX2" y="connsiteY2"/>
            </a:cxn>
          </a:cxnLst>
          <a:rect l="l" t="t" r="r" b="b"/>
          <a:pathLst>
            <a:path w="549089" h="324970">
              <a:moveTo>
                <a:pt x="0" y="0"/>
              </a:moveTo>
              <a:lnTo>
                <a:pt x="0" y="324970"/>
              </a:lnTo>
              <a:lnTo>
                <a:pt x="549089" y="324970"/>
              </a:lnTo>
            </a:path>
          </a:pathLst>
        </a:custGeom>
        <a:noFill xmlns:a="http://schemas.openxmlformats.org/drawingml/2006/main"/>
        <a:ln xmlns:a="http://schemas.openxmlformats.org/drawingml/2006/main" w="1270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0.62152</cdr:x>
      <cdr:y>0.35752</cdr:y>
    </cdr:from>
    <cdr:to>
      <cdr:x>0.65413</cdr:x>
      <cdr:y>0.35752</cdr:y>
    </cdr:to>
    <cdr:cxnSp macro="">
      <cdr:nvCxnSpPr>
        <cdr:cNvPr id="4" name="Straight Connector 3"/>
        <cdr:cNvCxnSpPr/>
      </cdr:nvCxnSpPr>
      <cdr:spPr>
        <a:xfrm xmlns:a="http://schemas.openxmlformats.org/drawingml/2006/main">
          <a:off x="3178628" y="1225055"/>
          <a:ext cx="166745" cy="0"/>
        </a:xfrm>
        <a:prstGeom xmlns:a="http://schemas.openxmlformats.org/drawingml/2006/main" prst="line">
          <a:avLst/>
        </a:prstGeom>
        <a:ln xmlns:a="http://schemas.openxmlformats.org/drawingml/2006/main" w="12700"/>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0.65239</cdr:x>
      <cdr:y>0.30523</cdr:y>
    </cdr:from>
    <cdr:to>
      <cdr:x>1</cdr:x>
      <cdr:y>0.56993</cdr:y>
    </cdr:to>
    <cdr:sp macro="" textlink="">
      <cdr:nvSpPr>
        <cdr:cNvPr id="6" name="TextBox 5"/>
        <cdr:cNvSpPr txBox="1"/>
      </cdr:nvSpPr>
      <cdr:spPr>
        <a:xfrm xmlns:a="http://schemas.openxmlformats.org/drawingml/2006/main">
          <a:off x="3336471" y="1045878"/>
          <a:ext cx="1777784" cy="90701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a:latin typeface="Arial" panose="020B0604020202020204" pitchFamily="34" charset="0"/>
              <a:cs typeface="Arial" panose="020B0604020202020204" pitchFamily="34" charset="0"/>
            </a:rPr>
            <a:t>The help meets all of my needs</a:t>
          </a:r>
        </a:p>
      </cdr:txBody>
    </cdr:sp>
  </cdr:relSizeAnchor>
  <cdr:relSizeAnchor xmlns:cdr="http://schemas.openxmlformats.org/drawingml/2006/chartDrawing">
    <cdr:from>
      <cdr:x>0.58321</cdr:x>
      <cdr:y>0.7553</cdr:y>
    </cdr:from>
    <cdr:to>
      <cdr:x>0.99508</cdr:x>
      <cdr:y>1</cdr:y>
    </cdr:to>
    <cdr:sp macro="" textlink="">
      <cdr:nvSpPr>
        <cdr:cNvPr id="9" name="TextBox 1"/>
        <cdr:cNvSpPr txBox="1"/>
      </cdr:nvSpPr>
      <cdr:spPr>
        <a:xfrm xmlns:a="http://schemas.openxmlformats.org/drawingml/2006/main">
          <a:off x="2982685" y="2588079"/>
          <a:ext cx="2106386" cy="83850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a:latin typeface="Arial" panose="020B0604020202020204" pitchFamily="34" charset="0"/>
              <a:cs typeface="Arial" panose="020B0604020202020204" pitchFamily="34" charset="0"/>
            </a:rPr>
            <a:t>The help meets some of my needs</a:t>
          </a:r>
        </a:p>
      </cdr:txBody>
    </cdr:sp>
  </cdr:relSizeAnchor>
  <cdr:relSizeAnchor xmlns:cdr="http://schemas.openxmlformats.org/drawingml/2006/chartDrawing">
    <cdr:from>
      <cdr:x>0.01676</cdr:x>
      <cdr:y>0.15516</cdr:y>
    </cdr:from>
    <cdr:to>
      <cdr:x>0.4132</cdr:x>
      <cdr:y>0.33643</cdr:y>
    </cdr:to>
    <cdr:sp macro="" textlink="">
      <cdr:nvSpPr>
        <cdr:cNvPr id="10" name="TextBox 1"/>
        <cdr:cNvSpPr txBox="1"/>
      </cdr:nvSpPr>
      <cdr:spPr>
        <a:xfrm xmlns:a="http://schemas.openxmlformats.org/drawingml/2006/main">
          <a:off x="85725" y="530412"/>
          <a:ext cx="2027464" cy="61965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800">
              <a:latin typeface="Arial" panose="020B0604020202020204" pitchFamily="34" charset="0"/>
              <a:cs typeface="Arial" panose="020B0604020202020204" pitchFamily="34" charset="0"/>
            </a:rPr>
            <a:t>The help meets none of my needs</a:t>
          </a:r>
        </a:p>
      </cdr:txBody>
    </cdr:sp>
  </cdr:relSizeAnchor>
  <cdr:relSizeAnchor xmlns:cdr="http://schemas.openxmlformats.org/drawingml/2006/chartDrawing">
    <cdr:from>
      <cdr:x>0.52908</cdr:x>
      <cdr:y>0.15762</cdr:y>
    </cdr:from>
    <cdr:to>
      <cdr:x>0.86429</cdr:x>
      <cdr:y>0.27025</cdr:y>
    </cdr:to>
    <cdr:sp macro="" textlink="">
      <cdr:nvSpPr>
        <cdr:cNvPr id="12" name="TextBox 1"/>
        <cdr:cNvSpPr txBox="1"/>
      </cdr:nvSpPr>
      <cdr:spPr>
        <a:xfrm xmlns:a="http://schemas.openxmlformats.org/drawingml/2006/main">
          <a:off x="2705866" y="540081"/>
          <a:ext cx="1714350" cy="38596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sz="1800">
              <a:latin typeface="Arial" panose="020B0604020202020204" pitchFamily="34" charset="0"/>
              <a:cs typeface="Arial" panose="020B0604020202020204" pitchFamily="34" charset="0"/>
            </a:rPr>
            <a:t>Do</a:t>
          </a:r>
          <a:r>
            <a:rPr lang="en-US" sz="1800" baseline="0">
              <a:latin typeface="Arial" panose="020B0604020202020204" pitchFamily="34" charset="0"/>
              <a:cs typeface="Arial" panose="020B0604020202020204" pitchFamily="34" charset="0"/>
            </a:rPr>
            <a:t> not know</a:t>
          </a:r>
          <a:endParaRPr lang="en-US" sz="180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0.49048</cdr:x>
      <cdr:y>0.74894</cdr:y>
    </cdr:from>
    <cdr:to>
      <cdr:x>0.59714</cdr:x>
      <cdr:y>0.80764</cdr:y>
    </cdr:to>
    <cdr:sp macro="" textlink="">
      <cdr:nvSpPr>
        <cdr:cNvPr id="15" name="Freeform 14"/>
        <cdr:cNvSpPr/>
      </cdr:nvSpPr>
      <cdr:spPr>
        <a:xfrm xmlns:a="http://schemas.openxmlformats.org/drawingml/2006/main">
          <a:off x="2508437" y="2566308"/>
          <a:ext cx="545487" cy="201127"/>
        </a:xfrm>
        <a:custGeom xmlns:a="http://schemas.openxmlformats.org/drawingml/2006/main">
          <a:avLst/>
          <a:gdLst>
            <a:gd name="connsiteX0" fmla="*/ 0 w 549089"/>
            <a:gd name="connsiteY0" fmla="*/ 0 h 324970"/>
            <a:gd name="connsiteX1" fmla="*/ 0 w 549089"/>
            <a:gd name="connsiteY1" fmla="*/ 324970 h 324970"/>
            <a:gd name="connsiteX2" fmla="*/ 549089 w 549089"/>
            <a:gd name="connsiteY2" fmla="*/ 324970 h 324970"/>
          </a:gdLst>
          <a:ahLst/>
          <a:cxnLst>
            <a:cxn ang="0">
              <a:pos x="connsiteX0" y="connsiteY0"/>
            </a:cxn>
            <a:cxn ang="0">
              <a:pos x="connsiteX1" y="connsiteY1"/>
            </a:cxn>
            <a:cxn ang="0">
              <a:pos x="connsiteX2" y="connsiteY2"/>
            </a:cxn>
          </a:cxnLst>
          <a:rect l="l" t="t" r="r" b="b"/>
          <a:pathLst>
            <a:path w="549089" h="324970">
              <a:moveTo>
                <a:pt x="0" y="0"/>
              </a:moveTo>
              <a:lnTo>
                <a:pt x="0" y="324970"/>
              </a:lnTo>
              <a:lnTo>
                <a:pt x="549089" y="324970"/>
              </a:lnTo>
            </a:path>
          </a:pathLst>
        </a:custGeom>
        <a:noFill xmlns:a="http://schemas.openxmlformats.org/drawingml/2006/main"/>
        <a:ln xmlns:a="http://schemas.openxmlformats.org/drawingml/2006/main" w="1270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0.39738</cdr:x>
      <cdr:y>0.14171</cdr:y>
    </cdr:from>
    <cdr:to>
      <cdr:x>0.45697</cdr:x>
      <cdr:y>0.27936</cdr:y>
    </cdr:to>
    <cdr:sp macro="" textlink="">
      <cdr:nvSpPr>
        <cdr:cNvPr id="20" name="Freeform 19"/>
        <cdr:cNvSpPr/>
      </cdr:nvSpPr>
      <cdr:spPr>
        <a:xfrm xmlns:a="http://schemas.openxmlformats.org/drawingml/2006/main">
          <a:off x="2039496" y="485131"/>
          <a:ext cx="305802" cy="471237"/>
        </a:xfrm>
        <a:custGeom xmlns:a="http://schemas.openxmlformats.org/drawingml/2006/main">
          <a:avLst/>
          <a:gdLst>
            <a:gd name="connsiteX0" fmla="*/ 305802 w 305802"/>
            <a:gd name="connsiteY0" fmla="*/ 471237 h 471237"/>
            <a:gd name="connsiteX1" fmla="*/ 305802 w 305802"/>
            <a:gd name="connsiteY1" fmla="*/ 0 h 471237"/>
            <a:gd name="connsiteX2" fmla="*/ 0 w 305802"/>
            <a:gd name="connsiteY2" fmla="*/ 0 h 471237"/>
          </a:gdLst>
          <a:ahLst/>
          <a:cxnLst>
            <a:cxn ang="0">
              <a:pos x="connsiteX0" y="connsiteY0"/>
            </a:cxn>
            <a:cxn ang="0">
              <a:pos x="connsiteX1" y="connsiteY1"/>
            </a:cxn>
            <a:cxn ang="0">
              <a:pos x="connsiteX2" y="connsiteY2"/>
            </a:cxn>
          </a:cxnLst>
          <a:rect l="l" t="t" r="r" b="b"/>
          <a:pathLst>
            <a:path w="305802" h="471237">
              <a:moveTo>
                <a:pt x="305802" y="471237"/>
              </a:moveTo>
              <a:lnTo>
                <a:pt x="305802" y="0"/>
              </a:lnTo>
              <a:lnTo>
                <a:pt x="0" y="0"/>
              </a:lnTo>
            </a:path>
          </a:pathLst>
        </a:custGeom>
        <a:noFill xmlns:a="http://schemas.openxmlformats.org/drawingml/2006/main"/>
        <a:ln xmlns:a="http://schemas.openxmlformats.org/drawingml/2006/main" w="1270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0.48071</cdr:x>
      <cdr:y>0.14317</cdr:y>
    </cdr:from>
    <cdr:to>
      <cdr:x>0.54029</cdr:x>
      <cdr:y>0.27403</cdr:y>
    </cdr:to>
    <cdr:sp macro="" textlink="">
      <cdr:nvSpPr>
        <cdr:cNvPr id="21" name="Freeform 20"/>
        <cdr:cNvSpPr/>
      </cdr:nvSpPr>
      <cdr:spPr>
        <a:xfrm xmlns:a="http://schemas.openxmlformats.org/drawingml/2006/main" flipH="1">
          <a:off x="2467142" y="490144"/>
          <a:ext cx="305802" cy="447985"/>
        </a:xfrm>
        <a:custGeom xmlns:a="http://schemas.openxmlformats.org/drawingml/2006/main">
          <a:avLst/>
          <a:gdLst>
            <a:gd name="connsiteX0" fmla="*/ 305802 w 305802"/>
            <a:gd name="connsiteY0" fmla="*/ 471237 h 471237"/>
            <a:gd name="connsiteX1" fmla="*/ 305802 w 305802"/>
            <a:gd name="connsiteY1" fmla="*/ 0 h 471237"/>
            <a:gd name="connsiteX2" fmla="*/ 0 w 305802"/>
            <a:gd name="connsiteY2" fmla="*/ 0 h 471237"/>
          </a:gdLst>
          <a:ahLst/>
          <a:cxnLst>
            <a:cxn ang="0">
              <a:pos x="connsiteX0" y="connsiteY0"/>
            </a:cxn>
            <a:cxn ang="0">
              <a:pos x="connsiteX1" y="connsiteY1"/>
            </a:cxn>
            <a:cxn ang="0">
              <a:pos x="connsiteX2" y="connsiteY2"/>
            </a:cxn>
          </a:cxnLst>
          <a:rect l="l" t="t" r="r" b="b"/>
          <a:pathLst>
            <a:path w="305802" h="471237">
              <a:moveTo>
                <a:pt x="305802" y="471237"/>
              </a:moveTo>
              <a:lnTo>
                <a:pt x="305802" y="0"/>
              </a:lnTo>
              <a:lnTo>
                <a:pt x="0" y="0"/>
              </a:lnTo>
            </a:path>
          </a:pathLst>
        </a:custGeom>
        <a:noFill xmlns:a="http://schemas.openxmlformats.org/drawingml/2006/main"/>
        <a:ln xmlns:a="http://schemas.openxmlformats.org/drawingml/2006/main" w="1270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userShapes>
</file>

<file path=ppt/drawings/drawing3.xml><?xml version="1.0" encoding="utf-8"?>
<c:userShapes xmlns:c="http://schemas.openxmlformats.org/drawingml/2006/chart">
  <cdr:relSizeAnchor xmlns:cdr="http://schemas.openxmlformats.org/drawingml/2006/chartDrawing">
    <cdr:from>
      <cdr:x>0.62152</cdr:x>
      <cdr:y>0.35752</cdr:y>
    </cdr:from>
    <cdr:to>
      <cdr:x>0.65413</cdr:x>
      <cdr:y>0.35752</cdr:y>
    </cdr:to>
    <cdr:cxnSp macro="">
      <cdr:nvCxnSpPr>
        <cdr:cNvPr id="4" name="Straight Connector 3"/>
        <cdr:cNvCxnSpPr/>
      </cdr:nvCxnSpPr>
      <cdr:spPr>
        <a:xfrm xmlns:a="http://schemas.openxmlformats.org/drawingml/2006/main">
          <a:off x="3178628" y="1225055"/>
          <a:ext cx="166745" cy="0"/>
        </a:xfrm>
        <a:prstGeom xmlns:a="http://schemas.openxmlformats.org/drawingml/2006/main" prst="line">
          <a:avLst/>
        </a:prstGeom>
        <a:ln xmlns:a="http://schemas.openxmlformats.org/drawingml/2006/main" w="12700"/>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0.65239</cdr:x>
      <cdr:y>0.30523</cdr:y>
    </cdr:from>
    <cdr:to>
      <cdr:x>1</cdr:x>
      <cdr:y>0.56993</cdr:y>
    </cdr:to>
    <cdr:sp macro="" textlink="">
      <cdr:nvSpPr>
        <cdr:cNvPr id="6" name="TextBox 5"/>
        <cdr:cNvSpPr txBox="1"/>
      </cdr:nvSpPr>
      <cdr:spPr>
        <a:xfrm xmlns:a="http://schemas.openxmlformats.org/drawingml/2006/main">
          <a:off x="3336471" y="1045878"/>
          <a:ext cx="1777784" cy="90701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a:latin typeface="Arial" panose="020B0604020202020204" pitchFamily="34" charset="0"/>
              <a:cs typeface="Arial" panose="020B0604020202020204" pitchFamily="34" charset="0"/>
            </a:rPr>
            <a:t>Very easy</a:t>
          </a:r>
        </a:p>
      </cdr:txBody>
    </cdr:sp>
  </cdr:relSizeAnchor>
  <cdr:relSizeAnchor xmlns:cdr="http://schemas.openxmlformats.org/drawingml/2006/chartDrawing">
    <cdr:from>
      <cdr:x>0.59939</cdr:x>
      <cdr:y>0.7553</cdr:y>
    </cdr:from>
    <cdr:to>
      <cdr:x>0.99508</cdr:x>
      <cdr:y>1</cdr:y>
    </cdr:to>
    <cdr:sp macro="" textlink="">
      <cdr:nvSpPr>
        <cdr:cNvPr id="9" name="TextBox 1"/>
        <cdr:cNvSpPr txBox="1"/>
      </cdr:nvSpPr>
      <cdr:spPr>
        <a:xfrm xmlns:a="http://schemas.openxmlformats.org/drawingml/2006/main">
          <a:off x="3057525" y="2576396"/>
          <a:ext cx="2018445" cy="83469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a:latin typeface="Arial" panose="020B0604020202020204" pitchFamily="34" charset="0"/>
              <a:cs typeface="Arial" panose="020B0604020202020204" pitchFamily="34" charset="0"/>
            </a:rPr>
            <a:t>Somewhat easy</a:t>
          </a:r>
        </a:p>
      </cdr:txBody>
    </cdr:sp>
  </cdr:relSizeAnchor>
  <cdr:relSizeAnchor xmlns:cdr="http://schemas.openxmlformats.org/drawingml/2006/chartDrawing">
    <cdr:from>
      <cdr:x>0.0971</cdr:x>
      <cdr:y>0.43719</cdr:y>
    </cdr:from>
    <cdr:to>
      <cdr:x>0.30303</cdr:x>
      <cdr:y>0.61846</cdr:y>
    </cdr:to>
    <cdr:sp macro="" textlink="">
      <cdr:nvSpPr>
        <cdr:cNvPr id="10" name="TextBox 1"/>
        <cdr:cNvSpPr txBox="1"/>
      </cdr:nvSpPr>
      <cdr:spPr>
        <a:xfrm xmlns:a="http://schemas.openxmlformats.org/drawingml/2006/main">
          <a:off x="495300" y="1491290"/>
          <a:ext cx="1050486" cy="6183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800">
              <a:latin typeface="Arial" panose="020B0604020202020204" pitchFamily="34" charset="0"/>
              <a:cs typeface="Arial" panose="020B0604020202020204" pitchFamily="34" charset="0"/>
            </a:rPr>
            <a:t>Difficult</a:t>
          </a:r>
        </a:p>
      </cdr:txBody>
    </cdr:sp>
  </cdr:relSizeAnchor>
  <cdr:relSizeAnchor xmlns:cdr="http://schemas.openxmlformats.org/drawingml/2006/chartDrawing">
    <cdr:from>
      <cdr:x>0.55709</cdr:x>
      <cdr:y>0.17158</cdr:y>
    </cdr:from>
    <cdr:to>
      <cdr:x>0.8923</cdr:x>
      <cdr:y>0.28421</cdr:y>
    </cdr:to>
    <cdr:sp macro="" textlink="">
      <cdr:nvSpPr>
        <cdr:cNvPr id="12" name="TextBox 1"/>
        <cdr:cNvSpPr txBox="1"/>
      </cdr:nvSpPr>
      <cdr:spPr>
        <a:xfrm xmlns:a="http://schemas.openxmlformats.org/drawingml/2006/main">
          <a:off x="2841748" y="585281"/>
          <a:ext cx="1709928" cy="38419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sz="1800" dirty="0">
              <a:latin typeface="Arial" panose="020B0604020202020204" pitchFamily="34" charset="0"/>
              <a:cs typeface="Arial" panose="020B0604020202020204" pitchFamily="34" charset="0"/>
            </a:rPr>
            <a:t>Do</a:t>
          </a:r>
          <a:r>
            <a:rPr lang="en-US" sz="1800" baseline="0" dirty="0">
              <a:latin typeface="Arial" panose="020B0604020202020204" pitchFamily="34" charset="0"/>
              <a:cs typeface="Arial" panose="020B0604020202020204" pitchFamily="34" charset="0"/>
            </a:rPr>
            <a:t> not know</a:t>
          </a:r>
          <a:endParaRPr lang="en-US" sz="18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0.49048</cdr:x>
      <cdr:y>0.74894</cdr:y>
    </cdr:from>
    <cdr:to>
      <cdr:x>0.59714</cdr:x>
      <cdr:y>0.80764</cdr:y>
    </cdr:to>
    <cdr:sp macro="" textlink="">
      <cdr:nvSpPr>
        <cdr:cNvPr id="15" name="Freeform 14"/>
        <cdr:cNvSpPr/>
      </cdr:nvSpPr>
      <cdr:spPr>
        <a:xfrm xmlns:a="http://schemas.openxmlformats.org/drawingml/2006/main">
          <a:off x="2508437" y="2566308"/>
          <a:ext cx="545487" cy="201127"/>
        </a:xfrm>
        <a:custGeom xmlns:a="http://schemas.openxmlformats.org/drawingml/2006/main">
          <a:avLst/>
          <a:gdLst>
            <a:gd name="connsiteX0" fmla="*/ 0 w 549089"/>
            <a:gd name="connsiteY0" fmla="*/ 0 h 324970"/>
            <a:gd name="connsiteX1" fmla="*/ 0 w 549089"/>
            <a:gd name="connsiteY1" fmla="*/ 324970 h 324970"/>
            <a:gd name="connsiteX2" fmla="*/ 549089 w 549089"/>
            <a:gd name="connsiteY2" fmla="*/ 324970 h 324970"/>
          </a:gdLst>
          <a:ahLst/>
          <a:cxnLst>
            <a:cxn ang="0">
              <a:pos x="connsiteX0" y="connsiteY0"/>
            </a:cxn>
            <a:cxn ang="0">
              <a:pos x="connsiteX1" y="connsiteY1"/>
            </a:cxn>
            <a:cxn ang="0">
              <a:pos x="connsiteX2" y="connsiteY2"/>
            </a:cxn>
          </a:cxnLst>
          <a:rect l="l" t="t" r="r" b="b"/>
          <a:pathLst>
            <a:path w="549089" h="324970">
              <a:moveTo>
                <a:pt x="0" y="0"/>
              </a:moveTo>
              <a:lnTo>
                <a:pt x="0" y="324970"/>
              </a:lnTo>
              <a:lnTo>
                <a:pt x="549089" y="324970"/>
              </a:lnTo>
            </a:path>
          </a:pathLst>
        </a:custGeom>
        <a:noFill xmlns:a="http://schemas.openxmlformats.org/drawingml/2006/main"/>
        <a:ln xmlns:a="http://schemas.openxmlformats.org/drawingml/2006/main" w="1270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0.49005</cdr:x>
      <cdr:y>0.15079</cdr:y>
    </cdr:from>
    <cdr:to>
      <cdr:x>0.54963</cdr:x>
      <cdr:y>0.26565</cdr:y>
    </cdr:to>
    <cdr:sp macro="" textlink="">
      <cdr:nvSpPr>
        <cdr:cNvPr id="21" name="Freeform 20"/>
        <cdr:cNvSpPr/>
      </cdr:nvSpPr>
      <cdr:spPr>
        <a:xfrm xmlns:a="http://schemas.openxmlformats.org/drawingml/2006/main" flipH="1">
          <a:off x="2499758" y="514350"/>
          <a:ext cx="303921" cy="391816"/>
        </a:xfrm>
        <a:custGeom xmlns:a="http://schemas.openxmlformats.org/drawingml/2006/main">
          <a:avLst/>
          <a:gdLst>
            <a:gd name="connsiteX0" fmla="*/ 305802 w 305802"/>
            <a:gd name="connsiteY0" fmla="*/ 471237 h 471237"/>
            <a:gd name="connsiteX1" fmla="*/ 305802 w 305802"/>
            <a:gd name="connsiteY1" fmla="*/ 0 h 471237"/>
            <a:gd name="connsiteX2" fmla="*/ 0 w 305802"/>
            <a:gd name="connsiteY2" fmla="*/ 0 h 471237"/>
          </a:gdLst>
          <a:ahLst/>
          <a:cxnLst>
            <a:cxn ang="0">
              <a:pos x="connsiteX0" y="connsiteY0"/>
            </a:cxn>
            <a:cxn ang="0">
              <a:pos x="connsiteX1" y="connsiteY1"/>
            </a:cxn>
            <a:cxn ang="0">
              <a:pos x="connsiteX2" y="connsiteY2"/>
            </a:cxn>
          </a:cxnLst>
          <a:rect l="l" t="t" r="r" b="b"/>
          <a:pathLst>
            <a:path w="305802" h="471237">
              <a:moveTo>
                <a:pt x="305802" y="471237"/>
              </a:moveTo>
              <a:lnTo>
                <a:pt x="305802" y="0"/>
              </a:lnTo>
              <a:lnTo>
                <a:pt x="0" y="0"/>
              </a:lnTo>
            </a:path>
          </a:pathLst>
        </a:custGeom>
        <a:noFill xmlns:a="http://schemas.openxmlformats.org/drawingml/2006/main"/>
        <a:ln xmlns:a="http://schemas.openxmlformats.org/drawingml/2006/main" w="1270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0.30222</cdr:x>
      <cdr:y>0.48876</cdr:y>
    </cdr:from>
    <cdr:to>
      <cdr:x>0.33483</cdr:x>
      <cdr:y>0.48876</cdr:y>
    </cdr:to>
    <cdr:cxnSp macro="">
      <cdr:nvCxnSpPr>
        <cdr:cNvPr id="11" name="Straight Connector 10"/>
        <cdr:cNvCxnSpPr/>
      </cdr:nvCxnSpPr>
      <cdr:spPr>
        <a:xfrm xmlns:a="http://schemas.openxmlformats.org/drawingml/2006/main">
          <a:off x="1541640" y="1667208"/>
          <a:ext cx="166346" cy="0"/>
        </a:xfrm>
        <a:prstGeom xmlns:a="http://schemas.openxmlformats.org/drawingml/2006/main" prst="line">
          <a:avLst/>
        </a:prstGeom>
        <a:ln xmlns:a="http://schemas.openxmlformats.org/drawingml/2006/main" w="12700"/>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88138BB-7233-4179-B89F-816A7A37ECC4}" type="datetimeFigureOut">
              <a:rPr lang="en-US" smtClean="0"/>
              <a:t>3/17/2016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9E76D5-553E-4B5F-AC4D-21AC8A0AE35C}" type="slidenum">
              <a:rPr lang="en-US" smtClean="0"/>
              <a:t>‹#›</a:t>
            </a:fld>
            <a:endParaRPr lang="en-US"/>
          </a:p>
        </p:txBody>
      </p:sp>
    </p:spTree>
    <p:extLst>
      <p:ext uri="{BB962C8B-B14F-4D97-AF65-F5344CB8AC3E}">
        <p14:creationId xmlns:p14="http://schemas.microsoft.com/office/powerpoint/2010/main" val="13957501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9D118B-18BB-40A2-B5ED-D0394BF1B415}" type="datetimeFigureOut">
              <a:rPr lang="en-US" smtClean="0"/>
              <a:t>3/17/2016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6994E7-BED5-4F92-8D0B-E9FA50CC29B3}" type="slidenum">
              <a:rPr lang="en-US" smtClean="0"/>
              <a:t>‹#›</a:t>
            </a:fld>
            <a:endParaRPr lang="en-US"/>
          </a:p>
        </p:txBody>
      </p:sp>
    </p:spTree>
    <p:extLst>
      <p:ext uri="{BB962C8B-B14F-4D97-AF65-F5344CB8AC3E}">
        <p14:creationId xmlns:p14="http://schemas.microsoft.com/office/powerpoint/2010/main" val="2650342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and/or transition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lIns="0" tIns="0" rIns="0" bIns="0" anchor="t" anchorCtr="0">
            <a:noAutofit/>
          </a:bodyPr>
          <a:lstStyle>
            <a:lvl1pPr algn="ctr">
              <a:defRPr sz="4400" b="1">
                <a:latin typeface="Arial Narrow"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lIns="0" tIns="0" rIns="0" bIns="0"/>
          <a:lstStyle>
            <a:lvl1pPr marL="0" indent="0" algn="ctr">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grpSp>
        <p:nvGrpSpPr>
          <p:cNvPr id="14" name="Group 13"/>
          <p:cNvGrpSpPr/>
          <p:nvPr userDrawn="1"/>
        </p:nvGrpSpPr>
        <p:grpSpPr>
          <a:xfrm>
            <a:off x="0" y="1143000"/>
            <a:ext cx="9144000" cy="152400"/>
            <a:chOff x="0" y="1143000"/>
            <a:chExt cx="9144000" cy="152400"/>
          </a:xfrm>
        </p:grpSpPr>
        <p:sp>
          <p:nvSpPr>
            <p:cNvPr id="7" name="Rectangle 6"/>
            <p:cNvSpPr/>
            <p:nvPr userDrawn="1"/>
          </p:nvSpPr>
          <p:spPr>
            <a:xfrm>
              <a:off x="0" y="1143000"/>
              <a:ext cx="2212848" cy="1524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2212848" y="1143000"/>
              <a:ext cx="2359152" cy="152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4572000" y="1143000"/>
              <a:ext cx="2362200" cy="152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6934200" y="1143000"/>
              <a:ext cx="2209800" cy="152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p:cNvGrpSpPr/>
          <p:nvPr userDrawn="1"/>
        </p:nvGrpSpPr>
        <p:grpSpPr>
          <a:xfrm>
            <a:off x="6934200" y="0"/>
            <a:ext cx="2209800" cy="1066800"/>
            <a:chOff x="6934200" y="0"/>
            <a:chExt cx="2209800" cy="1066800"/>
          </a:xfrm>
        </p:grpSpPr>
        <p:sp>
          <p:nvSpPr>
            <p:cNvPr id="11" name="Rectangle 10"/>
            <p:cNvSpPr/>
            <p:nvPr userDrawn="1"/>
          </p:nvSpPr>
          <p:spPr>
            <a:xfrm>
              <a:off x="6934200" y="0"/>
              <a:ext cx="2209800" cy="1066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userDrawn="1"/>
          </p:nvSpPr>
          <p:spPr>
            <a:xfrm>
              <a:off x="7010400" y="142568"/>
              <a:ext cx="2057400" cy="656590"/>
            </a:xfrm>
            <a:prstGeom prst="rect">
              <a:avLst/>
            </a:prstGeom>
            <a:noFill/>
          </p:spPr>
          <p:txBody>
            <a:bodyPr wrap="square" rtlCol="0">
              <a:spAutoFit/>
            </a:bodyPr>
            <a:lstStyle/>
            <a:p>
              <a:pPr>
                <a:lnSpc>
                  <a:spcPts val="2200"/>
                </a:lnSpc>
              </a:pPr>
              <a:r>
                <a:rPr lang="en-US" sz="2200" b="1" dirty="0" smtClean="0">
                  <a:solidFill>
                    <a:schemeClr val="bg1"/>
                  </a:solidFill>
                  <a:latin typeface="Arial Narrow" pitchFamily="34" charset="0"/>
                </a:rPr>
                <a:t>Wilder</a:t>
              </a:r>
            </a:p>
            <a:p>
              <a:pPr>
                <a:lnSpc>
                  <a:spcPts val="2200"/>
                </a:lnSpc>
              </a:pPr>
              <a:r>
                <a:rPr lang="en-US" sz="2200" b="1" dirty="0" smtClean="0">
                  <a:solidFill>
                    <a:schemeClr val="bg1"/>
                  </a:solidFill>
                  <a:latin typeface="Arial Narrow" pitchFamily="34" charset="0"/>
                </a:rPr>
                <a:t>Research</a:t>
              </a:r>
              <a:endParaRPr lang="en-US" sz="2200" b="1" dirty="0">
                <a:solidFill>
                  <a:schemeClr val="bg1"/>
                </a:solidFill>
                <a:latin typeface="Arial Narrow" pitchFamily="34" charset="0"/>
              </a:endParaRPr>
            </a:p>
          </p:txBody>
        </p:sp>
      </p:gr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7258" y="5972918"/>
            <a:ext cx="1633942" cy="662577"/>
          </a:xfrm>
          <a:prstGeom prst="rect">
            <a:avLst/>
          </a:prstGeom>
        </p:spPr>
      </p:pic>
      <p:sp>
        <p:nvSpPr>
          <p:cNvPr id="16" name="Rectangle 13"/>
          <p:cNvSpPr>
            <a:spLocks noGrp="1" noChangeArrowheads="1"/>
          </p:cNvSpPr>
          <p:nvPr>
            <p:ph type="sldNum" sz="quarter" idx="4"/>
          </p:nvPr>
        </p:nvSpPr>
        <p:spPr bwMode="auto">
          <a:xfrm>
            <a:off x="7172778" y="6328162"/>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b="0">
                <a:solidFill>
                  <a:schemeClr val="tx2"/>
                </a:solidFill>
                <a:latin typeface="Tahoma" pitchFamily="34" charset="0"/>
              </a:defRPr>
            </a:lvl1pPr>
          </a:lstStyle>
          <a:p>
            <a:pPr>
              <a:defRPr/>
            </a:pPr>
            <a:fld id="{F88DCA8E-74FF-485D-86A8-4A66FD62B32A}" type="slidenum">
              <a:rPr lang="en-US" smtClean="0"/>
              <a:pPr>
                <a:defRPr/>
              </a:pPr>
              <a:t>‹#›</a:t>
            </a:fld>
            <a:endParaRPr lang="en-US" dirty="0"/>
          </a:p>
        </p:txBody>
      </p:sp>
    </p:spTree>
    <p:extLst>
      <p:ext uri="{BB962C8B-B14F-4D97-AF65-F5344CB8AC3E}">
        <p14:creationId xmlns:p14="http://schemas.microsoft.com/office/powerpoint/2010/main" val="626314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46238"/>
            <a:ext cx="4114800" cy="639762"/>
          </a:xfrm>
        </p:spPr>
        <p:txBody>
          <a:bodyPr tIns="0" bIns="0" anchor="b">
            <a:noAutofit/>
          </a:bodyPr>
          <a:lstStyle>
            <a:lvl1pPr marL="0" indent="0">
              <a:buNone/>
              <a:defRPr sz="2800" b="0">
                <a:solidFill>
                  <a:schemeClr val="tx2"/>
                </a:solidFill>
                <a:latin typeface="Arial Narrow"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Content Placeholder 2"/>
          <p:cNvSpPr>
            <a:spLocks noGrp="1"/>
          </p:cNvSpPr>
          <p:nvPr>
            <p:ph idx="13"/>
          </p:nvPr>
        </p:nvSpPr>
        <p:spPr>
          <a:xfrm>
            <a:off x="457200" y="2332037"/>
            <a:ext cx="4038600" cy="3992563"/>
          </a:xfrm>
        </p:spPr>
        <p:txBody>
          <a:bodyPr>
            <a:noAutofit/>
          </a:bodyPr>
          <a:lstStyle>
            <a:lvl1pPr marL="342900" indent="-342900">
              <a:buClr>
                <a:schemeClr val="tx2"/>
              </a:buClr>
              <a:buFont typeface="Wingdings" pitchFamily="2" charset="2"/>
              <a:buChar char="§"/>
              <a:defRPr sz="2400"/>
            </a:lvl1pPr>
            <a:lvl2pPr>
              <a:buClr>
                <a:schemeClr val="accent2"/>
              </a:buClr>
              <a:defRPr sz="2000"/>
            </a:lvl2pPr>
            <a:lvl3pPr>
              <a:buClr>
                <a:schemeClr val="tx2"/>
              </a:buClr>
              <a:defRPr sz="1800"/>
            </a:lvl3pPr>
            <a:lvl4pPr>
              <a:buClr>
                <a:schemeClr val="accent3"/>
              </a:buClr>
              <a:defRPr sz="1600"/>
            </a:lvl4pPr>
            <a:lvl5pPr>
              <a:buClr>
                <a:schemeClr val="accent3"/>
              </a:buClr>
              <a:defRPr sz="1600"/>
            </a:lvl5pPr>
          </a:lstStyle>
          <a:p>
            <a:pPr lvl="0"/>
            <a:r>
              <a:rPr lang="en-US" smtClean="0"/>
              <a:t>Click to edit Master text styles</a:t>
            </a:r>
          </a:p>
          <a:p>
            <a:pPr lvl="1"/>
            <a:r>
              <a:rPr lang="en-US" smtClean="0"/>
              <a:t>Second level</a:t>
            </a:r>
          </a:p>
        </p:txBody>
      </p:sp>
      <p:sp>
        <p:nvSpPr>
          <p:cNvPr id="12" name="Text Placeholder 2"/>
          <p:cNvSpPr>
            <a:spLocks noGrp="1"/>
          </p:cNvSpPr>
          <p:nvPr>
            <p:ph type="body" idx="14"/>
          </p:nvPr>
        </p:nvSpPr>
        <p:spPr>
          <a:xfrm>
            <a:off x="4724399" y="1646238"/>
            <a:ext cx="4119349" cy="639762"/>
          </a:xfrm>
        </p:spPr>
        <p:txBody>
          <a:bodyPr tIns="0" bIns="0" anchor="b">
            <a:noAutofit/>
          </a:bodyPr>
          <a:lstStyle>
            <a:lvl1pPr marL="0" indent="0">
              <a:buNone/>
              <a:defRPr lang="en-US" sz="2800" b="0" kern="1200" dirty="0" smtClean="0">
                <a:solidFill>
                  <a:schemeClr val="tx2"/>
                </a:solidFill>
                <a:latin typeface="Arial Narrow"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Clr>
                <a:schemeClr val="tx2"/>
              </a:buClr>
              <a:buFont typeface="Wingdings" pitchFamily="2" charset="2"/>
              <a:buNone/>
            </a:pPr>
            <a:r>
              <a:rPr lang="en-US" smtClean="0"/>
              <a:t>Click to edit Master text styles</a:t>
            </a:r>
          </a:p>
        </p:txBody>
      </p:sp>
      <p:sp>
        <p:nvSpPr>
          <p:cNvPr id="13" name="Content Placeholder 2"/>
          <p:cNvSpPr>
            <a:spLocks noGrp="1"/>
          </p:cNvSpPr>
          <p:nvPr>
            <p:ph idx="15"/>
          </p:nvPr>
        </p:nvSpPr>
        <p:spPr>
          <a:xfrm>
            <a:off x="4724400" y="2332037"/>
            <a:ext cx="4038600" cy="3992563"/>
          </a:xfrm>
        </p:spPr>
        <p:txBody>
          <a:bodyPr>
            <a:noAutofit/>
          </a:bodyPr>
          <a:lstStyle>
            <a:lvl1pPr marL="342900" indent="-342900">
              <a:buClr>
                <a:schemeClr val="tx2"/>
              </a:buClr>
              <a:buFont typeface="Wingdings" pitchFamily="2" charset="2"/>
              <a:buChar char="§"/>
              <a:defRPr sz="2400"/>
            </a:lvl1pPr>
            <a:lvl2pPr>
              <a:buClr>
                <a:schemeClr val="accent2"/>
              </a:buClr>
              <a:defRPr sz="2000"/>
            </a:lvl2pPr>
            <a:lvl3pPr>
              <a:buClr>
                <a:schemeClr val="tx2"/>
              </a:buClr>
              <a:defRPr sz="1800"/>
            </a:lvl3pPr>
            <a:lvl4pPr>
              <a:buClr>
                <a:schemeClr val="accent3"/>
              </a:buClr>
              <a:defRPr sz="1600"/>
            </a:lvl4pPr>
            <a:lvl5pPr>
              <a:buClr>
                <a:schemeClr val="accent3"/>
              </a:buClr>
              <a:defRPr sz="1600"/>
            </a:lvl5pPr>
          </a:lstStyle>
          <a:p>
            <a:pPr lvl="0"/>
            <a:r>
              <a:rPr lang="en-US" smtClean="0"/>
              <a:t>Click to edit Master text styles</a:t>
            </a:r>
          </a:p>
          <a:p>
            <a:pPr lvl="1"/>
            <a:r>
              <a:rPr lang="en-US" smtClean="0"/>
              <a:t>Second level</a:t>
            </a:r>
          </a:p>
        </p:txBody>
      </p:sp>
      <p:sp>
        <p:nvSpPr>
          <p:cNvPr id="14" name="Title 1"/>
          <p:cNvSpPr>
            <a:spLocks noGrp="1"/>
          </p:cNvSpPr>
          <p:nvPr>
            <p:ph type="title" hasCustomPrompt="1"/>
          </p:nvPr>
        </p:nvSpPr>
        <p:spPr>
          <a:xfrm>
            <a:off x="457200" y="263856"/>
            <a:ext cx="8229600" cy="838200"/>
          </a:xfrm>
        </p:spPr>
        <p:txBody>
          <a:bodyPr tIns="0" bIns="0" anchor="b" anchorCtr="0">
            <a:noAutofit/>
          </a:bodyPr>
          <a:lstStyle>
            <a:lvl1pPr>
              <a:defRPr sz="3600" b="1">
                <a:latin typeface="Arial Narrow" pitchFamily="34" charset="0"/>
              </a:defRPr>
            </a:lvl1pPr>
          </a:lstStyle>
          <a:p>
            <a:r>
              <a:rPr lang="en-US" dirty="0" smtClean="0"/>
              <a:t>Click to edit Master style</a:t>
            </a:r>
            <a:endParaRPr lang="en-US" dirty="0"/>
          </a:p>
        </p:txBody>
      </p:sp>
      <p:grpSp>
        <p:nvGrpSpPr>
          <p:cNvPr id="15" name="Group 14"/>
          <p:cNvGrpSpPr/>
          <p:nvPr userDrawn="1"/>
        </p:nvGrpSpPr>
        <p:grpSpPr>
          <a:xfrm>
            <a:off x="0" y="1143000"/>
            <a:ext cx="9144000" cy="152400"/>
            <a:chOff x="0" y="1143000"/>
            <a:chExt cx="9144000" cy="152400"/>
          </a:xfrm>
        </p:grpSpPr>
        <p:sp>
          <p:nvSpPr>
            <p:cNvPr id="16" name="Rectangle 15"/>
            <p:cNvSpPr/>
            <p:nvPr userDrawn="1"/>
          </p:nvSpPr>
          <p:spPr>
            <a:xfrm>
              <a:off x="0" y="1143000"/>
              <a:ext cx="2212848" cy="1524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2212848" y="1143000"/>
              <a:ext cx="2359152" cy="152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4572000" y="1143000"/>
              <a:ext cx="2362200" cy="152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6934200" y="1143000"/>
              <a:ext cx="2209800" cy="152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Rectangle 22"/>
          <p:cNvSpPr>
            <a:spLocks noChangeArrowheads="1"/>
          </p:cNvSpPr>
          <p:nvPr userDrawn="1"/>
        </p:nvSpPr>
        <p:spPr bwMode="ltGray">
          <a:xfrm>
            <a:off x="6219825" y="6383338"/>
            <a:ext cx="2924175" cy="474662"/>
          </a:xfrm>
          <a:prstGeom prst="rect">
            <a:avLst/>
          </a:prstGeom>
          <a:solidFill>
            <a:schemeClr val="accent2"/>
          </a:solidFill>
          <a:ln w="9525">
            <a:noFill/>
            <a:miter lim="800000"/>
            <a:headEnd/>
            <a:tailEnd/>
          </a:ln>
          <a:effectLst/>
        </p:spPr>
        <p:txBody>
          <a:bodyPr wrap="none" anchor="ctr"/>
          <a:lstStyle/>
          <a:p>
            <a:pPr algn="ctr" eaLnBrk="1" hangingPunct="1">
              <a:defRPr/>
            </a:pPr>
            <a:endParaRPr kumimoji="1" lang="en-US" sz="2400" b="0">
              <a:latin typeface="Tahoma" pitchFamily="34" charset="0"/>
            </a:endParaRPr>
          </a:p>
        </p:txBody>
      </p:sp>
      <p:sp>
        <p:nvSpPr>
          <p:cNvPr id="24" name="Rectangle 13"/>
          <p:cNvSpPr>
            <a:spLocks noGrp="1" noChangeArrowheads="1"/>
          </p:cNvSpPr>
          <p:nvPr>
            <p:ph type="sldNum" sz="quarter" idx="4"/>
          </p:nvPr>
        </p:nvSpPr>
        <p:spPr bwMode="auto">
          <a:xfrm>
            <a:off x="7172778" y="6328162"/>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b="0">
                <a:solidFill>
                  <a:srgbClr val="FFFFFF"/>
                </a:solidFill>
                <a:latin typeface="Tahoma" pitchFamily="34" charset="0"/>
              </a:defRPr>
            </a:lvl1pPr>
          </a:lstStyle>
          <a:p>
            <a:pPr>
              <a:defRPr/>
            </a:pPr>
            <a:fld id="{F88DCA8E-74FF-485D-86A8-4A66FD62B32A}" type="slidenum">
              <a:rPr lang="en-US" smtClean="0"/>
              <a:pPr>
                <a:defRPr/>
              </a:pPr>
              <a:t>‹#›</a:t>
            </a:fld>
            <a:endParaRPr lang="en-US" dirty="0"/>
          </a:p>
        </p:txBody>
      </p:sp>
    </p:spTree>
    <p:extLst>
      <p:ext uri="{BB962C8B-B14F-4D97-AF65-F5344CB8AC3E}">
        <p14:creationId xmlns:p14="http://schemas.microsoft.com/office/powerpoint/2010/main" val="3354847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picture option">
    <p:spTree>
      <p:nvGrpSpPr>
        <p:cNvPr id="1" name=""/>
        <p:cNvGrpSpPr/>
        <p:nvPr/>
      </p:nvGrpSpPr>
      <p:grpSpPr>
        <a:xfrm>
          <a:off x="0" y="0"/>
          <a:ext cx="0" cy="0"/>
          <a:chOff x="0" y="0"/>
          <a:chExt cx="0" cy="0"/>
        </a:xfrm>
      </p:grpSpPr>
      <p:sp>
        <p:nvSpPr>
          <p:cNvPr id="10" name="Rectangle 9"/>
          <p:cNvSpPr/>
          <p:nvPr userDrawn="1"/>
        </p:nvSpPr>
        <p:spPr>
          <a:xfrm rot="16200000">
            <a:off x="-1828797" y="1828800"/>
            <a:ext cx="6858002" cy="3200397"/>
          </a:xfrm>
          <a:prstGeom prst="rect">
            <a:avLst/>
          </a:pr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259307" y="1774209"/>
            <a:ext cx="2788693" cy="4351954"/>
          </a:xfrm>
        </p:spPr>
        <p:txBody>
          <a:bodyPr>
            <a:noAutofit/>
          </a:bodyPr>
          <a:lstStyle>
            <a:lvl1pPr marL="0" indent="0">
              <a:buNone/>
              <a:defRPr sz="2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Picture Placeholder 2"/>
          <p:cNvSpPr>
            <a:spLocks noGrp="1"/>
          </p:cNvSpPr>
          <p:nvPr>
            <p:ph type="pic" idx="1"/>
          </p:nvPr>
        </p:nvSpPr>
        <p:spPr>
          <a:xfrm>
            <a:off x="3200403" y="0"/>
            <a:ext cx="5943597"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Rectangle 13"/>
          <p:cNvSpPr>
            <a:spLocks noGrp="1" noChangeArrowheads="1"/>
          </p:cNvSpPr>
          <p:nvPr>
            <p:ph type="sldNum" sz="quarter" idx="4"/>
          </p:nvPr>
        </p:nvSpPr>
        <p:spPr bwMode="auto">
          <a:xfrm>
            <a:off x="7172778" y="6328162"/>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b="0">
                <a:solidFill>
                  <a:srgbClr val="FFFFFF"/>
                </a:solidFill>
                <a:latin typeface="Tahoma" pitchFamily="34" charset="0"/>
              </a:defRPr>
            </a:lvl1pPr>
          </a:lstStyle>
          <a:p>
            <a:pPr>
              <a:defRPr/>
            </a:pPr>
            <a:fld id="{F88DCA8E-74FF-485D-86A8-4A66FD62B32A}" type="slidenum">
              <a:rPr lang="en-US" smtClean="0"/>
              <a:pPr>
                <a:defRPr/>
              </a:pPr>
              <a:t>‹#›</a:t>
            </a:fld>
            <a:endParaRPr lang="en-US" dirty="0"/>
          </a:p>
        </p:txBody>
      </p:sp>
    </p:spTree>
    <p:extLst>
      <p:ext uri="{BB962C8B-B14F-4D97-AF65-F5344CB8AC3E}">
        <p14:creationId xmlns:p14="http://schemas.microsoft.com/office/powerpoint/2010/main" val="17112186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option">
    <p:spTree>
      <p:nvGrpSpPr>
        <p:cNvPr id="1" name=""/>
        <p:cNvGrpSpPr/>
        <p:nvPr/>
      </p:nvGrpSpPr>
      <p:grpSpPr>
        <a:xfrm>
          <a:off x="0" y="0"/>
          <a:ext cx="0" cy="0"/>
          <a:chOff x="0" y="0"/>
          <a:chExt cx="0" cy="0"/>
        </a:xfrm>
      </p:grpSpPr>
      <p:sp>
        <p:nvSpPr>
          <p:cNvPr id="8" name="Rectangle 7"/>
          <p:cNvSpPr/>
          <p:nvPr userDrawn="1"/>
        </p:nvSpPr>
        <p:spPr>
          <a:xfrm rot="16200000">
            <a:off x="-1828797" y="1828800"/>
            <a:ext cx="6858002" cy="3200397"/>
          </a:xfrm>
          <a:prstGeom prst="rect">
            <a:avLst/>
          </a:pr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3"/>
          <p:cNvSpPr>
            <a:spLocks noGrp="1"/>
          </p:cNvSpPr>
          <p:nvPr>
            <p:ph type="body" sz="half" idx="16"/>
          </p:nvPr>
        </p:nvSpPr>
        <p:spPr>
          <a:xfrm>
            <a:off x="259307" y="1774209"/>
            <a:ext cx="2788693" cy="4351954"/>
          </a:xfrm>
        </p:spPr>
        <p:txBody>
          <a:bodyPr>
            <a:noAutofit/>
          </a:bodyPr>
          <a:lstStyle>
            <a:lvl1pPr marL="0" indent="0">
              <a:buNone/>
              <a:defRPr sz="2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ext Placeholder 2"/>
          <p:cNvSpPr>
            <a:spLocks noGrp="1"/>
          </p:cNvSpPr>
          <p:nvPr>
            <p:ph type="body" idx="14"/>
          </p:nvPr>
        </p:nvSpPr>
        <p:spPr>
          <a:xfrm>
            <a:off x="3733410" y="1646238"/>
            <a:ext cx="5031178" cy="639762"/>
          </a:xfrm>
        </p:spPr>
        <p:txBody>
          <a:bodyPr anchor="b">
            <a:noAutofit/>
          </a:bodyPr>
          <a:lstStyle>
            <a:lvl1pPr marL="0" indent="0">
              <a:buNone/>
              <a:defRPr lang="en-US" sz="28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Clr>
                <a:schemeClr val="tx2"/>
              </a:buClr>
              <a:buFont typeface="Wingdings" pitchFamily="2" charset="2"/>
              <a:buNone/>
            </a:pPr>
            <a:r>
              <a:rPr lang="en-US" smtClean="0"/>
              <a:t>Click to edit Master text styles</a:t>
            </a:r>
          </a:p>
        </p:txBody>
      </p:sp>
      <p:sp>
        <p:nvSpPr>
          <p:cNvPr id="14" name="Content Placeholder 2"/>
          <p:cNvSpPr>
            <a:spLocks noGrp="1"/>
          </p:cNvSpPr>
          <p:nvPr>
            <p:ph idx="15"/>
          </p:nvPr>
        </p:nvSpPr>
        <p:spPr>
          <a:xfrm>
            <a:off x="3733800" y="2332037"/>
            <a:ext cx="5029200" cy="3992563"/>
          </a:xfrm>
        </p:spPr>
        <p:txBody>
          <a:bodyPr>
            <a:normAutofit/>
          </a:bodyPr>
          <a:lstStyle>
            <a:lvl1pPr marL="342900" indent="-342900">
              <a:buClr>
                <a:schemeClr val="tx2"/>
              </a:buClr>
              <a:buFont typeface="Wingdings" pitchFamily="2" charset="2"/>
              <a:buChar char="§"/>
              <a:defRPr sz="2400"/>
            </a:lvl1pPr>
            <a:lvl2pPr>
              <a:buClr>
                <a:schemeClr val="accent2"/>
              </a:buClr>
              <a:defRPr sz="2000"/>
            </a:lvl2pPr>
            <a:lvl3pPr>
              <a:buClr>
                <a:schemeClr val="tx2"/>
              </a:buClr>
              <a:defRPr sz="1800"/>
            </a:lvl3pPr>
            <a:lvl4pPr>
              <a:buClr>
                <a:schemeClr val="accent3"/>
              </a:buClr>
              <a:defRPr sz="1600"/>
            </a:lvl4pPr>
            <a:lvl5pPr>
              <a:buClr>
                <a:schemeClr val="accent3"/>
              </a:buClr>
              <a:defRPr sz="1600"/>
            </a:lvl5pPr>
          </a:lstStyle>
          <a:p>
            <a:pPr lvl="0"/>
            <a:r>
              <a:rPr lang="en-US" smtClean="0"/>
              <a:t>Click to edit Master text styles</a:t>
            </a:r>
          </a:p>
          <a:p>
            <a:pPr lvl="1"/>
            <a:r>
              <a:rPr lang="en-US" smtClean="0"/>
              <a:t>Second level</a:t>
            </a:r>
          </a:p>
        </p:txBody>
      </p:sp>
      <p:sp>
        <p:nvSpPr>
          <p:cNvPr id="6" name="Rectangle 13"/>
          <p:cNvSpPr>
            <a:spLocks noGrp="1" noChangeArrowheads="1"/>
          </p:cNvSpPr>
          <p:nvPr>
            <p:ph type="sldNum" sz="quarter" idx="4"/>
          </p:nvPr>
        </p:nvSpPr>
        <p:spPr bwMode="auto">
          <a:xfrm>
            <a:off x="7172778" y="6328162"/>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b="0">
                <a:solidFill>
                  <a:srgbClr val="FFFFFF"/>
                </a:solidFill>
                <a:latin typeface="Tahoma" pitchFamily="34" charset="0"/>
              </a:defRPr>
            </a:lvl1pPr>
          </a:lstStyle>
          <a:p>
            <a:pPr>
              <a:defRPr/>
            </a:pPr>
            <a:fld id="{F88DCA8E-74FF-485D-86A8-4A66FD62B32A}" type="slidenum">
              <a:rPr lang="en-US" smtClean="0"/>
              <a:pPr>
                <a:defRPr/>
              </a:pPr>
              <a:t>‹#›</a:t>
            </a:fld>
            <a:endParaRPr lang="en-US" dirty="0"/>
          </a:p>
        </p:txBody>
      </p:sp>
    </p:spTree>
    <p:extLst>
      <p:ext uri="{BB962C8B-B14F-4D97-AF65-F5344CB8AC3E}">
        <p14:creationId xmlns:p14="http://schemas.microsoft.com/office/powerpoint/2010/main" val="7436094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slide ">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80785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slide">
    <p:spTree>
      <p:nvGrpSpPr>
        <p:cNvPr id="1" name=""/>
        <p:cNvGrpSpPr/>
        <p:nvPr/>
      </p:nvGrpSpPr>
      <p:grpSpPr>
        <a:xfrm>
          <a:off x="0" y="0"/>
          <a:ext cx="0" cy="0"/>
          <a:chOff x="0" y="0"/>
          <a:chExt cx="0" cy="0"/>
        </a:xfrm>
      </p:grpSpPr>
      <p:sp>
        <p:nvSpPr>
          <p:cNvPr id="2" name="Picture Placeholder 2"/>
          <p:cNvSpPr>
            <a:spLocks noGrp="1"/>
          </p:cNvSpPr>
          <p:nvPr>
            <p:ph type="pic" idx="1"/>
          </p:nvPr>
        </p:nvSpPr>
        <p:spPr>
          <a:xfrm>
            <a:off x="1" y="0"/>
            <a:ext cx="9144000"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1536942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or transition slide 2">
    <p:spTree>
      <p:nvGrpSpPr>
        <p:cNvPr id="1" name=""/>
        <p:cNvGrpSpPr/>
        <p:nvPr/>
      </p:nvGrpSpPr>
      <p:grpSpPr>
        <a:xfrm>
          <a:off x="0" y="0"/>
          <a:ext cx="0" cy="0"/>
          <a:chOff x="0" y="0"/>
          <a:chExt cx="0" cy="0"/>
        </a:xfrm>
      </p:grpSpPr>
      <p:sp>
        <p:nvSpPr>
          <p:cNvPr id="9" name="Rectangle 8"/>
          <p:cNvSpPr/>
          <p:nvPr userDrawn="1"/>
        </p:nvSpPr>
        <p:spPr>
          <a:xfrm rot="16200000">
            <a:off x="1828802" y="-457203"/>
            <a:ext cx="5486402" cy="9144004"/>
          </a:xfrm>
          <a:prstGeom prst="rect">
            <a:avLst/>
          </a:pr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userDrawn="1"/>
        </p:nvGrpSpPr>
        <p:grpSpPr>
          <a:xfrm>
            <a:off x="0" y="1143000"/>
            <a:ext cx="9144000" cy="152400"/>
            <a:chOff x="0" y="1143000"/>
            <a:chExt cx="9144000" cy="152400"/>
          </a:xfrm>
        </p:grpSpPr>
        <p:sp>
          <p:nvSpPr>
            <p:cNvPr id="4" name="Rectangle 3"/>
            <p:cNvSpPr/>
            <p:nvPr userDrawn="1"/>
          </p:nvSpPr>
          <p:spPr>
            <a:xfrm>
              <a:off x="0" y="1143000"/>
              <a:ext cx="2212848" cy="1524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userDrawn="1"/>
          </p:nvSpPr>
          <p:spPr>
            <a:xfrm>
              <a:off x="2212848" y="1143000"/>
              <a:ext cx="2359152" cy="152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4572000" y="1143000"/>
              <a:ext cx="2362200" cy="152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6934200" y="1143000"/>
              <a:ext cx="2209800" cy="152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itle 1"/>
          <p:cNvSpPr>
            <a:spLocks noGrp="1"/>
          </p:cNvSpPr>
          <p:nvPr>
            <p:ph type="ctrTitle"/>
          </p:nvPr>
        </p:nvSpPr>
        <p:spPr>
          <a:xfrm>
            <a:off x="685800" y="2130425"/>
            <a:ext cx="7772400" cy="1470025"/>
          </a:xfrm>
        </p:spPr>
        <p:txBody>
          <a:bodyPr lIns="0" tIns="0" rIns="0" bIns="0" anchor="t" anchorCtr="0">
            <a:noAutofit/>
          </a:bodyPr>
          <a:lstStyle>
            <a:lvl1pPr algn="ctr">
              <a:defRPr sz="4400">
                <a:solidFill>
                  <a:schemeClr val="bg1"/>
                </a:solidFill>
              </a:defRPr>
            </a:lvl1pPr>
          </a:lstStyle>
          <a:p>
            <a:r>
              <a:rPr lang="en-US" smtClean="0"/>
              <a:t>Click to edit Master title style</a:t>
            </a:r>
            <a:endParaRPr lang="en-US" dirty="0"/>
          </a:p>
        </p:txBody>
      </p:sp>
      <p:sp>
        <p:nvSpPr>
          <p:cNvPr id="11" name="Subtitle 2"/>
          <p:cNvSpPr>
            <a:spLocks noGrp="1"/>
          </p:cNvSpPr>
          <p:nvPr>
            <p:ph type="subTitle" idx="1"/>
          </p:nvPr>
        </p:nvSpPr>
        <p:spPr>
          <a:xfrm>
            <a:off x="1371600" y="3886200"/>
            <a:ext cx="6400800" cy="1752600"/>
          </a:xfrm>
        </p:spPr>
        <p:txBody>
          <a:bodyPr lIns="0" tIns="0" rIns="0" bIns="0"/>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grpSp>
        <p:nvGrpSpPr>
          <p:cNvPr id="12" name="Group 11"/>
          <p:cNvGrpSpPr/>
          <p:nvPr userDrawn="1"/>
        </p:nvGrpSpPr>
        <p:grpSpPr>
          <a:xfrm>
            <a:off x="6934200" y="0"/>
            <a:ext cx="2209800" cy="1066800"/>
            <a:chOff x="6934200" y="0"/>
            <a:chExt cx="2209800" cy="1066800"/>
          </a:xfrm>
        </p:grpSpPr>
        <p:sp>
          <p:nvSpPr>
            <p:cNvPr id="13" name="Rectangle 12"/>
            <p:cNvSpPr/>
            <p:nvPr userDrawn="1"/>
          </p:nvSpPr>
          <p:spPr>
            <a:xfrm>
              <a:off x="6934200" y="0"/>
              <a:ext cx="2209800" cy="1066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userDrawn="1"/>
          </p:nvSpPr>
          <p:spPr>
            <a:xfrm>
              <a:off x="7010400" y="142568"/>
              <a:ext cx="2057400" cy="656590"/>
            </a:xfrm>
            <a:prstGeom prst="rect">
              <a:avLst/>
            </a:prstGeom>
            <a:noFill/>
          </p:spPr>
          <p:txBody>
            <a:bodyPr wrap="square" rtlCol="0">
              <a:spAutoFit/>
            </a:bodyPr>
            <a:lstStyle/>
            <a:p>
              <a:pPr>
                <a:lnSpc>
                  <a:spcPts val="2200"/>
                </a:lnSpc>
              </a:pPr>
              <a:r>
                <a:rPr lang="en-US" sz="2200" b="1" dirty="0" smtClean="0">
                  <a:solidFill>
                    <a:schemeClr val="bg1"/>
                  </a:solidFill>
                  <a:latin typeface="Arial Narrow" pitchFamily="34" charset="0"/>
                </a:rPr>
                <a:t>Wilder</a:t>
              </a:r>
            </a:p>
            <a:p>
              <a:pPr>
                <a:lnSpc>
                  <a:spcPts val="2200"/>
                </a:lnSpc>
              </a:pPr>
              <a:r>
                <a:rPr lang="en-US" sz="2200" b="1" dirty="0" smtClean="0">
                  <a:solidFill>
                    <a:schemeClr val="bg1"/>
                  </a:solidFill>
                  <a:latin typeface="Arial Narrow" pitchFamily="34" charset="0"/>
                </a:rPr>
                <a:t>Research</a:t>
              </a:r>
              <a:endParaRPr lang="en-US" sz="2200" b="1" dirty="0">
                <a:solidFill>
                  <a:schemeClr val="bg1"/>
                </a:solidFill>
                <a:latin typeface="Arial Narrow" pitchFamily="34" charset="0"/>
              </a:endParaRPr>
            </a:p>
          </p:txBody>
        </p:sp>
      </p:grpSp>
      <p:sp>
        <p:nvSpPr>
          <p:cNvPr id="15" name="Rectangle 13"/>
          <p:cNvSpPr>
            <a:spLocks noGrp="1" noChangeArrowheads="1"/>
          </p:cNvSpPr>
          <p:nvPr>
            <p:ph type="sldNum" sz="quarter" idx="4"/>
          </p:nvPr>
        </p:nvSpPr>
        <p:spPr bwMode="auto">
          <a:xfrm>
            <a:off x="7172778" y="6328162"/>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b="0">
                <a:solidFill>
                  <a:srgbClr val="FFFFFF"/>
                </a:solidFill>
                <a:latin typeface="Tahoma" pitchFamily="34" charset="0"/>
              </a:defRPr>
            </a:lvl1pPr>
          </a:lstStyle>
          <a:p>
            <a:pPr>
              <a:defRPr/>
            </a:pPr>
            <a:fld id="{F88DCA8E-74FF-485D-86A8-4A66FD62B32A}" type="slidenum">
              <a:rPr lang="en-US" smtClean="0"/>
              <a:pPr>
                <a:defRPr/>
              </a:pPr>
              <a:t>‹#›</a:t>
            </a:fld>
            <a:endParaRPr lang="en-US" dirty="0"/>
          </a:p>
        </p:txBody>
      </p:sp>
    </p:spTree>
    <p:extLst>
      <p:ext uri="{BB962C8B-B14F-4D97-AF65-F5344CB8AC3E}">
        <p14:creationId xmlns:p14="http://schemas.microsoft.com/office/powerpoint/2010/main" val="277864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grpSp>
        <p:nvGrpSpPr>
          <p:cNvPr id="7" name="Group 6"/>
          <p:cNvGrpSpPr/>
          <p:nvPr userDrawn="1"/>
        </p:nvGrpSpPr>
        <p:grpSpPr>
          <a:xfrm>
            <a:off x="0" y="1143000"/>
            <a:ext cx="9144000" cy="152400"/>
            <a:chOff x="0" y="1143000"/>
            <a:chExt cx="9144000" cy="152400"/>
          </a:xfrm>
        </p:grpSpPr>
        <p:sp>
          <p:nvSpPr>
            <p:cNvPr id="8" name="Rectangle 7"/>
            <p:cNvSpPr/>
            <p:nvPr userDrawn="1"/>
          </p:nvSpPr>
          <p:spPr>
            <a:xfrm>
              <a:off x="0" y="1143000"/>
              <a:ext cx="2212848" cy="1524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2212848" y="1143000"/>
              <a:ext cx="2359152" cy="152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4572000" y="1143000"/>
              <a:ext cx="2362200" cy="152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6934200" y="1143000"/>
              <a:ext cx="2209800" cy="152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SmartArt Placeholder 4"/>
          <p:cNvSpPr>
            <a:spLocks noGrp="1"/>
          </p:cNvSpPr>
          <p:nvPr>
            <p:ph type="dgm" sz="quarter" idx="13" hasCustomPrompt="1"/>
          </p:nvPr>
        </p:nvSpPr>
        <p:spPr>
          <a:xfrm>
            <a:off x="457200" y="1676400"/>
            <a:ext cx="8229600" cy="4419600"/>
          </a:xfrm>
        </p:spPr>
        <p:txBody>
          <a:bodyPr/>
          <a:lstStyle>
            <a:lvl1pPr marL="0" marR="0" indent="0" algn="l" defTabSz="914400" rtl="0" eaLnBrk="1" fontAlgn="auto" latinLnBrk="0" hangingPunct="1">
              <a:lnSpc>
                <a:spcPct val="100000"/>
              </a:lnSpc>
              <a:spcBef>
                <a:spcPct val="20000"/>
              </a:spcBef>
              <a:spcAft>
                <a:spcPts val="0"/>
              </a:spcAft>
              <a:buClr>
                <a:schemeClr val="tx2"/>
              </a:buClr>
              <a:buSzTx/>
              <a:buFont typeface="Wingdings" pitchFamily="2" charset="2"/>
              <a:buNone/>
              <a:tabLst/>
              <a:defRPr sz="2800"/>
            </a:lvl1pPr>
          </a:lstStyle>
          <a:p>
            <a:pPr lvl="0"/>
            <a:r>
              <a:rPr lang="en-US" dirty="0" smtClean="0"/>
              <a:t>Click icon to add SmartArt graphic for agenda</a:t>
            </a:r>
          </a:p>
          <a:p>
            <a:endParaRPr lang="en-US" dirty="0"/>
          </a:p>
        </p:txBody>
      </p:sp>
      <p:sp>
        <p:nvSpPr>
          <p:cNvPr id="12" name="Title 1"/>
          <p:cNvSpPr>
            <a:spLocks noGrp="1"/>
          </p:cNvSpPr>
          <p:nvPr>
            <p:ph type="title" hasCustomPrompt="1"/>
          </p:nvPr>
        </p:nvSpPr>
        <p:spPr>
          <a:xfrm>
            <a:off x="457200" y="263856"/>
            <a:ext cx="8229600" cy="838200"/>
          </a:xfrm>
        </p:spPr>
        <p:txBody>
          <a:bodyPr tIns="0" bIns="0" anchor="b" anchorCtr="0">
            <a:noAutofit/>
          </a:bodyPr>
          <a:lstStyle>
            <a:lvl1pPr>
              <a:defRPr sz="3600" b="1">
                <a:latin typeface="Arial Narrow" pitchFamily="34" charset="0"/>
              </a:defRPr>
            </a:lvl1pPr>
          </a:lstStyle>
          <a:p>
            <a:r>
              <a:rPr lang="en-US" dirty="0" smtClean="0"/>
              <a:t>Click to edit Master style</a:t>
            </a:r>
            <a:endParaRPr lang="en-US" dirty="0"/>
          </a:p>
        </p:txBody>
      </p:sp>
      <p:sp>
        <p:nvSpPr>
          <p:cNvPr id="19" name="Rectangle 18"/>
          <p:cNvSpPr>
            <a:spLocks noChangeArrowheads="1"/>
          </p:cNvSpPr>
          <p:nvPr userDrawn="1"/>
        </p:nvSpPr>
        <p:spPr bwMode="ltGray">
          <a:xfrm>
            <a:off x="6219825" y="6383338"/>
            <a:ext cx="2924175" cy="474662"/>
          </a:xfrm>
          <a:prstGeom prst="rect">
            <a:avLst/>
          </a:prstGeom>
          <a:solidFill>
            <a:schemeClr val="accent2"/>
          </a:solidFill>
          <a:ln w="9525">
            <a:noFill/>
            <a:miter lim="800000"/>
            <a:headEnd/>
            <a:tailEnd/>
          </a:ln>
          <a:effectLst/>
        </p:spPr>
        <p:txBody>
          <a:bodyPr wrap="none" anchor="ctr"/>
          <a:lstStyle/>
          <a:p>
            <a:pPr algn="ctr" eaLnBrk="1" hangingPunct="1">
              <a:defRPr/>
            </a:pPr>
            <a:endParaRPr kumimoji="1" lang="en-US" sz="2400" b="0">
              <a:latin typeface="Tahoma" pitchFamily="34" charset="0"/>
            </a:endParaRPr>
          </a:p>
        </p:txBody>
      </p:sp>
      <p:sp>
        <p:nvSpPr>
          <p:cNvPr id="20" name="Rectangle 13"/>
          <p:cNvSpPr>
            <a:spLocks noGrp="1" noChangeArrowheads="1"/>
          </p:cNvSpPr>
          <p:nvPr>
            <p:ph type="sldNum" sz="quarter" idx="4"/>
          </p:nvPr>
        </p:nvSpPr>
        <p:spPr bwMode="auto">
          <a:xfrm>
            <a:off x="7172778" y="6328162"/>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b="0">
                <a:solidFill>
                  <a:srgbClr val="FFFFFF"/>
                </a:solidFill>
                <a:latin typeface="Tahoma" pitchFamily="34" charset="0"/>
              </a:defRPr>
            </a:lvl1pPr>
          </a:lstStyle>
          <a:p>
            <a:pPr>
              <a:defRPr/>
            </a:pPr>
            <a:fld id="{F88DCA8E-74FF-485D-86A8-4A66FD62B32A}" type="slidenum">
              <a:rPr lang="en-US" smtClean="0"/>
              <a:pPr>
                <a:defRPr/>
              </a:pPr>
              <a:t>‹#›</a:t>
            </a:fld>
            <a:endParaRPr lang="en-US" dirty="0"/>
          </a:p>
        </p:txBody>
      </p:sp>
    </p:spTree>
    <p:extLst>
      <p:ext uri="{BB962C8B-B14F-4D97-AF65-F5344CB8AC3E}">
        <p14:creationId xmlns:p14="http://schemas.microsoft.com/office/powerpoint/2010/main" val="2596339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ullet slide - top bar">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lvl1pPr marL="342900" indent="-342900">
              <a:buClr>
                <a:schemeClr val="tx2"/>
              </a:buClr>
              <a:buFont typeface="Wingdings" pitchFamily="2" charset="2"/>
              <a:buChar char="§"/>
              <a:defRPr sz="2800"/>
            </a:lvl1pPr>
            <a:lvl2pPr>
              <a:buClr>
                <a:schemeClr val="accent2"/>
              </a:buClr>
              <a:defRPr sz="2400"/>
            </a:lvl2pPr>
            <a:lvl3pPr>
              <a:buClr>
                <a:schemeClr val="accent3"/>
              </a:buClr>
              <a:defRPr sz="2000"/>
            </a:lvl3pPr>
            <a:lvl4pPr>
              <a:buClr>
                <a:schemeClr val="accent3"/>
              </a:buClr>
              <a:defRPr sz="2000"/>
            </a:lvl4pPr>
            <a:lvl5pPr>
              <a:buClr>
                <a:schemeClr val="accent3"/>
              </a:buClr>
              <a:defRPr sz="2000"/>
            </a:lvl5pPr>
          </a:lstStyle>
          <a:p>
            <a:pPr lvl="0"/>
            <a:r>
              <a:rPr lang="en-US" smtClean="0"/>
              <a:t>Click to edit Master text styles</a:t>
            </a:r>
          </a:p>
          <a:p>
            <a:pPr lvl="1"/>
            <a:r>
              <a:rPr lang="en-US" smtClean="0"/>
              <a:t>Second level</a:t>
            </a:r>
          </a:p>
          <a:p>
            <a:pPr lvl="2"/>
            <a:r>
              <a:rPr lang="en-US" smtClean="0"/>
              <a:t>Third level</a:t>
            </a:r>
          </a:p>
        </p:txBody>
      </p:sp>
      <p:grpSp>
        <p:nvGrpSpPr>
          <p:cNvPr id="7" name="Group 6"/>
          <p:cNvGrpSpPr/>
          <p:nvPr userDrawn="1"/>
        </p:nvGrpSpPr>
        <p:grpSpPr>
          <a:xfrm>
            <a:off x="0" y="1143000"/>
            <a:ext cx="9144000" cy="152400"/>
            <a:chOff x="0" y="1143000"/>
            <a:chExt cx="9144000" cy="152400"/>
          </a:xfrm>
        </p:grpSpPr>
        <p:sp>
          <p:nvSpPr>
            <p:cNvPr id="8" name="Rectangle 7"/>
            <p:cNvSpPr/>
            <p:nvPr userDrawn="1"/>
          </p:nvSpPr>
          <p:spPr>
            <a:xfrm>
              <a:off x="0" y="1143000"/>
              <a:ext cx="2212848" cy="1524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2212848" y="1143000"/>
              <a:ext cx="2359152" cy="152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4572000" y="1143000"/>
              <a:ext cx="2362200" cy="152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6934200" y="1143000"/>
              <a:ext cx="2209800" cy="152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Title 1"/>
          <p:cNvSpPr>
            <a:spLocks noGrp="1"/>
          </p:cNvSpPr>
          <p:nvPr>
            <p:ph type="title" hasCustomPrompt="1"/>
          </p:nvPr>
        </p:nvSpPr>
        <p:spPr>
          <a:xfrm>
            <a:off x="457200" y="263856"/>
            <a:ext cx="8229600" cy="838200"/>
          </a:xfrm>
        </p:spPr>
        <p:txBody>
          <a:bodyPr tIns="0" bIns="0" anchor="b" anchorCtr="0">
            <a:noAutofit/>
          </a:bodyPr>
          <a:lstStyle>
            <a:lvl1pPr>
              <a:defRPr sz="3600" b="1">
                <a:latin typeface="Arial Narrow" pitchFamily="34" charset="0"/>
              </a:defRPr>
            </a:lvl1pPr>
          </a:lstStyle>
          <a:p>
            <a:r>
              <a:rPr lang="en-US" dirty="0" smtClean="0"/>
              <a:t>Click to edit Master style</a:t>
            </a:r>
            <a:endParaRPr lang="en-US" dirty="0"/>
          </a:p>
        </p:txBody>
      </p:sp>
      <p:sp>
        <p:nvSpPr>
          <p:cNvPr id="16" name="Rectangle 15"/>
          <p:cNvSpPr>
            <a:spLocks noChangeArrowheads="1"/>
          </p:cNvSpPr>
          <p:nvPr userDrawn="1"/>
        </p:nvSpPr>
        <p:spPr bwMode="ltGray">
          <a:xfrm>
            <a:off x="6219825" y="6383338"/>
            <a:ext cx="2924175" cy="474662"/>
          </a:xfrm>
          <a:prstGeom prst="rect">
            <a:avLst/>
          </a:prstGeom>
          <a:solidFill>
            <a:schemeClr val="accent2"/>
          </a:solidFill>
          <a:ln w="9525">
            <a:noFill/>
            <a:miter lim="800000"/>
            <a:headEnd/>
            <a:tailEnd/>
          </a:ln>
          <a:effectLst/>
        </p:spPr>
        <p:txBody>
          <a:bodyPr wrap="none" anchor="ctr"/>
          <a:lstStyle/>
          <a:p>
            <a:pPr algn="ctr" eaLnBrk="1" hangingPunct="1">
              <a:defRPr/>
            </a:pPr>
            <a:endParaRPr kumimoji="1" lang="en-US" sz="2400" b="0">
              <a:latin typeface="Tahoma" pitchFamily="34" charset="0"/>
            </a:endParaRPr>
          </a:p>
        </p:txBody>
      </p:sp>
      <p:sp>
        <p:nvSpPr>
          <p:cNvPr id="17" name="Rectangle 13"/>
          <p:cNvSpPr>
            <a:spLocks noGrp="1" noChangeArrowheads="1"/>
          </p:cNvSpPr>
          <p:nvPr>
            <p:ph type="sldNum" sz="quarter" idx="4"/>
          </p:nvPr>
        </p:nvSpPr>
        <p:spPr bwMode="auto">
          <a:xfrm>
            <a:off x="7172778" y="6328162"/>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b="0">
                <a:solidFill>
                  <a:srgbClr val="FFFFFF"/>
                </a:solidFill>
                <a:latin typeface="Tahoma" pitchFamily="34" charset="0"/>
              </a:defRPr>
            </a:lvl1pPr>
          </a:lstStyle>
          <a:p>
            <a:pPr>
              <a:defRPr/>
            </a:pPr>
            <a:fld id="{F88DCA8E-74FF-485D-86A8-4A66FD62B32A}" type="slidenum">
              <a:rPr lang="en-US" smtClean="0"/>
              <a:pPr>
                <a:defRPr/>
              </a:pPr>
              <a:t>‹#›</a:t>
            </a:fld>
            <a:endParaRPr lang="en-US" dirty="0"/>
          </a:p>
        </p:txBody>
      </p:sp>
    </p:spTree>
    <p:extLst>
      <p:ext uri="{BB962C8B-B14F-4D97-AF65-F5344CB8AC3E}">
        <p14:creationId xmlns:p14="http://schemas.microsoft.com/office/powerpoint/2010/main" val="3516688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hart slide side bar">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lvl1pPr marL="0" indent="0">
              <a:buClr>
                <a:schemeClr val="tx2"/>
              </a:buClr>
              <a:buFont typeface="Wingdings" pitchFamily="2" charset="2"/>
              <a:buNone/>
              <a:defRPr sz="2800"/>
            </a:lvl1pPr>
            <a:lvl2pPr>
              <a:buClr>
                <a:schemeClr val="accent2"/>
              </a:buClr>
              <a:defRPr sz="2400"/>
            </a:lvl2pPr>
            <a:lvl3pPr>
              <a:buClr>
                <a:schemeClr val="accent3"/>
              </a:buClr>
              <a:defRPr sz="2000"/>
            </a:lvl3pPr>
            <a:lvl4pPr>
              <a:buClr>
                <a:schemeClr val="accent3"/>
              </a:buClr>
              <a:defRPr sz="2000"/>
            </a:lvl4pPr>
            <a:lvl5pPr>
              <a:buClr>
                <a:schemeClr val="accent3"/>
              </a:buClr>
              <a:defRPr sz="2000"/>
            </a:lvl5pPr>
          </a:lstStyle>
          <a:p>
            <a:pPr lvl="0"/>
            <a:r>
              <a:rPr lang="en-US" smtClean="0"/>
              <a:t>Click to edit Master text styles</a:t>
            </a:r>
          </a:p>
        </p:txBody>
      </p:sp>
      <p:grpSp>
        <p:nvGrpSpPr>
          <p:cNvPr id="12" name="Group 11"/>
          <p:cNvGrpSpPr/>
          <p:nvPr userDrawn="1"/>
        </p:nvGrpSpPr>
        <p:grpSpPr>
          <a:xfrm rot="16200000">
            <a:off x="-3354221" y="3354221"/>
            <a:ext cx="6868804" cy="160361"/>
            <a:chOff x="0" y="1143000"/>
            <a:chExt cx="9144000" cy="152400"/>
          </a:xfrm>
        </p:grpSpPr>
        <p:sp>
          <p:nvSpPr>
            <p:cNvPr id="13" name="Rectangle 12"/>
            <p:cNvSpPr/>
            <p:nvPr userDrawn="1"/>
          </p:nvSpPr>
          <p:spPr>
            <a:xfrm>
              <a:off x="0" y="1143000"/>
              <a:ext cx="2212848" cy="1524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2212848" y="1143000"/>
              <a:ext cx="2359152" cy="152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4572000" y="1143000"/>
              <a:ext cx="2362200" cy="152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6934200" y="1143000"/>
              <a:ext cx="2209800" cy="152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itle 1"/>
          <p:cNvSpPr>
            <a:spLocks noGrp="1"/>
          </p:cNvSpPr>
          <p:nvPr>
            <p:ph type="title" hasCustomPrompt="1"/>
          </p:nvPr>
        </p:nvSpPr>
        <p:spPr>
          <a:xfrm>
            <a:off x="457200" y="263856"/>
            <a:ext cx="8229600" cy="838200"/>
          </a:xfrm>
        </p:spPr>
        <p:txBody>
          <a:bodyPr tIns="0" bIns="0" anchor="b" anchorCtr="0">
            <a:noAutofit/>
          </a:bodyPr>
          <a:lstStyle>
            <a:lvl1pPr>
              <a:defRPr sz="3600" b="1">
                <a:latin typeface="Arial Narrow" pitchFamily="34" charset="0"/>
              </a:defRPr>
            </a:lvl1pPr>
          </a:lstStyle>
          <a:p>
            <a:r>
              <a:rPr lang="en-US" dirty="0" smtClean="0"/>
              <a:t>Click to edit Master style</a:t>
            </a:r>
            <a:endParaRPr lang="en-US" dirty="0"/>
          </a:p>
        </p:txBody>
      </p:sp>
      <p:sp>
        <p:nvSpPr>
          <p:cNvPr id="20" name="Rectangle 13"/>
          <p:cNvSpPr>
            <a:spLocks noGrp="1" noChangeArrowheads="1"/>
          </p:cNvSpPr>
          <p:nvPr>
            <p:ph type="sldNum" sz="quarter" idx="4"/>
          </p:nvPr>
        </p:nvSpPr>
        <p:spPr bwMode="auto">
          <a:xfrm>
            <a:off x="7172778" y="6328162"/>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b="0">
                <a:solidFill>
                  <a:srgbClr val="FFFFFF"/>
                </a:solidFill>
                <a:latin typeface="Tahoma" pitchFamily="34" charset="0"/>
              </a:defRPr>
            </a:lvl1pPr>
          </a:lstStyle>
          <a:p>
            <a:pPr>
              <a:defRPr/>
            </a:pPr>
            <a:fld id="{F88DCA8E-74FF-485D-86A8-4A66FD62B32A}" type="slidenum">
              <a:rPr lang="en-US" smtClean="0"/>
              <a:pPr>
                <a:defRPr/>
              </a:pPr>
              <a:t>‹#›</a:t>
            </a:fld>
            <a:endParaRPr lang="en-US" dirty="0"/>
          </a:p>
        </p:txBody>
      </p:sp>
    </p:spTree>
    <p:extLst>
      <p:ext uri="{BB962C8B-B14F-4D97-AF65-F5344CB8AC3E}">
        <p14:creationId xmlns:p14="http://schemas.microsoft.com/office/powerpoint/2010/main" val="1688173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sp>
        <p:nvSpPr>
          <p:cNvPr id="4" name="Picture Placeholder 2"/>
          <p:cNvSpPr>
            <a:spLocks noGrp="1"/>
          </p:cNvSpPr>
          <p:nvPr>
            <p:ph type="pic" idx="1"/>
          </p:nvPr>
        </p:nvSpPr>
        <p:spPr>
          <a:xfrm>
            <a:off x="160363" y="0"/>
            <a:ext cx="8983637"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grpSp>
        <p:nvGrpSpPr>
          <p:cNvPr id="5" name="Group 4"/>
          <p:cNvGrpSpPr/>
          <p:nvPr userDrawn="1"/>
        </p:nvGrpSpPr>
        <p:grpSpPr>
          <a:xfrm rot="16200000">
            <a:off x="-3354221" y="3354221"/>
            <a:ext cx="6868804" cy="160361"/>
            <a:chOff x="0" y="1143000"/>
            <a:chExt cx="9144000" cy="152400"/>
          </a:xfrm>
        </p:grpSpPr>
        <p:sp>
          <p:nvSpPr>
            <p:cNvPr id="6" name="Rectangle 5"/>
            <p:cNvSpPr/>
            <p:nvPr userDrawn="1"/>
          </p:nvSpPr>
          <p:spPr>
            <a:xfrm>
              <a:off x="0" y="1143000"/>
              <a:ext cx="2212848" cy="1524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2212848" y="1143000"/>
              <a:ext cx="2359152" cy="152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4572000" y="1143000"/>
              <a:ext cx="2362200" cy="152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6934200" y="1143000"/>
              <a:ext cx="2209800" cy="152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3"/>
          <p:cNvSpPr>
            <a:spLocks noGrp="1" noChangeArrowheads="1"/>
          </p:cNvSpPr>
          <p:nvPr>
            <p:ph type="sldNum" sz="quarter" idx="4"/>
          </p:nvPr>
        </p:nvSpPr>
        <p:spPr bwMode="auto">
          <a:xfrm>
            <a:off x="7172778" y="6328162"/>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b="0">
                <a:solidFill>
                  <a:srgbClr val="FFFFFF"/>
                </a:solidFill>
                <a:latin typeface="Tahoma" pitchFamily="34" charset="0"/>
              </a:defRPr>
            </a:lvl1pPr>
          </a:lstStyle>
          <a:p>
            <a:pPr>
              <a:defRPr/>
            </a:pPr>
            <a:fld id="{F88DCA8E-74FF-485D-86A8-4A66FD62B32A}" type="slidenum">
              <a:rPr lang="en-US" smtClean="0"/>
              <a:pPr>
                <a:defRPr/>
              </a:pPr>
              <a:t>‹#›</a:t>
            </a:fld>
            <a:endParaRPr lang="en-US" dirty="0"/>
          </a:p>
        </p:txBody>
      </p:sp>
    </p:spTree>
    <p:extLst>
      <p:ext uri="{BB962C8B-B14F-4D97-AF65-F5344CB8AC3E}">
        <p14:creationId xmlns:p14="http://schemas.microsoft.com/office/powerpoint/2010/main" val="2289255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picture top bar">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4038600" cy="4525963"/>
          </a:xfrm>
        </p:spPr>
        <p:txBody>
          <a:bodyPr>
            <a:noAutofit/>
          </a:bodyPr>
          <a:lstStyle>
            <a:lvl1pPr marL="342900" indent="-342900">
              <a:buClr>
                <a:schemeClr val="tx2"/>
              </a:buClr>
              <a:buFont typeface="Wingdings" pitchFamily="2" charset="2"/>
              <a:buChar char="§"/>
              <a:defRPr sz="2800"/>
            </a:lvl1pPr>
            <a:lvl2pPr>
              <a:buClr>
                <a:schemeClr val="accent2"/>
              </a:buClr>
              <a:defRPr/>
            </a:lvl2pPr>
            <a:lvl3pPr>
              <a:buClr>
                <a:schemeClr val="accent3"/>
              </a:buClr>
              <a:defRPr/>
            </a:lvl3pPr>
            <a:lvl4pPr>
              <a:buClr>
                <a:schemeClr val="accent3"/>
              </a:buClr>
              <a:defRPr/>
            </a:lvl4pPr>
            <a:lvl5pPr>
              <a:buClr>
                <a:schemeClr val="accent3"/>
              </a:buClr>
              <a:defRPr/>
            </a:lvl5pPr>
          </a:lstStyle>
          <a:p>
            <a:pPr lvl="0"/>
            <a:r>
              <a:rPr lang="en-US" smtClean="0"/>
              <a:t>Click to edit Master text styles</a:t>
            </a:r>
          </a:p>
        </p:txBody>
      </p:sp>
      <p:sp>
        <p:nvSpPr>
          <p:cNvPr id="17" name="Picture Placeholder 2"/>
          <p:cNvSpPr>
            <a:spLocks noGrp="1"/>
          </p:cNvSpPr>
          <p:nvPr>
            <p:ph type="pic" idx="13"/>
          </p:nvPr>
        </p:nvSpPr>
        <p:spPr>
          <a:xfrm>
            <a:off x="4648200" y="1600200"/>
            <a:ext cx="4495800" cy="5257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grpSp>
        <p:nvGrpSpPr>
          <p:cNvPr id="11" name="Group 10"/>
          <p:cNvGrpSpPr/>
          <p:nvPr userDrawn="1"/>
        </p:nvGrpSpPr>
        <p:grpSpPr>
          <a:xfrm>
            <a:off x="0" y="1143000"/>
            <a:ext cx="9144000" cy="152400"/>
            <a:chOff x="0" y="1143000"/>
            <a:chExt cx="9144000" cy="152400"/>
          </a:xfrm>
        </p:grpSpPr>
        <p:sp>
          <p:nvSpPr>
            <p:cNvPr id="18" name="Rectangle 17"/>
            <p:cNvSpPr/>
            <p:nvPr userDrawn="1"/>
          </p:nvSpPr>
          <p:spPr>
            <a:xfrm>
              <a:off x="0" y="1143000"/>
              <a:ext cx="2212848" cy="1524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2212848" y="1143000"/>
              <a:ext cx="2359152" cy="152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4572000" y="1143000"/>
              <a:ext cx="2362200" cy="152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6934200" y="1143000"/>
              <a:ext cx="2209800" cy="152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Title 1"/>
          <p:cNvSpPr>
            <a:spLocks noGrp="1"/>
          </p:cNvSpPr>
          <p:nvPr>
            <p:ph type="title" hasCustomPrompt="1"/>
          </p:nvPr>
        </p:nvSpPr>
        <p:spPr>
          <a:xfrm>
            <a:off x="457200" y="263856"/>
            <a:ext cx="8229600" cy="838200"/>
          </a:xfrm>
        </p:spPr>
        <p:txBody>
          <a:bodyPr tIns="0" bIns="0" anchor="b" anchorCtr="0">
            <a:noAutofit/>
          </a:bodyPr>
          <a:lstStyle>
            <a:lvl1pPr>
              <a:defRPr sz="3600" b="1">
                <a:latin typeface="Arial Narrow" pitchFamily="34" charset="0"/>
              </a:defRPr>
            </a:lvl1pPr>
          </a:lstStyle>
          <a:p>
            <a:r>
              <a:rPr lang="en-US" dirty="0" smtClean="0"/>
              <a:t>Click to edit Master style</a:t>
            </a:r>
            <a:endParaRPr lang="en-US" dirty="0"/>
          </a:p>
        </p:txBody>
      </p:sp>
      <p:sp>
        <p:nvSpPr>
          <p:cNvPr id="13" name="Rectangle 13"/>
          <p:cNvSpPr>
            <a:spLocks noGrp="1" noChangeArrowheads="1"/>
          </p:cNvSpPr>
          <p:nvPr>
            <p:ph type="sldNum" sz="quarter" idx="4"/>
          </p:nvPr>
        </p:nvSpPr>
        <p:spPr bwMode="auto">
          <a:xfrm>
            <a:off x="7172778" y="6328162"/>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b="0">
                <a:solidFill>
                  <a:srgbClr val="FFFFFF"/>
                </a:solidFill>
                <a:latin typeface="Tahoma" pitchFamily="34" charset="0"/>
              </a:defRPr>
            </a:lvl1pPr>
          </a:lstStyle>
          <a:p>
            <a:pPr>
              <a:defRPr/>
            </a:pPr>
            <a:fld id="{F88DCA8E-74FF-485D-86A8-4A66FD62B32A}" type="slidenum">
              <a:rPr lang="en-US" smtClean="0"/>
              <a:pPr>
                <a:defRPr/>
              </a:pPr>
              <a:t>‹#›</a:t>
            </a:fld>
            <a:endParaRPr lang="en-US" dirty="0"/>
          </a:p>
        </p:txBody>
      </p:sp>
    </p:spTree>
    <p:extLst>
      <p:ext uri="{BB962C8B-B14F-4D97-AF65-F5344CB8AC3E}">
        <p14:creationId xmlns:p14="http://schemas.microsoft.com/office/powerpoint/2010/main" val="3168248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picture side bar">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4038600" cy="4525963"/>
          </a:xfrm>
        </p:spPr>
        <p:txBody>
          <a:bodyPr>
            <a:noAutofit/>
          </a:bodyPr>
          <a:lstStyle>
            <a:lvl1pPr marL="342900" indent="-342900">
              <a:buClr>
                <a:schemeClr val="tx2"/>
              </a:buClr>
              <a:buFont typeface="Wingdings" pitchFamily="2" charset="2"/>
              <a:buChar char="§"/>
              <a:defRPr sz="2800"/>
            </a:lvl1pPr>
            <a:lvl2pPr>
              <a:buClr>
                <a:schemeClr val="accent2"/>
              </a:buClr>
              <a:defRPr/>
            </a:lvl2pPr>
            <a:lvl3pPr>
              <a:buClr>
                <a:schemeClr val="accent3"/>
              </a:buClr>
              <a:defRPr/>
            </a:lvl3pPr>
            <a:lvl4pPr>
              <a:buClr>
                <a:schemeClr val="accent3"/>
              </a:buClr>
              <a:defRPr/>
            </a:lvl4pPr>
            <a:lvl5pPr>
              <a:buClr>
                <a:schemeClr val="accent3"/>
              </a:buClr>
              <a:defRPr/>
            </a:lvl5pPr>
          </a:lstStyle>
          <a:p>
            <a:pPr lvl="0"/>
            <a:r>
              <a:rPr lang="en-US" smtClean="0"/>
              <a:t>Click to edit Master text styles</a:t>
            </a:r>
          </a:p>
        </p:txBody>
      </p:sp>
      <p:grpSp>
        <p:nvGrpSpPr>
          <p:cNvPr id="12" name="Group 11"/>
          <p:cNvGrpSpPr/>
          <p:nvPr userDrawn="1"/>
        </p:nvGrpSpPr>
        <p:grpSpPr>
          <a:xfrm rot="16200000">
            <a:off x="-3354221" y="3354221"/>
            <a:ext cx="6868804" cy="160361"/>
            <a:chOff x="0" y="1143000"/>
            <a:chExt cx="9144000" cy="152400"/>
          </a:xfrm>
        </p:grpSpPr>
        <p:sp>
          <p:nvSpPr>
            <p:cNvPr id="13" name="Rectangle 12"/>
            <p:cNvSpPr/>
            <p:nvPr userDrawn="1"/>
          </p:nvSpPr>
          <p:spPr>
            <a:xfrm>
              <a:off x="0" y="1143000"/>
              <a:ext cx="2212848" cy="1524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2212848" y="1143000"/>
              <a:ext cx="2359152" cy="152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4572000" y="1143000"/>
              <a:ext cx="2362200" cy="152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6934200" y="1143000"/>
              <a:ext cx="2209800" cy="152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Picture Placeholder 2"/>
          <p:cNvSpPr>
            <a:spLocks noGrp="1"/>
          </p:cNvSpPr>
          <p:nvPr>
            <p:ph type="pic" idx="13"/>
          </p:nvPr>
        </p:nvSpPr>
        <p:spPr>
          <a:xfrm>
            <a:off x="4648200" y="1600200"/>
            <a:ext cx="4495800" cy="526860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Title 1"/>
          <p:cNvSpPr>
            <a:spLocks noGrp="1"/>
          </p:cNvSpPr>
          <p:nvPr>
            <p:ph type="title" hasCustomPrompt="1"/>
          </p:nvPr>
        </p:nvSpPr>
        <p:spPr>
          <a:xfrm>
            <a:off x="457200" y="263856"/>
            <a:ext cx="8229600" cy="838200"/>
          </a:xfrm>
        </p:spPr>
        <p:txBody>
          <a:bodyPr tIns="0" bIns="0" anchor="b" anchorCtr="0">
            <a:noAutofit/>
          </a:bodyPr>
          <a:lstStyle>
            <a:lvl1pPr>
              <a:defRPr sz="3600" b="1">
                <a:latin typeface="Arial Narrow" pitchFamily="34" charset="0"/>
              </a:defRPr>
            </a:lvl1pPr>
          </a:lstStyle>
          <a:p>
            <a:r>
              <a:rPr lang="en-US" dirty="0" smtClean="0"/>
              <a:t>Click to edit Master style</a:t>
            </a:r>
            <a:endParaRPr lang="en-US" dirty="0"/>
          </a:p>
        </p:txBody>
      </p:sp>
      <p:sp>
        <p:nvSpPr>
          <p:cNvPr id="18" name="Rectangle 13"/>
          <p:cNvSpPr>
            <a:spLocks noGrp="1" noChangeArrowheads="1"/>
          </p:cNvSpPr>
          <p:nvPr>
            <p:ph type="sldNum" sz="quarter" idx="4"/>
          </p:nvPr>
        </p:nvSpPr>
        <p:spPr bwMode="auto">
          <a:xfrm>
            <a:off x="7172778" y="6328162"/>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b="0">
                <a:solidFill>
                  <a:srgbClr val="FFFFFF"/>
                </a:solidFill>
                <a:latin typeface="Tahoma" pitchFamily="34" charset="0"/>
              </a:defRPr>
            </a:lvl1pPr>
          </a:lstStyle>
          <a:p>
            <a:pPr>
              <a:defRPr/>
            </a:pPr>
            <a:fld id="{F88DCA8E-74FF-485D-86A8-4A66FD62B32A}" type="slidenum">
              <a:rPr lang="en-US" smtClean="0"/>
              <a:pPr>
                <a:defRPr/>
              </a:pPr>
              <a:t>‹#›</a:t>
            </a:fld>
            <a:endParaRPr lang="en-US" dirty="0"/>
          </a:p>
        </p:txBody>
      </p:sp>
    </p:spTree>
    <p:extLst>
      <p:ext uri="{BB962C8B-B14F-4D97-AF65-F5344CB8AC3E}">
        <p14:creationId xmlns:p14="http://schemas.microsoft.com/office/powerpoint/2010/main" val="1231849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slide">
    <p:spTree>
      <p:nvGrpSpPr>
        <p:cNvPr id="1" name=""/>
        <p:cNvGrpSpPr/>
        <p:nvPr/>
      </p:nvGrpSpPr>
      <p:grpSpPr>
        <a:xfrm>
          <a:off x="0" y="0"/>
          <a:ext cx="0" cy="0"/>
          <a:chOff x="0" y="0"/>
          <a:chExt cx="0" cy="0"/>
        </a:xfrm>
      </p:grpSpPr>
      <p:grpSp>
        <p:nvGrpSpPr>
          <p:cNvPr id="8" name="Group 7"/>
          <p:cNvGrpSpPr/>
          <p:nvPr userDrawn="1"/>
        </p:nvGrpSpPr>
        <p:grpSpPr>
          <a:xfrm>
            <a:off x="0" y="1143000"/>
            <a:ext cx="9144000" cy="152400"/>
            <a:chOff x="0" y="1143000"/>
            <a:chExt cx="9144000" cy="152400"/>
          </a:xfrm>
        </p:grpSpPr>
        <p:sp>
          <p:nvSpPr>
            <p:cNvPr id="9" name="Rectangle 8"/>
            <p:cNvSpPr/>
            <p:nvPr userDrawn="1"/>
          </p:nvSpPr>
          <p:spPr>
            <a:xfrm>
              <a:off x="0" y="1143000"/>
              <a:ext cx="2212848" cy="1524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2212848" y="1143000"/>
              <a:ext cx="2359152" cy="152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4572000" y="1143000"/>
              <a:ext cx="2362200" cy="152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6934200" y="1143000"/>
              <a:ext cx="2209800" cy="152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Content Placeholder 2"/>
          <p:cNvSpPr>
            <a:spLocks noGrp="1"/>
          </p:cNvSpPr>
          <p:nvPr>
            <p:ph idx="1"/>
          </p:nvPr>
        </p:nvSpPr>
        <p:spPr>
          <a:xfrm>
            <a:off x="457200" y="1600200"/>
            <a:ext cx="4038600" cy="4525963"/>
          </a:xfrm>
        </p:spPr>
        <p:txBody>
          <a:bodyPr>
            <a:noAutofit/>
          </a:bodyPr>
          <a:lstStyle>
            <a:lvl1pPr marL="342900" indent="-342900">
              <a:buClr>
                <a:schemeClr val="tx2"/>
              </a:buClr>
              <a:buFont typeface="Wingdings" pitchFamily="2" charset="2"/>
              <a:buChar char="§"/>
              <a:defRPr/>
            </a:lvl1pPr>
            <a:lvl2pPr>
              <a:buClr>
                <a:schemeClr val="accent2"/>
              </a:buClr>
              <a:defRPr/>
            </a:lvl2pPr>
            <a:lvl3pPr>
              <a:buClr>
                <a:schemeClr val="accent3"/>
              </a:buClr>
              <a:defRPr/>
            </a:lvl3pPr>
            <a:lvl4pPr>
              <a:buClr>
                <a:schemeClr val="accent3"/>
              </a:buClr>
              <a:defRPr/>
            </a:lvl4pPr>
            <a:lvl5pPr>
              <a:buClr>
                <a:schemeClr val="accent3"/>
              </a:buClr>
              <a:defRPr/>
            </a:lvl5pPr>
          </a:lstStyle>
          <a:p>
            <a:pPr lvl="0"/>
            <a:r>
              <a:rPr lang="en-US" smtClean="0"/>
              <a:t>Click to edit Master text styles</a:t>
            </a:r>
          </a:p>
          <a:p>
            <a:pPr lvl="1"/>
            <a:r>
              <a:rPr lang="en-US" smtClean="0"/>
              <a:t>Second level</a:t>
            </a:r>
          </a:p>
        </p:txBody>
      </p:sp>
      <p:sp>
        <p:nvSpPr>
          <p:cNvPr id="14" name="Content Placeholder 2"/>
          <p:cNvSpPr>
            <a:spLocks noGrp="1"/>
          </p:cNvSpPr>
          <p:nvPr>
            <p:ph idx="13"/>
          </p:nvPr>
        </p:nvSpPr>
        <p:spPr>
          <a:xfrm>
            <a:off x="4724400" y="1600200"/>
            <a:ext cx="4038600" cy="4525963"/>
          </a:xfrm>
        </p:spPr>
        <p:txBody>
          <a:bodyPr>
            <a:noAutofit/>
          </a:bodyPr>
          <a:lstStyle>
            <a:lvl1pPr marL="342900" indent="-342900">
              <a:buClr>
                <a:schemeClr val="tx2"/>
              </a:buClr>
              <a:buFont typeface="Wingdings" pitchFamily="2" charset="2"/>
              <a:buChar char="§"/>
              <a:defRPr/>
            </a:lvl1pPr>
            <a:lvl2pPr>
              <a:buClr>
                <a:schemeClr val="accent2"/>
              </a:buClr>
              <a:defRPr/>
            </a:lvl2pPr>
            <a:lvl3pPr>
              <a:buClr>
                <a:schemeClr val="accent3"/>
              </a:buClr>
              <a:defRPr/>
            </a:lvl3pPr>
            <a:lvl4pPr>
              <a:buClr>
                <a:schemeClr val="accent3"/>
              </a:buClr>
              <a:defRPr/>
            </a:lvl4pPr>
            <a:lvl5pPr>
              <a:buClr>
                <a:schemeClr val="accent3"/>
              </a:buClr>
              <a:defRPr/>
            </a:lvl5pPr>
          </a:lstStyle>
          <a:p>
            <a:pPr lvl="0"/>
            <a:r>
              <a:rPr lang="en-US" smtClean="0"/>
              <a:t>Click to edit Master text styles</a:t>
            </a:r>
          </a:p>
          <a:p>
            <a:pPr lvl="1"/>
            <a:r>
              <a:rPr lang="en-US" smtClean="0"/>
              <a:t>Second level</a:t>
            </a:r>
          </a:p>
        </p:txBody>
      </p:sp>
      <p:sp>
        <p:nvSpPr>
          <p:cNvPr id="15" name="Title 1"/>
          <p:cNvSpPr>
            <a:spLocks noGrp="1"/>
          </p:cNvSpPr>
          <p:nvPr>
            <p:ph type="title" hasCustomPrompt="1"/>
          </p:nvPr>
        </p:nvSpPr>
        <p:spPr>
          <a:xfrm>
            <a:off x="457200" y="263856"/>
            <a:ext cx="8229600" cy="838200"/>
          </a:xfrm>
        </p:spPr>
        <p:txBody>
          <a:bodyPr tIns="0" bIns="0" anchor="b" anchorCtr="0">
            <a:noAutofit/>
          </a:bodyPr>
          <a:lstStyle>
            <a:lvl1pPr>
              <a:defRPr sz="3600" b="1">
                <a:latin typeface="Arial Narrow" pitchFamily="34" charset="0"/>
              </a:defRPr>
            </a:lvl1pPr>
          </a:lstStyle>
          <a:p>
            <a:r>
              <a:rPr lang="en-US" dirty="0" smtClean="0"/>
              <a:t>Click to edit Master style</a:t>
            </a:r>
            <a:endParaRPr lang="en-US" dirty="0"/>
          </a:p>
        </p:txBody>
      </p:sp>
      <p:sp>
        <p:nvSpPr>
          <p:cNvPr id="19" name="Rectangle 18"/>
          <p:cNvSpPr>
            <a:spLocks noChangeArrowheads="1"/>
          </p:cNvSpPr>
          <p:nvPr userDrawn="1"/>
        </p:nvSpPr>
        <p:spPr bwMode="ltGray">
          <a:xfrm>
            <a:off x="6219825" y="6383338"/>
            <a:ext cx="2924175" cy="474662"/>
          </a:xfrm>
          <a:prstGeom prst="rect">
            <a:avLst/>
          </a:prstGeom>
          <a:solidFill>
            <a:schemeClr val="accent2"/>
          </a:solidFill>
          <a:ln w="9525">
            <a:noFill/>
            <a:miter lim="800000"/>
            <a:headEnd/>
            <a:tailEnd/>
          </a:ln>
          <a:effectLst/>
        </p:spPr>
        <p:txBody>
          <a:bodyPr wrap="none" anchor="ctr"/>
          <a:lstStyle/>
          <a:p>
            <a:pPr algn="ctr" eaLnBrk="1" hangingPunct="1">
              <a:defRPr/>
            </a:pPr>
            <a:endParaRPr kumimoji="1" lang="en-US" sz="2400" b="0">
              <a:latin typeface="Tahoma" pitchFamily="34" charset="0"/>
            </a:endParaRPr>
          </a:p>
        </p:txBody>
      </p:sp>
      <p:sp>
        <p:nvSpPr>
          <p:cNvPr id="20" name="Rectangle 13"/>
          <p:cNvSpPr>
            <a:spLocks noGrp="1" noChangeArrowheads="1"/>
          </p:cNvSpPr>
          <p:nvPr>
            <p:ph type="sldNum" sz="quarter" idx="4"/>
          </p:nvPr>
        </p:nvSpPr>
        <p:spPr bwMode="auto">
          <a:xfrm>
            <a:off x="7172778" y="6328162"/>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b="0">
                <a:solidFill>
                  <a:srgbClr val="FFFFFF"/>
                </a:solidFill>
                <a:latin typeface="Tahoma" pitchFamily="34" charset="0"/>
              </a:defRPr>
            </a:lvl1pPr>
          </a:lstStyle>
          <a:p>
            <a:pPr>
              <a:defRPr/>
            </a:pPr>
            <a:fld id="{F88DCA8E-74FF-485D-86A8-4A66FD62B32A}" type="slidenum">
              <a:rPr lang="en-US" smtClean="0"/>
              <a:pPr>
                <a:defRPr/>
              </a:pPr>
              <a:t>‹#›</a:t>
            </a:fld>
            <a:endParaRPr lang="en-US" dirty="0"/>
          </a:p>
        </p:txBody>
      </p:sp>
    </p:spTree>
    <p:extLst>
      <p:ext uri="{BB962C8B-B14F-4D97-AF65-F5344CB8AC3E}">
        <p14:creationId xmlns:p14="http://schemas.microsoft.com/office/powerpoint/2010/main" val="1075921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0" tIns="0" rIns="0" bIns="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13"/>
          <p:cNvSpPr>
            <a:spLocks noGrp="1" noChangeArrowheads="1"/>
          </p:cNvSpPr>
          <p:nvPr>
            <p:ph type="sldNum" sz="quarter" idx="4"/>
          </p:nvPr>
        </p:nvSpPr>
        <p:spPr bwMode="auto">
          <a:xfrm>
            <a:off x="7172778" y="6328162"/>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b="0">
                <a:solidFill>
                  <a:schemeClr val="tx2"/>
                </a:solidFill>
                <a:latin typeface="Tahoma" pitchFamily="34" charset="0"/>
              </a:defRPr>
            </a:lvl1pPr>
          </a:lstStyle>
          <a:p>
            <a:pPr>
              <a:defRPr/>
            </a:pPr>
            <a:fld id="{F88DCA8E-74FF-485D-86A8-4A66FD62B32A}" type="slidenum">
              <a:rPr lang="en-US" smtClean="0"/>
              <a:pPr>
                <a:defRPr/>
              </a:pPr>
              <a:t>‹#›</a:t>
            </a:fld>
            <a:endParaRPr lang="en-US" dirty="0"/>
          </a:p>
        </p:txBody>
      </p:sp>
    </p:spTree>
    <p:extLst>
      <p:ext uri="{BB962C8B-B14F-4D97-AF65-F5344CB8AC3E}">
        <p14:creationId xmlns:p14="http://schemas.microsoft.com/office/powerpoint/2010/main" val="787940891"/>
      </p:ext>
    </p:extLst>
  </p:cSld>
  <p:clrMap bg1="lt1" tx1="dk1" bg2="lt2" tx2="dk2" accent1="accent1" accent2="accent2" accent3="accent3" accent4="accent4" accent5="accent5" accent6="accent6" hlink="hlink" folHlink="folHlink"/>
  <p:sldLayoutIdLst>
    <p:sldLayoutId id="2147483649" r:id="rId1"/>
    <p:sldLayoutId id="2147483665" r:id="rId2"/>
    <p:sldLayoutId id="2147483678" r:id="rId3"/>
    <p:sldLayoutId id="2147483650" r:id="rId4"/>
    <p:sldLayoutId id="2147483662" r:id="rId5"/>
    <p:sldLayoutId id="2147483677" r:id="rId6"/>
    <p:sldLayoutId id="2147483664" r:id="rId7"/>
    <p:sldLayoutId id="2147483663" r:id="rId8"/>
    <p:sldLayoutId id="2147483652" r:id="rId9"/>
    <p:sldLayoutId id="2147483653" r:id="rId10"/>
    <p:sldLayoutId id="2147483680" r:id="rId11"/>
    <p:sldLayoutId id="2147483656" r:id="rId12"/>
  </p:sldLayoutIdLst>
  <p:txStyles>
    <p:titleStyle>
      <a:lvl1pPr algn="l" defTabSz="914400" rtl="0" eaLnBrk="1" latinLnBrk="0" hangingPunct="1">
        <a:spcBef>
          <a:spcPct val="0"/>
        </a:spcBef>
        <a:buNone/>
        <a:defRPr sz="3600" b="1" kern="1200">
          <a:solidFill>
            <a:schemeClr val="tx1"/>
          </a:solidFill>
          <a:latin typeface="Arial Narrow" pitchFamily="34" charset="0"/>
          <a:ea typeface="+mj-ea"/>
          <a:cs typeface="+mj-cs"/>
        </a:defRPr>
      </a:lvl1pPr>
    </p:titleStyle>
    <p:bodyStyle>
      <a:lvl1pPr marL="342900" indent="-342900" algn="l" defTabSz="914400" rtl="0" eaLnBrk="1" latinLnBrk="0" hangingPunct="1">
        <a:spcBef>
          <a:spcPts val="1200"/>
        </a:spcBef>
        <a:buClr>
          <a:schemeClr val="tx2"/>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ts val="1200"/>
        </a:spcBef>
        <a:buClr>
          <a:schemeClr val="accent2"/>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chorCtr="0">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252806843"/>
      </p:ext>
    </p:extLst>
  </p:cSld>
  <p:clrMap bg1="lt1" tx1="dk1" bg2="lt2" tx2="dk2" accent1="accent1" accent2="accent2" accent3="accent3" accent4="accent4" accent5="accent5" accent6="accent6" hlink="hlink" folHlink="folHlink"/>
  <p:sldLayoutIdLst>
    <p:sldLayoutId id="2147483676" r:id="rId1"/>
    <p:sldLayoutId id="2147483679" r:id="rId2"/>
  </p:sldLayoutIdLst>
  <p:txStyles>
    <p:titleStyle>
      <a:lvl1pPr algn="l"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tx2"/>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2"/>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2" Type="http://schemas.openxmlformats.org/officeDocument/2006/relationships/hyperlink" Target="https://edocs.dhs.state.mn.us/lfserver/Public/DHS-7301M-ENG"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2"/>
                </a:solidFill>
              </a:rPr>
              <a:t>2015 Statewide Brain Injury Needs and Resources Assessment</a:t>
            </a:r>
            <a:endParaRPr lang="en-US" dirty="0">
              <a:solidFill>
                <a:schemeClr val="tx2"/>
              </a:solidFill>
            </a:endParaRPr>
          </a:p>
        </p:txBody>
      </p:sp>
      <p:sp>
        <p:nvSpPr>
          <p:cNvPr id="3" name="Subtitle 2"/>
          <p:cNvSpPr>
            <a:spLocks noGrp="1"/>
          </p:cNvSpPr>
          <p:nvPr>
            <p:ph type="subTitle" idx="1"/>
          </p:nvPr>
        </p:nvSpPr>
        <p:spPr/>
        <p:txBody>
          <a:bodyPr/>
          <a:lstStyle/>
          <a:p>
            <a:r>
              <a:rPr lang="en-US" dirty="0" smtClean="0"/>
              <a:t>Francie Streich</a:t>
            </a:r>
          </a:p>
          <a:p>
            <a:r>
              <a:rPr lang="en-US" sz="2000" dirty="0" smtClean="0"/>
              <a:t>Wilder Research</a:t>
            </a:r>
          </a:p>
          <a:p>
            <a:r>
              <a:rPr lang="en-US" dirty="0" smtClean="0"/>
              <a:t>Manfred Tatzmann</a:t>
            </a:r>
          </a:p>
          <a:p>
            <a:r>
              <a:rPr lang="en-US" sz="2000" dirty="0" smtClean="0"/>
              <a:t>DHS TBI Advisory Committee</a:t>
            </a:r>
            <a:endParaRPr lang="en-US" sz="2000" dirty="0"/>
          </a:p>
        </p:txBody>
      </p:sp>
    </p:spTree>
    <p:custDataLst>
      <p:tags r:id="rId1"/>
    </p:custDataLst>
    <p:extLst>
      <p:ext uri="{BB962C8B-B14F-4D97-AF65-F5344CB8AC3E}">
        <p14:creationId xmlns:p14="http://schemas.microsoft.com/office/powerpoint/2010/main" val="42061665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Some populations are considered to be at especially </a:t>
            </a:r>
            <a:r>
              <a:rPr lang="en-US" b="1" dirty="0" smtClean="0">
                <a:solidFill>
                  <a:schemeClr val="tx2"/>
                </a:solidFill>
              </a:rPr>
              <a:t>high risk of brain injury.</a:t>
            </a:r>
            <a:endParaRPr lang="en-US" b="1" dirty="0" smtClean="0"/>
          </a:p>
          <a:p>
            <a:r>
              <a:rPr lang="en-US" dirty="0" smtClean="0"/>
              <a:t>The include but are not limited to:</a:t>
            </a:r>
          </a:p>
          <a:p>
            <a:pPr lvl="1"/>
            <a:r>
              <a:rPr lang="en-US" dirty="0" smtClean="0"/>
              <a:t>People experiencing homelessness</a:t>
            </a:r>
          </a:p>
          <a:p>
            <a:pPr lvl="1"/>
            <a:r>
              <a:rPr lang="en-US" dirty="0" smtClean="0"/>
              <a:t>Incarcerated people</a:t>
            </a:r>
          </a:p>
          <a:p>
            <a:pPr lvl="1"/>
            <a:r>
              <a:rPr lang="en-US" dirty="0" smtClean="0"/>
              <a:t>Military personnel or veterans</a:t>
            </a:r>
          </a:p>
          <a:p>
            <a:pPr lvl="1"/>
            <a:r>
              <a:rPr lang="en-US" dirty="0" smtClean="0"/>
              <a:t>American Indians</a:t>
            </a:r>
          </a:p>
          <a:p>
            <a:r>
              <a:rPr lang="en-US" dirty="0" smtClean="0"/>
              <a:t>Little data is available about the frequency of brain injury among these populations in MN.</a:t>
            </a:r>
          </a:p>
        </p:txBody>
      </p:sp>
      <p:sp>
        <p:nvSpPr>
          <p:cNvPr id="3" name="Title 2"/>
          <p:cNvSpPr>
            <a:spLocks noGrp="1"/>
          </p:cNvSpPr>
          <p:nvPr>
            <p:ph type="title"/>
          </p:nvPr>
        </p:nvSpPr>
        <p:spPr/>
        <p:txBody>
          <a:bodyPr/>
          <a:lstStyle/>
          <a:p>
            <a:r>
              <a:rPr lang="en-US" dirty="0" smtClean="0"/>
              <a:t>Frequency of brain injury</a:t>
            </a:r>
            <a:endParaRPr lang="en-US" dirty="0"/>
          </a:p>
        </p:txBody>
      </p:sp>
    </p:spTree>
    <p:extLst>
      <p:ext uri="{BB962C8B-B14F-4D97-AF65-F5344CB8AC3E}">
        <p14:creationId xmlns:p14="http://schemas.microsoft.com/office/powerpoint/2010/main" val="4286705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solidFill>
                  <a:schemeClr val="tx2"/>
                </a:solidFill>
              </a:rPr>
              <a:t>34% </a:t>
            </a:r>
            <a:r>
              <a:rPr lang="en-US" dirty="0" smtClean="0"/>
              <a:t>of </a:t>
            </a:r>
            <a:r>
              <a:rPr lang="en-US" dirty="0"/>
              <a:t>Minnesota’s adult homeless population has either been told by a doctor or nurse that they have sustained a TBI, or their history indicates that they are likely to have had a </a:t>
            </a:r>
            <a:r>
              <a:rPr lang="en-US" dirty="0" smtClean="0"/>
              <a:t>TBI.</a:t>
            </a:r>
          </a:p>
          <a:p>
            <a:r>
              <a:rPr lang="en-US" dirty="0" smtClean="0"/>
              <a:t>Rates </a:t>
            </a:r>
            <a:r>
              <a:rPr lang="en-US" dirty="0"/>
              <a:t>of </a:t>
            </a:r>
            <a:r>
              <a:rPr lang="en-US" b="1" dirty="0">
                <a:solidFill>
                  <a:schemeClr val="tx2"/>
                </a:solidFill>
              </a:rPr>
              <a:t>significant mental illness, chronic health conditions, and substance abuse </a:t>
            </a:r>
            <a:r>
              <a:rPr lang="en-US" dirty="0"/>
              <a:t>were found to be especially high among homeless </a:t>
            </a:r>
            <a:r>
              <a:rPr lang="en-US" dirty="0" smtClean="0"/>
              <a:t>adults who </a:t>
            </a:r>
            <a:r>
              <a:rPr lang="en-US" dirty="0"/>
              <a:t>have had a </a:t>
            </a:r>
            <a:r>
              <a:rPr lang="en-US" dirty="0" smtClean="0"/>
              <a:t>TBI.</a:t>
            </a:r>
            <a:endParaRPr lang="en-US" dirty="0"/>
          </a:p>
        </p:txBody>
      </p:sp>
      <p:sp>
        <p:nvSpPr>
          <p:cNvPr id="3" name="Title 2"/>
          <p:cNvSpPr>
            <a:spLocks noGrp="1"/>
          </p:cNvSpPr>
          <p:nvPr>
            <p:ph type="title"/>
          </p:nvPr>
        </p:nvSpPr>
        <p:spPr/>
        <p:txBody>
          <a:bodyPr/>
          <a:lstStyle/>
          <a:p>
            <a:r>
              <a:rPr lang="en-US" dirty="0" smtClean="0"/>
              <a:t>TBI among the homeless population</a:t>
            </a:r>
            <a:endParaRPr lang="en-US" dirty="0"/>
          </a:p>
        </p:txBody>
      </p:sp>
      <p:sp>
        <p:nvSpPr>
          <p:cNvPr id="4" name="TextBox 3"/>
          <p:cNvSpPr txBox="1"/>
          <p:nvPr/>
        </p:nvSpPr>
        <p:spPr>
          <a:xfrm>
            <a:off x="457200" y="6234668"/>
            <a:ext cx="4899804" cy="369332"/>
          </a:xfrm>
          <a:prstGeom prst="rect">
            <a:avLst/>
          </a:prstGeom>
          <a:noFill/>
        </p:spPr>
        <p:txBody>
          <a:bodyPr wrap="square" rtlCol="0">
            <a:spAutoFit/>
          </a:bodyPr>
          <a:lstStyle/>
          <a:p>
            <a:r>
              <a:rPr lang="en-US" b="1" i="1" dirty="0">
                <a:latin typeface="Arial Narrow" panose="020B0606020202030204" pitchFamily="34" charset="0"/>
              </a:rPr>
              <a:t>Source: </a:t>
            </a:r>
            <a:r>
              <a:rPr lang="en-US" i="1" dirty="0">
                <a:latin typeface="Arial Narrow" panose="020B0606020202030204" pitchFamily="34" charset="0"/>
              </a:rPr>
              <a:t>	Wilder statewide homelessness study (2012</a:t>
            </a:r>
            <a:r>
              <a:rPr lang="en-US" i="1" dirty="0" smtClean="0">
                <a:latin typeface="Arial Narrow" panose="020B0606020202030204" pitchFamily="34" charset="0"/>
              </a:rPr>
              <a:t>).</a:t>
            </a:r>
            <a:endParaRPr lang="en-US" dirty="0">
              <a:latin typeface="Arial Narrow" panose="020B0606020202030204" pitchFamily="34" charset="0"/>
            </a:endParaRPr>
          </a:p>
        </p:txBody>
      </p:sp>
    </p:spTree>
    <p:extLst>
      <p:ext uri="{BB962C8B-B14F-4D97-AF65-F5344CB8AC3E}">
        <p14:creationId xmlns:p14="http://schemas.microsoft.com/office/powerpoint/2010/main" val="24636357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How well do </a:t>
            </a:r>
            <a:r>
              <a:rPr lang="en-US" dirty="0" smtClean="0"/>
              <a:t>people with </a:t>
            </a:r>
            <a:r>
              <a:rPr lang="en-US" dirty="0"/>
              <a:t>brain injuries feel service providers understand their injury?</a:t>
            </a:r>
          </a:p>
          <a:p>
            <a:endParaRPr lang="en-US" dirty="0"/>
          </a:p>
        </p:txBody>
      </p:sp>
      <p:sp>
        <p:nvSpPr>
          <p:cNvPr id="3" name="Title 2"/>
          <p:cNvSpPr>
            <a:spLocks noGrp="1"/>
          </p:cNvSpPr>
          <p:nvPr>
            <p:ph type="title"/>
          </p:nvPr>
        </p:nvSpPr>
        <p:spPr/>
        <p:txBody>
          <a:bodyPr/>
          <a:lstStyle/>
          <a:p>
            <a:r>
              <a:rPr lang="en-US" dirty="0" smtClean="0"/>
              <a:t>Providers’ understanding of brain injury</a:t>
            </a:r>
            <a:endParaRPr lang="en-US" dirty="0"/>
          </a:p>
        </p:txBody>
      </p:sp>
      <p:sp>
        <p:nvSpPr>
          <p:cNvPr id="5" name="Rectangle 4"/>
          <p:cNvSpPr/>
          <p:nvPr/>
        </p:nvSpPr>
        <p:spPr>
          <a:xfrm>
            <a:off x="466443" y="6323410"/>
            <a:ext cx="4487382" cy="271869"/>
          </a:xfrm>
          <a:prstGeom prst="rect">
            <a:avLst/>
          </a:prstGeom>
        </p:spPr>
        <p:txBody>
          <a:bodyPr wrap="none">
            <a:spAutoFit/>
          </a:bodyPr>
          <a:lstStyle/>
          <a:p>
            <a:pPr>
              <a:lnSpc>
                <a:spcPts val="1400"/>
              </a:lnSpc>
              <a:spcBef>
                <a:spcPts val="600"/>
              </a:spcBef>
              <a:tabLst>
                <a:tab pos="457200" algn="l"/>
              </a:tabLst>
            </a:pPr>
            <a:r>
              <a:rPr lang="en-US" b="1" i="1" spc="-20" dirty="0">
                <a:latin typeface="Arial Narrow" panose="020B0606020202030204" pitchFamily="34" charset="0"/>
                <a:ea typeface="Times New Roman" panose="02020603050405020304" pitchFamily="18" charset="0"/>
                <a:cs typeface="Times New Roman" panose="02020603050405020304" pitchFamily="18" charset="0"/>
              </a:rPr>
              <a:t>Source:</a:t>
            </a:r>
            <a:r>
              <a:rPr lang="en-US" i="1" spc="-20" dirty="0">
                <a:latin typeface="Arial Narrow" panose="020B0606020202030204" pitchFamily="34" charset="0"/>
                <a:ea typeface="Times New Roman" panose="02020603050405020304" pitchFamily="18" charset="0"/>
                <a:cs typeface="Times New Roman" panose="02020603050405020304" pitchFamily="18" charset="0"/>
              </a:rPr>
              <a:t> 	Gaps Analysis Consumer </a:t>
            </a:r>
            <a:r>
              <a:rPr lang="en-US" i="1" spc="-20" dirty="0" smtClean="0">
                <a:latin typeface="Arial Narrow" panose="020B0606020202030204" pitchFamily="34" charset="0"/>
                <a:ea typeface="Times New Roman" panose="02020603050405020304" pitchFamily="18" charset="0"/>
                <a:cs typeface="Times New Roman" panose="02020603050405020304" pitchFamily="18" charset="0"/>
              </a:rPr>
              <a:t>Survey, </a:t>
            </a:r>
            <a:r>
              <a:rPr lang="en-US" i="1" spc="-20" dirty="0" smtClean="0">
                <a:effectLst/>
                <a:latin typeface="Arial Narrow" panose="020B0606020202030204" pitchFamily="34" charset="0"/>
                <a:ea typeface="Times New Roman" panose="02020603050405020304" pitchFamily="18" charset="0"/>
                <a:cs typeface="Times New Roman" panose="02020603050405020304" pitchFamily="18" charset="0"/>
              </a:rPr>
              <a:t>N=140</a:t>
            </a:r>
            <a:endParaRPr lang="en-US" i="1" spc="-20" dirty="0">
              <a:effectLst/>
              <a:latin typeface="Arial Narrow" panose="020B0606020202030204" pitchFamily="34" charset="0"/>
              <a:ea typeface="Times New Roman" panose="02020603050405020304" pitchFamily="18" charset="0"/>
              <a:cs typeface="Times New Roman" panose="02020603050405020304" pitchFamily="18" charset="0"/>
            </a:endParaRPr>
          </a:p>
        </p:txBody>
      </p:sp>
      <p:graphicFrame>
        <p:nvGraphicFramePr>
          <p:cNvPr id="9" name="Chart 8"/>
          <p:cNvGraphicFramePr>
            <a:graphicFrameLocks/>
          </p:cNvGraphicFramePr>
          <p:nvPr>
            <p:extLst>
              <p:ext uri="{D42A27DB-BD31-4B8C-83A1-F6EECF244321}">
                <p14:modId xmlns:p14="http://schemas.microsoft.com/office/powerpoint/2010/main" val="2679799000"/>
              </p:ext>
            </p:extLst>
          </p:nvPr>
        </p:nvGraphicFramePr>
        <p:xfrm>
          <a:off x="1997939" y="2469243"/>
          <a:ext cx="5148122" cy="3429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747532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There is a need for additional training and education for professionals who work with people with brain injuries. </a:t>
            </a:r>
          </a:p>
          <a:p>
            <a:pPr lvl="1"/>
            <a:r>
              <a:rPr lang="en-US" dirty="0" smtClean="0"/>
              <a:t>Lack of understanding of complexity of BI</a:t>
            </a:r>
          </a:p>
          <a:p>
            <a:pPr lvl="1"/>
            <a:r>
              <a:rPr lang="en-US" dirty="0" smtClean="0"/>
              <a:t>Need exists among both direct service providers and those who assist people seeking access to services</a:t>
            </a:r>
          </a:p>
          <a:p>
            <a:r>
              <a:rPr lang="en-US" dirty="0" smtClean="0"/>
              <a:t>This need was stated in all past needs and resources assessments.</a:t>
            </a:r>
            <a:endParaRPr lang="en-US" dirty="0"/>
          </a:p>
          <a:p>
            <a:endParaRPr lang="en-US" dirty="0"/>
          </a:p>
        </p:txBody>
      </p:sp>
      <p:sp>
        <p:nvSpPr>
          <p:cNvPr id="3" name="Title 2"/>
          <p:cNvSpPr>
            <a:spLocks noGrp="1"/>
          </p:cNvSpPr>
          <p:nvPr>
            <p:ph type="title"/>
          </p:nvPr>
        </p:nvSpPr>
        <p:spPr/>
        <p:txBody>
          <a:bodyPr/>
          <a:lstStyle/>
          <a:p>
            <a:r>
              <a:rPr lang="en-US" dirty="0" smtClean="0"/>
              <a:t>Providers’ understanding of brain injury</a:t>
            </a:r>
            <a:endParaRPr lang="en-US" dirty="0"/>
          </a:p>
        </p:txBody>
      </p:sp>
      <p:sp>
        <p:nvSpPr>
          <p:cNvPr id="5" name="Rectangle 4"/>
          <p:cNvSpPr/>
          <p:nvPr/>
        </p:nvSpPr>
        <p:spPr>
          <a:xfrm>
            <a:off x="466443" y="6323410"/>
            <a:ext cx="3926075" cy="278731"/>
          </a:xfrm>
          <a:prstGeom prst="rect">
            <a:avLst/>
          </a:prstGeom>
        </p:spPr>
        <p:txBody>
          <a:bodyPr wrap="none">
            <a:spAutoFit/>
          </a:bodyPr>
          <a:lstStyle/>
          <a:p>
            <a:pPr>
              <a:lnSpc>
                <a:spcPts val="1400"/>
              </a:lnSpc>
              <a:spcBef>
                <a:spcPts val="600"/>
              </a:spcBef>
              <a:tabLst>
                <a:tab pos="457200" algn="l"/>
              </a:tabLst>
            </a:pPr>
            <a:r>
              <a:rPr lang="en-US" b="1" i="1" spc="-20" dirty="0">
                <a:latin typeface="Arial Narrow" panose="020B0606020202030204" pitchFamily="34" charset="0"/>
                <a:ea typeface="Times New Roman" panose="02020603050405020304" pitchFamily="18" charset="0"/>
                <a:cs typeface="Times New Roman" panose="02020603050405020304" pitchFamily="18" charset="0"/>
              </a:rPr>
              <a:t>Source:</a:t>
            </a:r>
            <a:r>
              <a:rPr lang="en-US" i="1" spc="-20" dirty="0">
                <a:latin typeface="Arial Narrow" panose="020B0606020202030204" pitchFamily="34" charset="0"/>
                <a:ea typeface="Times New Roman" panose="02020603050405020304" pitchFamily="18" charset="0"/>
                <a:cs typeface="Times New Roman" panose="02020603050405020304" pitchFamily="18" charset="0"/>
              </a:rPr>
              <a:t> 	</a:t>
            </a:r>
            <a:r>
              <a:rPr lang="en-US" i="1" spc="-20" dirty="0" smtClean="0">
                <a:latin typeface="Arial Narrow" panose="020B0606020202030204" pitchFamily="34" charset="0"/>
                <a:ea typeface="Times New Roman" panose="02020603050405020304" pitchFamily="18" charset="0"/>
                <a:cs typeface="Times New Roman" panose="02020603050405020304" pitchFamily="18" charset="0"/>
              </a:rPr>
              <a:t>Brain injury stakeholder interviews</a:t>
            </a:r>
            <a:endParaRPr lang="en-US" i="1" spc="-20" dirty="0">
              <a:effectLst/>
              <a:latin typeface="Arial Narrow" panose="020B0606020202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54092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Do people with brain injuries feel their services and supports meet their needs? </a:t>
            </a:r>
          </a:p>
          <a:p>
            <a:endParaRPr lang="en-US" dirty="0"/>
          </a:p>
        </p:txBody>
      </p:sp>
      <p:sp>
        <p:nvSpPr>
          <p:cNvPr id="3" name="Title 2"/>
          <p:cNvSpPr>
            <a:spLocks noGrp="1"/>
          </p:cNvSpPr>
          <p:nvPr>
            <p:ph type="title"/>
          </p:nvPr>
        </p:nvSpPr>
        <p:spPr/>
        <p:txBody>
          <a:bodyPr/>
          <a:lstStyle/>
          <a:p>
            <a:r>
              <a:rPr lang="en-US" dirty="0" smtClean="0"/>
              <a:t>Meeting people’s needs</a:t>
            </a:r>
            <a:endParaRPr lang="en-US" dirty="0"/>
          </a:p>
        </p:txBody>
      </p:sp>
      <p:sp>
        <p:nvSpPr>
          <p:cNvPr id="5" name="Rectangle 4"/>
          <p:cNvSpPr/>
          <p:nvPr/>
        </p:nvSpPr>
        <p:spPr>
          <a:xfrm>
            <a:off x="466443" y="6323410"/>
            <a:ext cx="4487382" cy="271869"/>
          </a:xfrm>
          <a:prstGeom prst="rect">
            <a:avLst/>
          </a:prstGeom>
        </p:spPr>
        <p:txBody>
          <a:bodyPr wrap="none">
            <a:spAutoFit/>
          </a:bodyPr>
          <a:lstStyle/>
          <a:p>
            <a:pPr>
              <a:lnSpc>
                <a:spcPts val="1400"/>
              </a:lnSpc>
              <a:spcBef>
                <a:spcPts val="600"/>
              </a:spcBef>
              <a:tabLst>
                <a:tab pos="457200" algn="l"/>
              </a:tabLst>
            </a:pPr>
            <a:r>
              <a:rPr lang="en-US" b="1" i="1" spc="-20" dirty="0">
                <a:latin typeface="Arial Narrow" panose="020B0606020202030204" pitchFamily="34" charset="0"/>
                <a:ea typeface="Times New Roman" panose="02020603050405020304" pitchFamily="18" charset="0"/>
                <a:cs typeface="Times New Roman" panose="02020603050405020304" pitchFamily="18" charset="0"/>
              </a:rPr>
              <a:t>Source:</a:t>
            </a:r>
            <a:r>
              <a:rPr lang="en-US" i="1" spc="-20" dirty="0">
                <a:latin typeface="Arial Narrow" panose="020B0606020202030204" pitchFamily="34" charset="0"/>
                <a:ea typeface="Times New Roman" panose="02020603050405020304" pitchFamily="18" charset="0"/>
                <a:cs typeface="Times New Roman" panose="02020603050405020304" pitchFamily="18" charset="0"/>
              </a:rPr>
              <a:t> 	Gaps Analysis Consumer </a:t>
            </a:r>
            <a:r>
              <a:rPr lang="en-US" i="1" spc="-20" dirty="0" smtClean="0">
                <a:latin typeface="Arial Narrow" panose="020B0606020202030204" pitchFamily="34" charset="0"/>
                <a:ea typeface="Times New Roman" panose="02020603050405020304" pitchFamily="18" charset="0"/>
                <a:cs typeface="Times New Roman" panose="02020603050405020304" pitchFamily="18" charset="0"/>
              </a:rPr>
              <a:t>Survey, </a:t>
            </a:r>
            <a:r>
              <a:rPr lang="en-US" i="1" spc="-20" dirty="0" smtClean="0">
                <a:effectLst/>
                <a:latin typeface="Arial Narrow" panose="020B0606020202030204" pitchFamily="34" charset="0"/>
                <a:ea typeface="Times New Roman" panose="02020603050405020304" pitchFamily="18" charset="0"/>
                <a:cs typeface="Times New Roman" panose="02020603050405020304" pitchFamily="18" charset="0"/>
              </a:rPr>
              <a:t>N=142</a:t>
            </a:r>
            <a:endParaRPr lang="en-US" i="1" spc="-20" dirty="0">
              <a:effectLst/>
              <a:latin typeface="Arial Narrow" panose="020B0606020202030204" pitchFamily="34" charset="0"/>
              <a:ea typeface="Times New Roman" panose="02020603050405020304" pitchFamily="18" charset="0"/>
              <a:cs typeface="Times New Roman" panose="02020603050405020304" pitchFamily="18" charset="0"/>
            </a:endParaRPr>
          </a:p>
        </p:txBody>
      </p:sp>
      <p:graphicFrame>
        <p:nvGraphicFramePr>
          <p:cNvPr id="10" name="Chart 9"/>
          <p:cNvGraphicFramePr>
            <a:graphicFrameLocks/>
          </p:cNvGraphicFramePr>
          <p:nvPr>
            <p:extLst>
              <p:ext uri="{D42A27DB-BD31-4B8C-83A1-F6EECF244321}">
                <p14:modId xmlns:p14="http://schemas.microsoft.com/office/powerpoint/2010/main" val="3508560133"/>
              </p:ext>
            </p:extLst>
          </p:nvPr>
        </p:nvGraphicFramePr>
        <p:xfrm>
          <a:off x="2035043" y="2518705"/>
          <a:ext cx="5073914" cy="342401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863598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common concern was that services were not accessible enough.</a:t>
            </a:r>
          </a:p>
          <a:p>
            <a:pPr marL="0" indent="0">
              <a:buNone/>
            </a:pPr>
            <a:r>
              <a:rPr lang="en-US" sz="2000" i="1" dirty="0" smtClean="0">
                <a:solidFill>
                  <a:schemeClr val="tx2"/>
                </a:solidFill>
              </a:rPr>
              <a:t>“Allowing </a:t>
            </a:r>
            <a:r>
              <a:rPr lang="en-US" sz="2000" i="1" dirty="0">
                <a:solidFill>
                  <a:schemeClr val="tx2"/>
                </a:solidFill>
              </a:rPr>
              <a:t>me to make choices about my care and services instead of "bundling" services so I can only get certain services along with other services or only get services from specific providers</a:t>
            </a:r>
            <a:r>
              <a:rPr lang="en-US" sz="2000" i="1" dirty="0" smtClean="0">
                <a:solidFill>
                  <a:schemeClr val="tx2"/>
                </a:solidFill>
              </a:rPr>
              <a:t>.”</a:t>
            </a:r>
          </a:p>
          <a:p>
            <a:pPr marL="0" indent="0">
              <a:buNone/>
            </a:pPr>
            <a:r>
              <a:rPr lang="en-US" sz="2000" i="1" dirty="0" smtClean="0">
                <a:solidFill>
                  <a:schemeClr val="tx2"/>
                </a:solidFill>
              </a:rPr>
              <a:t>“Difficulty </a:t>
            </a:r>
            <a:r>
              <a:rPr lang="en-US" sz="2000" i="1" dirty="0">
                <a:solidFill>
                  <a:schemeClr val="tx2"/>
                </a:solidFill>
              </a:rPr>
              <a:t>making immediate appointments--usually have to book months in advance</a:t>
            </a:r>
            <a:r>
              <a:rPr lang="en-US" sz="2000" i="1" dirty="0" smtClean="0">
                <a:solidFill>
                  <a:schemeClr val="tx2"/>
                </a:solidFill>
              </a:rPr>
              <a:t>.”</a:t>
            </a:r>
            <a:endParaRPr lang="en-US" sz="2000" i="1" dirty="0">
              <a:solidFill>
                <a:schemeClr val="tx2"/>
              </a:solidFill>
            </a:endParaRPr>
          </a:p>
          <a:p>
            <a:pPr marL="0" indent="0">
              <a:buNone/>
            </a:pPr>
            <a:r>
              <a:rPr lang="en-US" sz="2000" i="1" dirty="0" smtClean="0">
                <a:solidFill>
                  <a:schemeClr val="tx2"/>
                </a:solidFill>
              </a:rPr>
              <a:t>“A </a:t>
            </a:r>
            <a:r>
              <a:rPr lang="en-US" sz="2000" i="1" dirty="0">
                <a:solidFill>
                  <a:schemeClr val="tx2"/>
                </a:solidFill>
              </a:rPr>
              <a:t>lot of the burden falls on parents to fill in the gaps in their child's care when it is needed. Transportation, housing, appointments, arranging medical care, finances, etc. Services don't necessarily meet all the needs in these areas</a:t>
            </a:r>
            <a:r>
              <a:rPr lang="en-US" sz="2000" i="1" dirty="0" smtClean="0">
                <a:solidFill>
                  <a:schemeClr val="tx2"/>
                </a:solidFill>
              </a:rPr>
              <a:t>.”</a:t>
            </a:r>
            <a:endParaRPr lang="en-US" sz="2000" i="1" dirty="0">
              <a:solidFill>
                <a:schemeClr val="tx2"/>
              </a:solidFill>
            </a:endParaRPr>
          </a:p>
        </p:txBody>
      </p:sp>
      <p:sp>
        <p:nvSpPr>
          <p:cNvPr id="3" name="Title 2"/>
          <p:cNvSpPr>
            <a:spLocks noGrp="1"/>
          </p:cNvSpPr>
          <p:nvPr>
            <p:ph type="title"/>
          </p:nvPr>
        </p:nvSpPr>
        <p:spPr/>
        <p:txBody>
          <a:bodyPr/>
          <a:lstStyle/>
          <a:p>
            <a:r>
              <a:rPr lang="en-US" dirty="0" smtClean="0"/>
              <a:t>Meeting people’s needs</a:t>
            </a:r>
            <a:endParaRPr lang="en-US" dirty="0"/>
          </a:p>
        </p:txBody>
      </p:sp>
      <p:sp>
        <p:nvSpPr>
          <p:cNvPr id="5" name="Rectangle 4"/>
          <p:cNvSpPr/>
          <p:nvPr/>
        </p:nvSpPr>
        <p:spPr>
          <a:xfrm>
            <a:off x="466443" y="6323410"/>
            <a:ext cx="3802066" cy="271869"/>
          </a:xfrm>
          <a:prstGeom prst="rect">
            <a:avLst/>
          </a:prstGeom>
        </p:spPr>
        <p:txBody>
          <a:bodyPr wrap="none">
            <a:spAutoFit/>
          </a:bodyPr>
          <a:lstStyle/>
          <a:p>
            <a:pPr>
              <a:lnSpc>
                <a:spcPts val="1400"/>
              </a:lnSpc>
              <a:spcBef>
                <a:spcPts val="600"/>
              </a:spcBef>
              <a:tabLst>
                <a:tab pos="457200" algn="l"/>
              </a:tabLst>
            </a:pPr>
            <a:r>
              <a:rPr lang="en-US" b="1" i="1" spc="-20" dirty="0">
                <a:latin typeface="Arial Narrow" panose="020B0606020202030204" pitchFamily="34" charset="0"/>
                <a:ea typeface="Times New Roman" panose="02020603050405020304" pitchFamily="18" charset="0"/>
                <a:cs typeface="Times New Roman" panose="02020603050405020304" pitchFamily="18" charset="0"/>
              </a:rPr>
              <a:t>Source:</a:t>
            </a:r>
            <a:r>
              <a:rPr lang="en-US" i="1" spc="-20" dirty="0">
                <a:latin typeface="Arial Narrow" panose="020B0606020202030204" pitchFamily="34" charset="0"/>
                <a:ea typeface="Times New Roman" panose="02020603050405020304" pitchFamily="18" charset="0"/>
                <a:cs typeface="Times New Roman" panose="02020603050405020304" pitchFamily="18" charset="0"/>
              </a:rPr>
              <a:t> 	Gaps Analysis Consumer </a:t>
            </a:r>
            <a:r>
              <a:rPr lang="en-US" i="1" spc="-20" dirty="0" smtClean="0">
                <a:latin typeface="Arial Narrow" panose="020B0606020202030204" pitchFamily="34" charset="0"/>
                <a:ea typeface="Times New Roman" panose="02020603050405020304" pitchFamily="18" charset="0"/>
                <a:cs typeface="Times New Roman" panose="02020603050405020304" pitchFamily="18" charset="0"/>
              </a:rPr>
              <a:t>Survey</a:t>
            </a:r>
            <a:endParaRPr lang="en-US" i="1" spc="-20" dirty="0">
              <a:effectLst/>
              <a:latin typeface="Arial Narrow" panose="020B0606020202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30335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382000" cy="4525963"/>
          </a:xfrm>
        </p:spPr>
        <p:txBody>
          <a:bodyPr/>
          <a:lstStyle/>
          <a:p>
            <a:r>
              <a:rPr lang="en-US" dirty="0" smtClean="0"/>
              <a:t>Focus group and interview participants commonly expressed that services were not an appropriate fit or were not flexible. </a:t>
            </a:r>
          </a:p>
          <a:p>
            <a:pPr marL="0" indent="0">
              <a:buNone/>
            </a:pPr>
            <a:r>
              <a:rPr lang="en-US" sz="2000" i="1" dirty="0" smtClean="0">
                <a:solidFill>
                  <a:schemeClr val="tx2"/>
                </a:solidFill>
              </a:rPr>
              <a:t>“It </a:t>
            </a:r>
            <a:r>
              <a:rPr lang="en-US" sz="2000" i="1" dirty="0">
                <a:solidFill>
                  <a:schemeClr val="tx2"/>
                </a:solidFill>
              </a:rPr>
              <a:t>feels like the approach is everybody fits this little category. You have a brain injury…therefore you fit into this group of people with cognitive disabilities and these are the services we are going to provide and this is the direction we are going to encourage you to go. It just doesn’t fit well. </a:t>
            </a:r>
            <a:r>
              <a:rPr lang="en-US" sz="2000" i="1" dirty="0" smtClean="0">
                <a:solidFill>
                  <a:schemeClr val="tx2"/>
                </a:solidFill>
              </a:rPr>
              <a:t>They </a:t>
            </a:r>
            <a:r>
              <a:rPr lang="en-US" sz="2000" i="1" dirty="0">
                <a:solidFill>
                  <a:schemeClr val="tx2"/>
                </a:solidFill>
              </a:rPr>
              <a:t>just don’t know what to do with people with a brain injury</a:t>
            </a:r>
            <a:r>
              <a:rPr lang="en-US" sz="2000" i="1" dirty="0" smtClean="0">
                <a:solidFill>
                  <a:schemeClr val="tx2"/>
                </a:solidFill>
              </a:rPr>
              <a:t>.”</a:t>
            </a:r>
          </a:p>
          <a:p>
            <a:pPr marL="0" indent="0">
              <a:buNone/>
            </a:pPr>
            <a:r>
              <a:rPr lang="en-US" sz="2000" i="1" dirty="0" smtClean="0">
                <a:solidFill>
                  <a:schemeClr val="tx2"/>
                </a:solidFill>
              </a:rPr>
              <a:t>“It’s </a:t>
            </a:r>
            <a:r>
              <a:rPr lang="en-US" sz="2000" i="1" dirty="0">
                <a:solidFill>
                  <a:schemeClr val="tx2"/>
                </a:solidFill>
              </a:rPr>
              <a:t>not an additional </a:t>
            </a:r>
            <a:r>
              <a:rPr lang="en-US" sz="2000" i="1" dirty="0" smtClean="0">
                <a:solidFill>
                  <a:schemeClr val="tx2"/>
                </a:solidFill>
              </a:rPr>
              <a:t>service, </a:t>
            </a:r>
            <a:r>
              <a:rPr lang="en-US" sz="2000" i="1" dirty="0">
                <a:solidFill>
                  <a:schemeClr val="tx2"/>
                </a:solidFill>
              </a:rPr>
              <a:t>but I would like to see a little more flexibility in the </a:t>
            </a:r>
            <a:r>
              <a:rPr lang="en-US" sz="2000" i="1" dirty="0" smtClean="0">
                <a:solidFill>
                  <a:schemeClr val="tx2"/>
                </a:solidFill>
              </a:rPr>
              <a:t>services.”</a:t>
            </a:r>
            <a:endParaRPr lang="en-US" sz="2000" i="1" dirty="0">
              <a:solidFill>
                <a:schemeClr val="tx2"/>
              </a:solidFill>
            </a:endParaRPr>
          </a:p>
        </p:txBody>
      </p:sp>
      <p:sp>
        <p:nvSpPr>
          <p:cNvPr id="3" name="Title 2"/>
          <p:cNvSpPr>
            <a:spLocks noGrp="1"/>
          </p:cNvSpPr>
          <p:nvPr>
            <p:ph type="title"/>
          </p:nvPr>
        </p:nvSpPr>
        <p:spPr/>
        <p:txBody>
          <a:bodyPr/>
          <a:lstStyle/>
          <a:p>
            <a:r>
              <a:rPr lang="en-US" dirty="0" smtClean="0"/>
              <a:t>Meeting people’s needs</a:t>
            </a:r>
            <a:endParaRPr lang="en-US" dirty="0"/>
          </a:p>
        </p:txBody>
      </p:sp>
      <p:sp>
        <p:nvSpPr>
          <p:cNvPr id="5" name="Rectangle 4"/>
          <p:cNvSpPr/>
          <p:nvPr/>
        </p:nvSpPr>
        <p:spPr>
          <a:xfrm>
            <a:off x="473285" y="6323410"/>
            <a:ext cx="4775666" cy="535339"/>
          </a:xfrm>
          <a:prstGeom prst="rect">
            <a:avLst/>
          </a:prstGeom>
        </p:spPr>
        <p:txBody>
          <a:bodyPr wrap="none">
            <a:spAutoFit/>
          </a:bodyPr>
          <a:lstStyle/>
          <a:p>
            <a:pPr>
              <a:lnSpc>
                <a:spcPts val="1400"/>
              </a:lnSpc>
              <a:spcBef>
                <a:spcPts val="600"/>
              </a:spcBef>
              <a:tabLst>
                <a:tab pos="457200" algn="l"/>
              </a:tabLst>
            </a:pPr>
            <a:r>
              <a:rPr lang="en-US" b="1" i="1" spc="-20" dirty="0">
                <a:latin typeface="Arial Narrow" panose="020B0606020202030204" pitchFamily="34" charset="0"/>
                <a:ea typeface="Times New Roman" panose="02020603050405020304" pitchFamily="18" charset="0"/>
                <a:cs typeface="Times New Roman" panose="02020603050405020304" pitchFamily="18" charset="0"/>
              </a:rPr>
              <a:t>Source:</a:t>
            </a:r>
            <a:r>
              <a:rPr lang="en-US" i="1" spc="-20" dirty="0">
                <a:latin typeface="Arial Narrow" panose="020B0606020202030204" pitchFamily="34" charset="0"/>
                <a:ea typeface="Times New Roman" panose="02020603050405020304" pitchFamily="18" charset="0"/>
                <a:cs typeface="Times New Roman" panose="02020603050405020304" pitchFamily="18" charset="0"/>
              </a:rPr>
              <a:t> 	</a:t>
            </a:r>
            <a:r>
              <a:rPr lang="en-US" i="1" spc="-20" dirty="0" smtClean="0">
                <a:latin typeface="Arial Narrow" panose="020B0606020202030204" pitchFamily="34" charset="0"/>
                <a:ea typeface="Times New Roman" panose="02020603050405020304" pitchFamily="18" charset="0"/>
                <a:cs typeface="Times New Roman" panose="02020603050405020304" pitchFamily="18" charset="0"/>
              </a:rPr>
              <a:t>Focus groups and interviews with brain injury</a:t>
            </a:r>
          </a:p>
          <a:p>
            <a:pPr>
              <a:lnSpc>
                <a:spcPts val="1400"/>
              </a:lnSpc>
              <a:spcBef>
                <a:spcPts val="600"/>
              </a:spcBef>
              <a:tabLst>
                <a:tab pos="457200" algn="l"/>
              </a:tabLst>
            </a:pPr>
            <a:r>
              <a:rPr lang="en-US" i="1" spc="-20" dirty="0" smtClean="0">
                <a:latin typeface="Arial Narrow" panose="020B0606020202030204" pitchFamily="34" charset="0"/>
                <a:ea typeface="Times New Roman" panose="02020603050405020304" pitchFamily="18" charset="0"/>
                <a:cs typeface="Times New Roman" panose="02020603050405020304" pitchFamily="18" charset="0"/>
              </a:rPr>
              <a:t>survivors and caregivers</a:t>
            </a:r>
            <a:endParaRPr lang="en-US" i="1" spc="-20" dirty="0">
              <a:effectLst/>
              <a:latin typeface="Arial Narrow" panose="020B0606020202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34023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999037"/>
          </a:xfrm>
        </p:spPr>
        <p:txBody>
          <a:bodyPr/>
          <a:lstStyle/>
          <a:p>
            <a:pPr marL="0" indent="0">
              <a:buNone/>
            </a:pPr>
            <a:r>
              <a:rPr lang="en-US" dirty="0" smtClean="0"/>
              <a:t>Top services people </a:t>
            </a:r>
            <a:r>
              <a:rPr lang="en-US" dirty="0"/>
              <a:t>with brain injuries feel </a:t>
            </a:r>
            <a:r>
              <a:rPr lang="en-US" dirty="0" smtClean="0"/>
              <a:t>they need but are not able to get </a:t>
            </a:r>
            <a:endParaRPr lang="en-US" dirty="0"/>
          </a:p>
          <a:p>
            <a:pPr lvl="4"/>
            <a:endParaRPr lang="en-US" dirty="0"/>
          </a:p>
        </p:txBody>
      </p:sp>
      <p:sp>
        <p:nvSpPr>
          <p:cNvPr id="3" name="Title 2"/>
          <p:cNvSpPr>
            <a:spLocks noGrp="1"/>
          </p:cNvSpPr>
          <p:nvPr>
            <p:ph type="title"/>
          </p:nvPr>
        </p:nvSpPr>
        <p:spPr/>
        <p:txBody>
          <a:bodyPr/>
          <a:lstStyle/>
          <a:p>
            <a:r>
              <a:rPr lang="en-US" dirty="0" smtClean="0"/>
              <a:t>Significant service gaps</a:t>
            </a:r>
            <a:endParaRPr lang="en-US" dirty="0"/>
          </a:p>
        </p:txBody>
      </p:sp>
      <p:sp>
        <p:nvSpPr>
          <p:cNvPr id="5" name="Rectangle 4"/>
          <p:cNvSpPr/>
          <p:nvPr/>
        </p:nvSpPr>
        <p:spPr>
          <a:xfrm>
            <a:off x="457200" y="6323410"/>
            <a:ext cx="4333815" cy="271869"/>
          </a:xfrm>
          <a:prstGeom prst="rect">
            <a:avLst/>
          </a:prstGeom>
        </p:spPr>
        <p:txBody>
          <a:bodyPr wrap="none">
            <a:spAutoFit/>
          </a:bodyPr>
          <a:lstStyle/>
          <a:p>
            <a:pPr>
              <a:lnSpc>
                <a:spcPts val="1400"/>
              </a:lnSpc>
              <a:spcBef>
                <a:spcPts val="600"/>
              </a:spcBef>
              <a:tabLst>
                <a:tab pos="457200" algn="l"/>
              </a:tabLst>
            </a:pPr>
            <a:r>
              <a:rPr lang="en-US" b="1" i="1" spc="-20" dirty="0">
                <a:latin typeface="Arial Narrow" panose="020B0606020202030204" pitchFamily="34" charset="0"/>
                <a:ea typeface="Times New Roman" panose="02020603050405020304" pitchFamily="18" charset="0"/>
                <a:cs typeface="Times New Roman" panose="02020603050405020304" pitchFamily="18" charset="0"/>
              </a:rPr>
              <a:t>Source:</a:t>
            </a:r>
            <a:r>
              <a:rPr lang="en-US" i="1" spc="-20" dirty="0">
                <a:latin typeface="Arial Narrow" panose="020B0606020202030204" pitchFamily="34" charset="0"/>
                <a:ea typeface="Times New Roman" panose="02020603050405020304" pitchFamily="18" charset="0"/>
                <a:cs typeface="Times New Roman" panose="02020603050405020304" pitchFamily="18" charset="0"/>
              </a:rPr>
              <a:t> 	Gaps Analysis Consumer </a:t>
            </a:r>
            <a:r>
              <a:rPr lang="en-US" i="1" spc="-20" dirty="0" smtClean="0">
                <a:latin typeface="Arial Narrow" panose="020B0606020202030204" pitchFamily="34" charset="0"/>
                <a:ea typeface="Times New Roman" panose="02020603050405020304" pitchFamily="18" charset="0"/>
                <a:cs typeface="Times New Roman" panose="02020603050405020304" pitchFamily="18" charset="0"/>
              </a:rPr>
              <a:t>Survey, </a:t>
            </a:r>
            <a:r>
              <a:rPr lang="en-US" i="1" spc="-20" dirty="0" smtClean="0">
                <a:effectLst/>
                <a:latin typeface="Arial Narrow" panose="020B0606020202030204" pitchFamily="34" charset="0"/>
                <a:ea typeface="Times New Roman" panose="02020603050405020304" pitchFamily="18" charset="0"/>
                <a:cs typeface="Times New Roman" panose="02020603050405020304" pitchFamily="18" charset="0"/>
              </a:rPr>
              <a:t>N=81</a:t>
            </a:r>
            <a:endParaRPr lang="en-US" i="1" spc="-20" dirty="0">
              <a:effectLst/>
              <a:latin typeface="Arial Narrow" panose="020B0606020202030204" pitchFamily="34" charset="0"/>
              <a:ea typeface="Times New Roman" panose="02020603050405020304" pitchFamily="18" charset="0"/>
              <a:cs typeface="Times New Roman" panose="02020603050405020304" pitchFamily="18" charset="0"/>
            </a:endParaRPr>
          </a:p>
        </p:txBody>
      </p:sp>
      <p:graphicFrame>
        <p:nvGraphicFramePr>
          <p:cNvPr id="6" name="Chart 5"/>
          <p:cNvGraphicFramePr>
            <a:graphicFrameLocks/>
          </p:cNvGraphicFramePr>
          <p:nvPr>
            <p:extLst>
              <p:ext uri="{D42A27DB-BD31-4B8C-83A1-F6EECF244321}">
                <p14:modId xmlns:p14="http://schemas.microsoft.com/office/powerpoint/2010/main" val="1945350414"/>
              </p:ext>
            </p:extLst>
          </p:nvPr>
        </p:nvGraphicFramePr>
        <p:xfrm>
          <a:off x="3849914" y="2599237"/>
          <a:ext cx="4114800" cy="3526926"/>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140840" y="2910639"/>
            <a:ext cx="4601029" cy="369332"/>
          </a:xfrm>
          <a:prstGeom prst="rect">
            <a:avLst/>
          </a:prstGeom>
          <a:noFill/>
        </p:spPr>
        <p:txBody>
          <a:bodyPr wrap="square" rtlCol="0">
            <a:spAutoFit/>
          </a:bodyPr>
          <a:lstStyle/>
          <a:p>
            <a:pPr algn="r"/>
            <a:r>
              <a:rPr lang="en-US" dirty="0" smtClean="0"/>
              <a:t>Caregiver or family training/support</a:t>
            </a:r>
            <a:endParaRPr lang="en-US" dirty="0"/>
          </a:p>
        </p:txBody>
      </p:sp>
      <p:sp>
        <p:nvSpPr>
          <p:cNvPr id="8" name="TextBox 7"/>
          <p:cNvSpPr txBox="1"/>
          <p:nvPr/>
        </p:nvSpPr>
        <p:spPr>
          <a:xfrm>
            <a:off x="1140840" y="3523026"/>
            <a:ext cx="4601029" cy="369332"/>
          </a:xfrm>
          <a:prstGeom prst="rect">
            <a:avLst/>
          </a:prstGeom>
          <a:noFill/>
        </p:spPr>
        <p:txBody>
          <a:bodyPr wrap="square" rtlCol="0">
            <a:spAutoFit/>
          </a:bodyPr>
          <a:lstStyle/>
          <a:p>
            <a:pPr algn="r"/>
            <a:r>
              <a:rPr lang="en-US" dirty="0" smtClean="0"/>
              <a:t>Respite care</a:t>
            </a:r>
            <a:endParaRPr lang="en-US" dirty="0"/>
          </a:p>
        </p:txBody>
      </p:sp>
      <p:sp>
        <p:nvSpPr>
          <p:cNvPr id="9" name="TextBox 8"/>
          <p:cNvSpPr txBox="1"/>
          <p:nvPr/>
        </p:nvSpPr>
        <p:spPr>
          <a:xfrm>
            <a:off x="1140840" y="4111122"/>
            <a:ext cx="4601029" cy="369332"/>
          </a:xfrm>
          <a:prstGeom prst="rect">
            <a:avLst/>
          </a:prstGeom>
          <a:noFill/>
        </p:spPr>
        <p:txBody>
          <a:bodyPr wrap="square" rtlCol="0">
            <a:spAutoFit/>
          </a:bodyPr>
          <a:lstStyle/>
          <a:p>
            <a:pPr algn="r"/>
            <a:r>
              <a:rPr lang="en-US" dirty="0" smtClean="0"/>
              <a:t>Chore service</a:t>
            </a:r>
            <a:endParaRPr lang="en-US" dirty="0"/>
          </a:p>
        </p:txBody>
      </p:sp>
      <p:sp>
        <p:nvSpPr>
          <p:cNvPr id="10" name="TextBox 9"/>
          <p:cNvSpPr txBox="1"/>
          <p:nvPr/>
        </p:nvSpPr>
        <p:spPr>
          <a:xfrm>
            <a:off x="1140840" y="4677701"/>
            <a:ext cx="4601029" cy="369332"/>
          </a:xfrm>
          <a:prstGeom prst="rect">
            <a:avLst/>
          </a:prstGeom>
          <a:noFill/>
        </p:spPr>
        <p:txBody>
          <a:bodyPr wrap="square" rtlCol="0">
            <a:spAutoFit/>
          </a:bodyPr>
          <a:lstStyle/>
          <a:p>
            <a:pPr algn="r"/>
            <a:r>
              <a:rPr lang="en-US" dirty="0" smtClean="0"/>
              <a:t>Personal support/companion services</a:t>
            </a:r>
            <a:endParaRPr lang="en-US" dirty="0"/>
          </a:p>
        </p:txBody>
      </p:sp>
      <p:sp>
        <p:nvSpPr>
          <p:cNvPr id="11" name="TextBox 10"/>
          <p:cNvSpPr txBox="1"/>
          <p:nvPr/>
        </p:nvSpPr>
        <p:spPr>
          <a:xfrm>
            <a:off x="750937" y="5273308"/>
            <a:ext cx="4990932" cy="369332"/>
          </a:xfrm>
          <a:prstGeom prst="rect">
            <a:avLst/>
          </a:prstGeom>
          <a:noFill/>
        </p:spPr>
        <p:txBody>
          <a:bodyPr wrap="square" rtlCol="0">
            <a:spAutoFit/>
          </a:bodyPr>
          <a:lstStyle/>
          <a:p>
            <a:pPr algn="r"/>
            <a:r>
              <a:rPr lang="en-US" dirty="0" smtClean="0"/>
              <a:t>Supported employment or help finding a job</a:t>
            </a:r>
            <a:endParaRPr lang="en-US" dirty="0"/>
          </a:p>
        </p:txBody>
      </p:sp>
    </p:spTree>
    <p:extLst>
      <p:ext uri="{BB962C8B-B14F-4D97-AF65-F5344CB8AC3E}">
        <p14:creationId xmlns:p14="http://schemas.microsoft.com/office/powerpoint/2010/main" val="26742355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County and tribal representatives and services providers also commonly </a:t>
            </a:r>
            <a:r>
              <a:rPr lang="en-US" dirty="0"/>
              <a:t>ranked </a:t>
            </a:r>
            <a:r>
              <a:rPr lang="en-US" b="1" dirty="0">
                <a:solidFill>
                  <a:schemeClr val="tx2"/>
                </a:solidFill>
              </a:rPr>
              <a:t>respite care services</a:t>
            </a:r>
            <a:r>
              <a:rPr lang="en-US" dirty="0"/>
              <a:t> </a:t>
            </a:r>
            <a:r>
              <a:rPr lang="en-US" dirty="0" smtClean="0"/>
              <a:t>among </a:t>
            </a:r>
            <a:r>
              <a:rPr lang="en-US" dirty="0"/>
              <a:t>the services with the largest or most significant </a:t>
            </a:r>
            <a:r>
              <a:rPr lang="en-US" dirty="0" smtClean="0"/>
              <a:t>shortages.</a:t>
            </a:r>
          </a:p>
          <a:p>
            <a:r>
              <a:rPr lang="en-US" dirty="0" smtClean="0"/>
              <a:t>Both groups also commonly ranked the following as having significant gaps:</a:t>
            </a:r>
          </a:p>
          <a:p>
            <a:pPr lvl="1"/>
            <a:r>
              <a:rPr lang="en-US" dirty="0" smtClean="0"/>
              <a:t>Foster care</a:t>
            </a:r>
          </a:p>
          <a:p>
            <a:pPr lvl="1"/>
            <a:r>
              <a:rPr lang="en-US" dirty="0" smtClean="0"/>
              <a:t>Non-medical transportation</a:t>
            </a:r>
          </a:p>
          <a:p>
            <a:endParaRPr lang="en-US" dirty="0"/>
          </a:p>
        </p:txBody>
      </p:sp>
      <p:sp>
        <p:nvSpPr>
          <p:cNvPr id="3" name="Title 2"/>
          <p:cNvSpPr>
            <a:spLocks noGrp="1"/>
          </p:cNvSpPr>
          <p:nvPr>
            <p:ph type="title"/>
          </p:nvPr>
        </p:nvSpPr>
        <p:spPr/>
        <p:txBody>
          <a:bodyPr/>
          <a:lstStyle/>
          <a:p>
            <a:r>
              <a:rPr lang="en-US" dirty="0" smtClean="0"/>
              <a:t>Significant service gaps</a:t>
            </a:r>
            <a:endParaRPr lang="en-US" dirty="0"/>
          </a:p>
        </p:txBody>
      </p:sp>
    </p:spTree>
    <p:extLst>
      <p:ext uri="{BB962C8B-B14F-4D97-AF65-F5344CB8AC3E}">
        <p14:creationId xmlns:p14="http://schemas.microsoft.com/office/powerpoint/2010/main" val="30482852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How easy it is for </a:t>
            </a:r>
            <a:r>
              <a:rPr lang="en-US" dirty="0" smtClean="0"/>
              <a:t>people with </a:t>
            </a:r>
            <a:r>
              <a:rPr lang="en-US" dirty="0"/>
              <a:t>brain injuries to access their most valuable services </a:t>
            </a:r>
          </a:p>
        </p:txBody>
      </p:sp>
      <p:sp>
        <p:nvSpPr>
          <p:cNvPr id="3" name="Title 2"/>
          <p:cNvSpPr>
            <a:spLocks noGrp="1"/>
          </p:cNvSpPr>
          <p:nvPr>
            <p:ph type="title"/>
          </p:nvPr>
        </p:nvSpPr>
        <p:spPr/>
        <p:txBody>
          <a:bodyPr/>
          <a:lstStyle/>
          <a:p>
            <a:r>
              <a:rPr lang="en-US" dirty="0" smtClean="0"/>
              <a:t>Barriers to accessing services</a:t>
            </a:r>
            <a:endParaRPr lang="en-US" dirty="0"/>
          </a:p>
        </p:txBody>
      </p:sp>
      <p:sp>
        <p:nvSpPr>
          <p:cNvPr id="5" name="Rectangle 4"/>
          <p:cNvSpPr/>
          <p:nvPr/>
        </p:nvSpPr>
        <p:spPr>
          <a:xfrm>
            <a:off x="466443" y="6323410"/>
            <a:ext cx="4437048" cy="271869"/>
          </a:xfrm>
          <a:prstGeom prst="rect">
            <a:avLst/>
          </a:prstGeom>
        </p:spPr>
        <p:txBody>
          <a:bodyPr wrap="none">
            <a:spAutoFit/>
          </a:bodyPr>
          <a:lstStyle/>
          <a:p>
            <a:pPr>
              <a:lnSpc>
                <a:spcPts val="1400"/>
              </a:lnSpc>
              <a:spcBef>
                <a:spcPts val="600"/>
              </a:spcBef>
              <a:tabLst>
                <a:tab pos="457200" algn="l"/>
              </a:tabLst>
            </a:pPr>
            <a:r>
              <a:rPr lang="en-US" b="1" i="1" spc="-20" dirty="0">
                <a:latin typeface="Arial Narrow" panose="020B0606020202030204" pitchFamily="34" charset="0"/>
                <a:ea typeface="Times New Roman" panose="02020603050405020304" pitchFamily="18" charset="0"/>
                <a:cs typeface="Times New Roman" panose="02020603050405020304" pitchFamily="18" charset="0"/>
              </a:rPr>
              <a:t>Source:</a:t>
            </a:r>
            <a:r>
              <a:rPr lang="en-US" i="1" spc="-20" dirty="0">
                <a:latin typeface="Arial Narrow" panose="020B0606020202030204" pitchFamily="34" charset="0"/>
                <a:ea typeface="Times New Roman" panose="02020603050405020304" pitchFamily="18" charset="0"/>
                <a:cs typeface="Times New Roman" panose="02020603050405020304" pitchFamily="18" charset="0"/>
              </a:rPr>
              <a:t> 	Gaps Analysis Consumer </a:t>
            </a:r>
            <a:r>
              <a:rPr lang="en-US" i="1" spc="-20" dirty="0" smtClean="0">
                <a:latin typeface="Arial Narrow" panose="020B0606020202030204" pitchFamily="34" charset="0"/>
                <a:ea typeface="Times New Roman" panose="02020603050405020304" pitchFamily="18" charset="0"/>
                <a:cs typeface="Times New Roman" panose="02020603050405020304" pitchFamily="18" charset="0"/>
              </a:rPr>
              <a:t>Survey, </a:t>
            </a:r>
            <a:r>
              <a:rPr lang="en-US" i="1" spc="-20" dirty="0" smtClean="0">
                <a:effectLst/>
                <a:latin typeface="Arial Narrow" panose="020B0606020202030204" pitchFamily="34" charset="0"/>
                <a:ea typeface="Times New Roman" panose="02020603050405020304" pitchFamily="18" charset="0"/>
                <a:cs typeface="Times New Roman" panose="02020603050405020304" pitchFamily="18" charset="0"/>
              </a:rPr>
              <a:t>N=146</a:t>
            </a:r>
            <a:endParaRPr lang="en-US" i="1" spc="-20" dirty="0">
              <a:effectLst/>
              <a:latin typeface="Arial Narrow" panose="020B0606020202030204" pitchFamily="34" charset="0"/>
              <a:ea typeface="Times New Roman" panose="02020603050405020304" pitchFamily="18" charset="0"/>
              <a:cs typeface="Times New Roman" panose="02020603050405020304" pitchFamily="18" charset="0"/>
            </a:endParaRPr>
          </a:p>
        </p:txBody>
      </p:sp>
      <p:graphicFrame>
        <p:nvGraphicFramePr>
          <p:cNvPr id="10" name="Chart 9"/>
          <p:cNvGraphicFramePr>
            <a:graphicFrameLocks/>
          </p:cNvGraphicFramePr>
          <p:nvPr>
            <p:extLst>
              <p:ext uri="{D42A27DB-BD31-4B8C-83A1-F6EECF244321}">
                <p14:modId xmlns:p14="http://schemas.microsoft.com/office/powerpoint/2010/main" val="328969460"/>
              </p:ext>
            </p:extLst>
          </p:nvPr>
        </p:nvGraphicFramePr>
        <p:xfrm>
          <a:off x="2010580" y="2480466"/>
          <a:ext cx="5122839" cy="343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531939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smtClean="0"/>
              <a:t>Purpose of the study</a:t>
            </a:r>
          </a:p>
          <a:p>
            <a:r>
              <a:rPr lang="en-US" dirty="0" smtClean="0"/>
              <a:t>Study components</a:t>
            </a:r>
          </a:p>
          <a:p>
            <a:r>
              <a:rPr lang="en-US" dirty="0"/>
              <a:t>Overview of </a:t>
            </a:r>
            <a:r>
              <a:rPr lang="en-US" dirty="0" smtClean="0"/>
              <a:t>results</a:t>
            </a:r>
          </a:p>
          <a:p>
            <a:r>
              <a:rPr lang="en-US" dirty="0" smtClean="0"/>
              <a:t>Information about full report</a:t>
            </a:r>
            <a:endParaRPr lang="en-US" dirty="0"/>
          </a:p>
          <a:p>
            <a:endParaRPr lang="en-US" dirty="0"/>
          </a:p>
        </p:txBody>
      </p:sp>
      <p:sp>
        <p:nvSpPr>
          <p:cNvPr id="3" name="Title 2"/>
          <p:cNvSpPr>
            <a:spLocks noGrp="1"/>
          </p:cNvSpPr>
          <p:nvPr>
            <p:ph type="title"/>
          </p:nvPr>
        </p:nvSpPr>
        <p:spPr/>
        <p:txBody>
          <a:bodyPr/>
          <a:lstStyle/>
          <a:p>
            <a:r>
              <a:rPr lang="en-US" dirty="0" smtClean="0"/>
              <a:t>Agenda</a:t>
            </a:r>
            <a:endParaRPr lang="en-US" dirty="0"/>
          </a:p>
        </p:txBody>
      </p:sp>
    </p:spTree>
    <p:custDataLst>
      <p:tags r:id="rId1"/>
    </p:custDataLst>
    <p:extLst>
      <p:ext uri="{BB962C8B-B14F-4D97-AF65-F5344CB8AC3E}">
        <p14:creationId xmlns:p14="http://schemas.microsoft.com/office/powerpoint/2010/main" val="13484160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Most common barriers to accessing most needed services among </a:t>
            </a:r>
            <a:r>
              <a:rPr lang="en-US" dirty="0" smtClean="0"/>
              <a:t>people with </a:t>
            </a:r>
            <a:r>
              <a:rPr lang="en-US" dirty="0"/>
              <a:t>brain injuries </a:t>
            </a:r>
          </a:p>
        </p:txBody>
      </p:sp>
      <p:sp>
        <p:nvSpPr>
          <p:cNvPr id="3" name="Title 2"/>
          <p:cNvSpPr>
            <a:spLocks noGrp="1"/>
          </p:cNvSpPr>
          <p:nvPr>
            <p:ph type="title"/>
          </p:nvPr>
        </p:nvSpPr>
        <p:spPr/>
        <p:txBody>
          <a:bodyPr/>
          <a:lstStyle/>
          <a:p>
            <a:r>
              <a:rPr lang="en-US" dirty="0" smtClean="0"/>
              <a:t>Barriers to accessing services</a:t>
            </a:r>
            <a:endParaRPr lang="en-US" dirty="0"/>
          </a:p>
        </p:txBody>
      </p:sp>
      <p:sp>
        <p:nvSpPr>
          <p:cNvPr id="5" name="Rectangle 4"/>
          <p:cNvSpPr/>
          <p:nvPr/>
        </p:nvSpPr>
        <p:spPr>
          <a:xfrm>
            <a:off x="466443" y="6323410"/>
            <a:ext cx="4333815" cy="271869"/>
          </a:xfrm>
          <a:prstGeom prst="rect">
            <a:avLst/>
          </a:prstGeom>
        </p:spPr>
        <p:txBody>
          <a:bodyPr wrap="none">
            <a:spAutoFit/>
          </a:bodyPr>
          <a:lstStyle/>
          <a:p>
            <a:pPr>
              <a:lnSpc>
                <a:spcPts val="1400"/>
              </a:lnSpc>
              <a:spcBef>
                <a:spcPts val="600"/>
              </a:spcBef>
              <a:tabLst>
                <a:tab pos="457200" algn="l"/>
              </a:tabLst>
            </a:pPr>
            <a:r>
              <a:rPr lang="en-US" b="1" i="1" spc="-20" dirty="0">
                <a:latin typeface="Arial Narrow" panose="020B0606020202030204" pitchFamily="34" charset="0"/>
                <a:ea typeface="Times New Roman" panose="02020603050405020304" pitchFamily="18" charset="0"/>
                <a:cs typeface="Times New Roman" panose="02020603050405020304" pitchFamily="18" charset="0"/>
              </a:rPr>
              <a:t>Source:</a:t>
            </a:r>
            <a:r>
              <a:rPr lang="en-US" i="1" spc="-20" dirty="0">
                <a:latin typeface="Arial Narrow" panose="020B0606020202030204" pitchFamily="34" charset="0"/>
                <a:ea typeface="Times New Roman" panose="02020603050405020304" pitchFamily="18" charset="0"/>
                <a:cs typeface="Times New Roman" panose="02020603050405020304" pitchFamily="18" charset="0"/>
              </a:rPr>
              <a:t> 	Gaps Analysis Consumer </a:t>
            </a:r>
            <a:r>
              <a:rPr lang="en-US" i="1" spc="-20" dirty="0" smtClean="0">
                <a:latin typeface="Arial Narrow" panose="020B0606020202030204" pitchFamily="34" charset="0"/>
                <a:ea typeface="Times New Roman" panose="02020603050405020304" pitchFamily="18" charset="0"/>
                <a:cs typeface="Times New Roman" panose="02020603050405020304" pitchFamily="18" charset="0"/>
              </a:rPr>
              <a:t>Survey, </a:t>
            </a:r>
            <a:r>
              <a:rPr lang="en-US" i="1" spc="-20" dirty="0" smtClean="0">
                <a:effectLst/>
                <a:latin typeface="Arial Narrow" panose="020B0606020202030204" pitchFamily="34" charset="0"/>
                <a:ea typeface="Times New Roman" panose="02020603050405020304" pitchFamily="18" charset="0"/>
                <a:cs typeface="Times New Roman" panose="02020603050405020304" pitchFamily="18" charset="0"/>
              </a:rPr>
              <a:t>N=79</a:t>
            </a:r>
            <a:endParaRPr lang="en-US" i="1" spc="-20" dirty="0">
              <a:effectLst/>
              <a:latin typeface="Arial Narrow" panose="020B0606020202030204" pitchFamily="34" charset="0"/>
              <a:ea typeface="Times New Roman" panose="02020603050405020304" pitchFamily="18" charset="0"/>
              <a:cs typeface="Times New Roman" panose="02020603050405020304" pitchFamily="18" charset="0"/>
            </a:endParaRPr>
          </a:p>
        </p:txBody>
      </p:sp>
      <p:graphicFrame>
        <p:nvGraphicFramePr>
          <p:cNvPr id="10" name="Chart 9"/>
          <p:cNvGraphicFramePr>
            <a:graphicFrameLocks/>
          </p:cNvGraphicFramePr>
          <p:nvPr>
            <p:extLst>
              <p:ext uri="{D42A27DB-BD31-4B8C-83A1-F6EECF244321}">
                <p14:modId xmlns:p14="http://schemas.microsoft.com/office/powerpoint/2010/main" val="2699413628"/>
              </p:ext>
            </p:extLst>
          </p:nvPr>
        </p:nvGraphicFramePr>
        <p:xfrm>
          <a:off x="3162201" y="2632932"/>
          <a:ext cx="4114800" cy="3493231"/>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p:cNvSpPr txBox="1"/>
          <p:nvPr/>
        </p:nvSpPr>
        <p:spPr>
          <a:xfrm>
            <a:off x="457200" y="2896124"/>
            <a:ext cx="4601029" cy="369332"/>
          </a:xfrm>
          <a:prstGeom prst="rect">
            <a:avLst/>
          </a:prstGeom>
          <a:noFill/>
        </p:spPr>
        <p:txBody>
          <a:bodyPr wrap="square" rtlCol="0">
            <a:spAutoFit/>
          </a:bodyPr>
          <a:lstStyle/>
          <a:p>
            <a:pPr algn="r"/>
            <a:r>
              <a:rPr lang="en-US" dirty="0" smtClean="0"/>
              <a:t>I cannot afford it</a:t>
            </a:r>
            <a:endParaRPr lang="en-US" dirty="0"/>
          </a:p>
        </p:txBody>
      </p:sp>
      <p:sp>
        <p:nvSpPr>
          <p:cNvPr id="12" name="TextBox 11"/>
          <p:cNvSpPr txBox="1"/>
          <p:nvPr/>
        </p:nvSpPr>
        <p:spPr>
          <a:xfrm>
            <a:off x="457200" y="3508511"/>
            <a:ext cx="4601029" cy="369332"/>
          </a:xfrm>
          <a:prstGeom prst="rect">
            <a:avLst/>
          </a:prstGeom>
          <a:noFill/>
        </p:spPr>
        <p:txBody>
          <a:bodyPr wrap="square" rtlCol="0">
            <a:spAutoFit/>
          </a:bodyPr>
          <a:lstStyle/>
          <a:p>
            <a:pPr algn="r"/>
            <a:r>
              <a:rPr lang="en-US" dirty="0" smtClean="0"/>
              <a:t>It is too hard to get it</a:t>
            </a:r>
            <a:endParaRPr lang="en-US" dirty="0"/>
          </a:p>
        </p:txBody>
      </p:sp>
      <p:sp>
        <p:nvSpPr>
          <p:cNvPr id="13" name="TextBox 12"/>
          <p:cNvSpPr txBox="1"/>
          <p:nvPr/>
        </p:nvSpPr>
        <p:spPr>
          <a:xfrm>
            <a:off x="457200" y="4096607"/>
            <a:ext cx="4601029" cy="369332"/>
          </a:xfrm>
          <a:prstGeom prst="rect">
            <a:avLst/>
          </a:prstGeom>
          <a:noFill/>
        </p:spPr>
        <p:txBody>
          <a:bodyPr wrap="square" rtlCol="0">
            <a:spAutoFit/>
          </a:bodyPr>
          <a:lstStyle/>
          <a:p>
            <a:pPr algn="r"/>
            <a:r>
              <a:rPr lang="en-US" dirty="0" smtClean="0"/>
              <a:t>It is not available near me</a:t>
            </a:r>
            <a:endParaRPr lang="en-US" dirty="0"/>
          </a:p>
        </p:txBody>
      </p:sp>
      <p:sp>
        <p:nvSpPr>
          <p:cNvPr id="14" name="TextBox 13"/>
          <p:cNvSpPr txBox="1"/>
          <p:nvPr/>
        </p:nvSpPr>
        <p:spPr>
          <a:xfrm>
            <a:off x="457200" y="4663186"/>
            <a:ext cx="4601029" cy="369332"/>
          </a:xfrm>
          <a:prstGeom prst="rect">
            <a:avLst/>
          </a:prstGeom>
          <a:noFill/>
        </p:spPr>
        <p:txBody>
          <a:bodyPr wrap="square" rtlCol="0">
            <a:spAutoFit/>
          </a:bodyPr>
          <a:lstStyle/>
          <a:p>
            <a:pPr algn="r"/>
            <a:r>
              <a:rPr lang="en-US" dirty="0" smtClean="0"/>
              <a:t>There is a long waiting list for it</a:t>
            </a:r>
            <a:endParaRPr lang="en-US" dirty="0"/>
          </a:p>
        </p:txBody>
      </p:sp>
      <p:sp>
        <p:nvSpPr>
          <p:cNvPr id="15" name="TextBox 14"/>
          <p:cNvSpPr txBox="1"/>
          <p:nvPr/>
        </p:nvSpPr>
        <p:spPr>
          <a:xfrm>
            <a:off x="67297" y="5258793"/>
            <a:ext cx="4990932" cy="369332"/>
          </a:xfrm>
          <a:prstGeom prst="rect">
            <a:avLst/>
          </a:prstGeom>
          <a:noFill/>
        </p:spPr>
        <p:txBody>
          <a:bodyPr wrap="square" rtlCol="0">
            <a:spAutoFit/>
          </a:bodyPr>
          <a:lstStyle/>
          <a:p>
            <a:pPr algn="r"/>
            <a:r>
              <a:rPr lang="en-US" dirty="0" smtClean="0"/>
              <a:t>I am not eligible for it</a:t>
            </a:r>
            <a:endParaRPr lang="en-US" dirty="0"/>
          </a:p>
        </p:txBody>
      </p:sp>
    </p:spTree>
    <p:extLst>
      <p:ext uri="{BB962C8B-B14F-4D97-AF65-F5344CB8AC3E}">
        <p14:creationId xmlns:p14="http://schemas.microsoft.com/office/powerpoint/2010/main" val="28710639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b="1" dirty="0" smtClean="0">
                <a:solidFill>
                  <a:schemeClr val="accent1"/>
                </a:solidFill>
              </a:rPr>
              <a:t>County and tribal representatives </a:t>
            </a:r>
            <a:r>
              <a:rPr lang="en-US" dirty="0" smtClean="0"/>
              <a:t>commonly indicated the following barriers:</a:t>
            </a:r>
          </a:p>
          <a:p>
            <a:pPr lvl="0">
              <a:spcBef>
                <a:spcPts val="400"/>
              </a:spcBef>
            </a:pPr>
            <a:r>
              <a:rPr lang="en-US" sz="2400" dirty="0" smtClean="0">
                <a:ea typeface="Times New Roman" panose="02020603050405020304" pitchFamily="18" charset="0"/>
                <a:cs typeface="Wingdings" panose="05000000000000000000" pitchFamily="2" charset="2"/>
              </a:rPr>
              <a:t>Geographic </a:t>
            </a:r>
            <a:r>
              <a:rPr lang="en-US" sz="2400" dirty="0">
                <a:ea typeface="Times New Roman" panose="02020603050405020304" pitchFamily="18" charset="0"/>
                <a:cs typeface="Wingdings" panose="05000000000000000000" pitchFamily="2" charset="2"/>
              </a:rPr>
              <a:t>location of providers or the distance to services as a significant barrier (59%)</a:t>
            </a:r>
          </a:p>
          <a:p>
            <a:pPr lvl="0">
              <a:spcBef>
                <a:spcPts val="400"/>
              </a:spcBef>
            </a:pPr>
            <a:r>
              <a:rPr lang="en-US" sz="2400" dirty="0" smtClean="0">
                <a:ea typeface="Times New Roman" panose="02020603050405020304" pitchFamily="18" charset="0"/>
                <a:cs typeface="Wingdings" panose="05000000000000000000" pitchFamily="2" charset="2"/>
              </a:rPr>
              <a:t>Access </a:t>
            </a:r>
            <a:r>
              <a:rPr lang="en-US" sz="2400" dirty="0">
                <a:ea typeface="Times New Roman" panose="02020603050405020304" pitchFamily="18" charset="0"/>
                <a:cs typeface="Wingdings" panose="05000000000000000000" pitchFamily="2" charset="2"/>
              </a:rPr>
              <a:t>to transportation (54%)</a:t>
            </a:r>
          </a:p>
          <a:p>
            <a:pPr lvl="0">
              <a:spcBef>
                <a:spcPts val="400"/>
              </a:spcBef>
            </a:pPr>
            <a:r>
              <a:rPr lang="en-US" sz="2400" dirty="0" smtClean="0">
                <a:ea typeface="Times New Roman" panose="02020603050405020304" pitchFamily="18" charset="0"/>
                <a:cs typeface="Wingdings" panose="05000000000000000000" pitchFamily="2" charset="2"/>
              </a:rPr>
              <a:t>Lack of service availability on short notice or during crisis  (34%)</a:t>
            </a:r>
          </a:p>
          <a:p>
            <a:pPr>
              <a:spcBef>
                <a:spcPts val="400"/>
              </a:spcBef>
            </a:pPr>
            <a:r>
              <a:rPr lang="en-US" sz="2400" dirty="0" smtClean="0">
                <a:ea typeface="Times New Roman" panose="02020603050405020304" pitchFamily="18" charset="0"/>
                <a:cs typeface="Wingdings" panose="05000000000000000000" pitchFamily="2" charset="2"/>
              </a:rPr>
              <a:t>Lack </a:t>
            </a:r>
            <a:r>
              <a:rPr lang="en-US" sz="2400" dirty="0">
                <a:ea typeface="Times New Roman" panose="02020603050405020304" pitchFamily="18" charset="0"/>
                <a:cs typeface="Wingdings" panose="05000000000000000000" pitchFamily="2" charset="2"/>
              </a:rPr>
              <a:t>of housing (32%)</a:t>
            </a:r>
          </a:p>
          <a:p>
            <a:pPr>
              <a:spcBef>
                <a:spcPts val="400"/>
              </a:spcBef>
            </a:pPr>
            <a:r>
              <a:rPr lang="en-US" sz="2400" dirty="0" smtClean="0">
                <a:ea typeface="Times New Roman" panose="02020603050405020304" pitchFamily="18" charset="0"/>
                <a:cs typeface="Wingdings" panose="05000000000000000000" pitchFamily="2" charset="2"/>
              </a:rPr>
              <a:t>Lack </a:t>
            </a:r>
            <a:r>
              <a:rPr lang="en-US" sz="2400" dirty="0">
                <a:ea typeface="Times New Roman" panose="02020603050405020304" pitchFamily="18" charset="0"/>
                <a:cs typeface="Wingdings" panose="05000000000000000000" pitchFamily="2" charset="2"/>
              </a:rPr>
              <a:t>of capacity to access service or navigate the system (23%)</a:t>
            </a:r>
          </a:p>
          <a:p>
            <a:pPr lvl="0"/>
            <a:endParaRPr lang="en-US" dirty="0" smtClean="0">
              <a:ea typeface="Times New Roman" panose="02020603050405020304" pitchFamily="18" charset="0"/>
              <a:cs typeface="Wingdings" panose="05000000000000000000" pitchFamily="2" charset="2"/>
            </a:endParaRPr>
          </a:p>
          <a:p>
            <a:endParaRPr lang="en-US" dirty="0"/>
          </a:p>
          <a:p>
            <a:endParaRPr lang="en-US" dirty="0" smtClean="0"/>
          </a:p>
          <a:p>
            <a:pPr marL="0" indent="0">
              <a:buNone/>
            </a:pPr>
            <a:endParaRPr lang="en-US" dirty="0"/>
          </a:p>
        </p:txBody>
      </p:sp>
      <p:sp>
        <p:nvSpPr>
          <p:cNvPr id="3" name="Title 2"/>
          <p:cNvSpPr>
            <a:spLocks noGrp="1"/>
          </p:cNvSpPr>
          <p:nvPr>
            <p:ph type="title"/>
          </p:nvPr>
        </p:nvSpPr>
        <p:spPr/>
        <p:txBody>
          <a:bodyPr/>
          <a:lstStyle/>
          <a:p>
            <a:r>
              <a:rPr lang="en-US" dirty="0" smtClean="0"/>
              <a:t>Barriers to accessing services</a:t>
            </a:r>
            <a:endParaRPr lang="en-US" dirty="0"/>
          </a:p>
        </p:txBody>
      </p:sp>
      <p:sp>
        <p:nvSpPr>
          <p:cNvPr id="5" name="Rectangle 4"/>
          <p:cNvSpPr/>
          <p:nvPr/>
        </p:nvSpPr>
        <p:spPr>
          <a:xfrm>
            <a:off x="466443" y="6323410"/>
            <a:ext cx="4549002" cy="271869"/>
          </a:xfrm>
          <a:prstGeom prst="rect">
            <a:avLst/>
          </a:prstGeom>
        </p:spPr>
        <p:txBody>
          <a:bodyPr wrap="none">
            <a:spAutoFit/>
          </a:bodyPr>
          <a:lstStyle/>
          <a:p>
            <a:pPr>
              <a:lnSpc>
                <a:spcPts val="1400"/>
              </a:lnSpc>
              <a:spcBef>
                <a:spcPts val="600"/>
              </a:spcBef>
              <a:tabLst>
                <a:tab pos="457200" algn="l"/>
              </a:tabLst>
            </a:pPr>
            <a:r>
              <a:rPr lang="en-US" b="1" i="1" spc="-20" dirty="0">
                <a:latin typeface="Arial Narrow" panose="020B0606020202030204" pitchFamily="34" charset="0"/>
                <a:ea typeface="Times New Roman" panose="02020603050405020304" pitchFamily="18" charset="0"/>
                <a:cs typeface="Times New Roman" panose="02020603050405020304" pitchFamily="18" charset="0"/>
              </a:rPr>
              <a:t>Source:</a:t>
            </a:r>
            <a:r>
              <a:rPr lang="en-US" i="1" spc="-20" dirty="0">
                <a:latin typeface="Arial Narrow" panose="020B0606020202030204" pitchFamily="34" charset="0"/>
                <a:ea typeface="Times New Roman" panose="02020603050405020304" pitchFamily="18" charset="0"/>
                <a:cs typeface="Times New Roman" panose="02020603050405020304" pitchFamily="18" charset="0"/>
              </a:rPr>
              <a:t> 	Gaps Analysis </a:t>
            </a:r>
            <a:r>
              <a:rPr lang="en-US" i="1" spc="-20" dirty="0" smtClean="0">
                <a:latin typeface="Arial Narrow" panose="020B0606020202030204" pitchFamily="34" charset="0"/>
                <a:ea typeface="Times New Roman" panose="02020603050405020304" pitchFamily="18" charset="0"/>
                <a:cs typeface="Times New Roman" panose="02020603050405020304" pitchFamily="18" charset="0"/>
              </a:rPr>
              <a:t>Lead Agency Survey, </a:t>
            </a:r>
            <a:r>
              <a:rPr lang="en-US" i="1" spc="-20" dirty="0" smtClean="0">
                <a:effectLst/>
                <a:latin typeface="Arial Narrow" panose="020B0606020202030204" pitchFamily="34" charset="0"/>
                <a:ea typeface="Times New Roman" panose="02020603050405020304" pitchFamily="18" charset="0"/>
                <a:cs typeface="Times New Roman" panose="02020603050405020304" pitchFamily="18" charset="0"/>
              </a:rPr>
              <a:t>N=79</a:t>
            </a:r>
            <a:endParaRPr lang="en-US" i="1" spc="-20" dirty="0">
              <a:effectLst/>
              <a:latin typeface="Arial Narrow" panose="020B0606020202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12325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When brain injury survivors, or their caregivers, were asked how they learned about services:</a:t>
            </a:r>
          </a:p>
          <a:p>
            <a:pPr lvl="0"/>
            <a:r>
              <a:rPr lang="en-US" sz="2400" dirty="0"/>
              <a:t>48% said through a health care provider</a:t>
            </a:r>
          </a:p>
          <a:p>
            <a:pPr lvl="0"/>
            <a:r>
              <a:rPr lang="en-US" sz="2400" dirty="0"/>
              <a:t>40% said from family or friends </a:t>
            </a:r>
          </a:p>
          <a:p>
            <a:pPr lvl="0"/>
            <a:r>
              <a:rPr lang="en-US" sz="2400" dirty="0"/>
              <a:t>40% said from a case manager, care planner, or social worker </a:t>
            </a:r>
          </a:p>
          <a:p>
            <a:pPr lvl="0"/>
            <a:r>
              <a:rPr lang="en-US" sz="2400" dirty="0"/>
              <a:t>31% said via service or advocacy organizations, such as the Minnesota Brain Injury Alliance or Centers for Independent Living</a:t>
            </a:r>
          </a:p>
          <a:p>
            <a:pPr lvl="0"/>
            <a:endParaRPr lang="en-US" dirty="0" smtClean="0">
              <a:ea typeface="Times New Roman" panose="02020603050405020304" pitchFamily="18" charset="0"/>
              <a:cs typeface="Wingdings" panose="05000000000000000000" pitchFamily="2" charset="2"/>
            </a:endParaRPr>
          </a:p>
          <a:p>
            <a:endParaRPr lang="en-US" dirty="0"/>
          </a:p>
          <a:p>
            <a:endParaRPr lang="en-US" dirty="0" smtClean="0"/>
          </a:p>
          <a:p>
            <a:pPr marL="0" indent="0">
              <a:buNone/>
            </a:pPr>
            <a:endParaRPr lang="en-US" dirty="0"/>
          </a:p>
        </p:txBody>
      </p:sp>
      <p:sp>
        <p:nvSpPr>
          <p:cNvPr id="3" name="Title 2"/>
          <p:cNvSpPr>
            <a:spLocks noGrp="1"/>
          </p:cNvSpPr>
          <p:nvPr>
            <p:ph type="title"/>
          </p:nvPr>
        </p:nvSpPr>
        <p:spPr/>
        <p:txBody>
          <a:bodyPr/>
          <a:lstStyle/>
          <a:p>
            <a:r>
              <a:rPr lang="en-US" dirty="0" smtClean="0"/>
              <a:t>Information about services</a:t>
            </a:r>
            <a:endParaRPr lang="en-US" dirty="0"/>
          </a:p>
        </p:txBody>
      </p:sp>
      <p:sp>
        <p:nvSpPr>
          <p:cNvPr id="5" name="Rectangle 4"/>
          <p:cNvSpPr/>
          <p:nvPr/>
        </p:nvSpPr>
        <p:spPr>
          <a:xfrm>
            <a:off x="466443" y="6323410"/>
            <a:ext cx="4437048" cy="271869"/>
          </a:xfrm>
          <a:prstGeom prst="rect">
            <a:avLst/>
          </a:prstGeom>
        </p:spPr>
        <p:txBody>
          <a:bodyPr wrap="none">
            <a:spAutoFit/>
          </a:bodyPr>
          <a:lstStyle/>
          <a:p>
            <a:pPr>
              <a:lnSpc>
                <a:spcPts val="1400"/>
              </a:lnSpc>
              <a:spcBef>
                <a:spcPts val="600"/>
              </a:spcBef>
              <a:tabLst>
                <a:tab pos="457200" algn="l"/>
              </a:tabLst>
            </a:pPr>
            <a:r>
              <a:rPr lang="en-US" b="1" i="1" spc="-20" dirty="0">
                <a:latin typeface="Arial Narrow" panose="020B0606020202030204" pitchFamily="34" charset="0"/>
                <a:ea typeface="Times New Roman" panose="02020603050405020304" pitchFamily="18" charset="0"/>
                <a:cs typeface="Times New Roman" panose="02020603050405020304" pitchFamily="18" charset="0"/>
              </a:rPr>
              <a:t>Source:</a:t>
            </a:r>
            <a:r>
              <a:rPr lang="en-US" i="1" spc="-20" dirty="0">
                <a:latin typeface="Arial Narrow" panose="020B0606020202030204" pitchFamily="34" charset="0"/>
                <a:ea typeface="Times New Roman" panose="02020603050405020304" pitchFamily="18" charset="0"/>
                <a:cs typeface="Times New Roman" panose="02020603050405020304" pitchFamily="18" charset="0"/>
              </a:rPr>
              <a:t> 	Gaps Analysis </a:t>
            </a:r>
            <a:r>
              <a:rPr lang="en-US" i="1" spc="-20" dirty="0" smtClean="0">
                <a:latin typeface="Arial Narrow" panose="020B0606020202030204" pitchFamily="34" charset="0"/>
                <a:ea typeface="Times New Roman" panose="02020603050405020304" pitchFamily="18" charset="0"/>
                <a:cs typeface="Times New Roman" panose="02020603050405020304" pitchFamily="18" charset="0"/>
              </a:rPr>
              <a:t>Consumer Survey, </a:t>
            </a:r>
            <a:r>
              <a:rPr lang="en-US" i="1" spc="-20" dirty="0" smtClean="0">
                <a:effectLst/>
                <a:latin typeface="Arial Narrow" panose="020B0606020202030204" pitchFamily="34" charset="0"/>
                <a:ea typeface="Times New Roman" panose="02020603050405020304" pitchFamily="18" charset="0"/>
                <a:cs typeface="Times New Roman" panose="02020603050405020304" pitchFamily="18" charset="0"/>
              </a:rPr>
              <a:t>N=139</a:t>
            </a:r>
            <a:endParaRPr lang="en-US" i="1" spc="-20" dirty="0">
              <a:effectLst/>
              <a:latin typeface="Arial Narrow" panose="020B0606020202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93082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Transportation is an important area of need.</a:t>
            </a:r>
          </a:p>
          <a:p>
            <a:pPr lvl="0"/>
            <a:r>
              <a:rPr lang="en-US" b="1" dirty="0">
                <a:solidFill>
                  <a:schemeClr val="accent1"/>
                </a:solidFill>
              </a:rPr>
              <a:t>County and tribal representatives </a:t>
            </a:r>
            <a:r>
              <a:rPr lang="en-US" dirty="0"/>
              <a:t>and service providers indicated that </a:t>
            </a:r>
            <a:r>
              <a:rPr lang="en-US" b="1" dirty="0">
                <a:solidFill>
                  <a:schemeClr val="tx2"/>
                </a:solidFill>
              </a:rPr>
              <a:t>non-medical transportation </a:t>
            </a:r>
            <a:r>
              <a:rPr lang="en-US" dirty="0"/>
              <a:t>was among the top service gaps faced by people with disabilities, including those with brain </a:t>
            </a:r>
            <a:r>
              <a:rPr lang="en-US" dirty="0" smtClean="0"/>
              <a:t>injuries.</a:t>
            </a:r>
          </a:p>
          <a:p>
            <a:pPr lvl="0"/>
            <a:endParaRPr lang="en-US" dirty="0" smtClean="0">
              <a:ea typeface="Times New Roman" panose="02020603050405020304" pitchFamily="18" charset="0"/>
              <a:cs typeface="Wingdings" panose="05000000000000000000" pitchFamily="2" charset="2"/>
            </a:endParaRPr>
          </a:p>
          <a:p>
            <a:endParaRPr lang="en-US" dirty="0"/>
          </a:p>
          <a:p>
            <a:endParaRPr lang="en-US" dirty="0" smtClean="0"/>
          </a:p>
          <a:p>
            <a:pPr marL="0" indent="0">
              <a:buNone/>
            </a:pPr>
            <a:endParaRPr lang="en-US" dirty="0"/>
          </a:p>
        </p:txBody>
      </p:sp>
      <p:sp>
        <p:nvSpPr>
          <p:cNvPr id="3" name="Title 2"/>
          <p:cNvSpPr>
            <a:spLocks noGrp="1"/>
          </p:cNvSpPr>
          <p:nvPr>
            <p:ph type="title"/>
          </p:nvPr>
        </p:nvSpPr>
        <p:spPr/>
        <p:txBody>
          <a:bodyPr/>
          <a:lstStyle/>
          <a:p>
            <a:r>
              <a:rPr lang="en-US" dirty="0" smtClean="0"/>
              <a:t>Transportation</a:t>
            </a:r>
            <a:endParaRPr lang="en-US" dirty="0"/>
          </a:p>
        </p:txBody>
      </p:sp>
    </p:spTree>
    <p:extLst>
      <p:ext uri="{BB962C8B-B14F-4D97-AF65-F5344CB8AC3E}">
        <p14:creationId xmlns:p14="http://schemas.microsoft.com/office/powerpoint/2010/main" val="37190415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Transportation is an important area of need.</a:t>
            </a:r>
          </a:p>
          <a:p>
            <a:pPr lvl="0"/>
            <a:r>
              <a:rPr lang="en-US" b="1" dirty="0" smtClean="0">
                <a:solidFill>
                  <a:schemeClr val="tx2"/>
                </a:solidFill>
              </a:rPr>
              <a:t>36</a:t>
            </a:r>
            <a:r>
              <a:rPr lang="en-US" b="1" dirty="0">
                <a:solidFill>
                  <a:schemeClr val="tx2"/>
                </a:solidFill>
              </a:rPr>
              <a:t>% </a:t>
            </a:r>
            <a:r>
              <a:rPr lang="en-US" b="1" dirty="0">
                <a:solidFill>
                  <a:schemeClr val="accent1"/>
                </a:solidFill>
              </a:rPr>
              <a:t>of brain injury </a:t>
            </a:r>
            <a:r>
              <a:rPr lang="en-US" b="1" dirty="0" smtClean="0">
                <a:solidFill>
                  <a:schemeClr val="accent1"/>
                </a:solidFill>
              </a:rPr>
              <a:t>survivors </a:t>
            </a:r>
            <a:r>
              <a:rPr lang="en-US" dirty="0" smtClean="0"/>
              <a:t>said </a:t>
            </a:r>
            <a:r>
              <a:rPr lang="en-US" dirty="0"/>
              <a:t>there was at least one time in the past month when they </a:t>
            </a:r>
            <a:r>
              <a:rPr lang="en-US" b="1" dirty="0">
                <a:solidFill>
                  <a:schemeClr val="tx2"/>
                </a:solidFill>
              </a:rPr>
              <a:t>could not get where they wanted or needed to go </a:t>
            </a:r>
            <a:r>
              <a:rPr lang="en-US" dirty="0"/>
              <a:t>because they did not have </a:t>
            </a:r>
            <a:r>
              <a:rPr lang="en-US" dirty="0" smtClean="0"/>
              <a:t>transportation. </a:t>
            </a:r>
          </a:p>
          <a:p>
            <a:pPr lvl="1"/>
            <a:r>
              <a:rPr lang="en-US" dirty="0" smtClean="0"/>
              <a:t>Most often, they were unable to get </a:t>
            </a:r>
            <a:r>
              <a:rPr lang="en-US" dirty="0"/>
              <a:t>transportation for non-medical reasons such as running errands or social, spiritual, or recreational activities. </a:t>
            </a:r>
          </a:p>
          <a:p>
            <a:endParaRPr lang="en-US" dirty="0" smtClean="0"/>
          </a:p>
          <a:p>
            <a:pPr marL="0" indent="0">
              <a:buNone/>
            </a:pPr>
            <a:endParaRPr lang="en-US" dirty="0"/>
          </a:p>
        </p:txBody>
      </p:sp>
      <p:sp>
        <p:nvSpPr>
          <p:cNvPr id="3" name="Title 2"/>
          <p:cNvSpPr>
            <a:spLocks noGrp="1"/>
          </p:cNvSpPr>
          <p:nvPr>
            <p:ph type="title"/>
          </p:nvPr>
        </p:nvSpPr>
        <p:spPr/>
        <p:txBody>
          <a:bodyPr/>
          <a:lstStyle/>
          <a:p>
            <a:r>
              <a:rPr lang="en-US" dirty="0" smtClean="0"/>
              <a:t>Transportation</a:t>
            </a:r>
            <a:endParaRPr lang="en-US" dirty="0"/>
          </a:p>
        </p:txBody>
      </p:sp>
    </p:spTree>
    <p:extLst>
      <p:ext uri="{BB962C8B-B14F-4D97-AF65-F5344CB8AC3E}">
        <p14:creationId xmlns:p14="http://schemas.microsoft.com/office/powerpoint/2010/main" val="12100522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Transportation is an important area of need. </a:t>
            </a:r>
          </a:p>
          <a:p>
            <a:pPr lvl="0"/>
            <a:r>
              <a:rPr lang="en-US" dirty="0" smtClean="0"/>
              <a:t>Focus group and interview respondents commonly expressed </a:t>
            </a:r>
            <a:r>
              <a:rPr lang="en-US" b="1" dirty="0" smtClean="0">
                <a:solidFill>
                  <a:schemeClr val="tx2"/>
                </a:solidFill>
              </a:rPr>
              <a:t>frustration with their </a:t>
            </a:r>
            <a:r>
              <a:rPr lang="en-US" b="1" dirty="0" smtClean="0">
                <a:solidFill>
                  <a:schemeClr val="accent1"/>
                </a:solidFill>
              </a:rPr>
              <a:t>transportation</a:t>
            </a:r>
            <a:r>
              <a:rPr lang="en-US" b="1" dirty="0" smtClean="0"/>
              <a:t> </a:t>
            </a:r>
            <a:r>
              <a:rPr lang="en-US" dirty="0" smtClean="0"/>
              <a:t>options. </a:t>
            </a:r>
          </a:p>
          <a:p>
            <a:pPr lvl="1"/>
            <a:r>
              <a:rPr lang="en-US" dirty="0" smtClean="0"/>
              <a:t>Common themes for the frustration were unreliable transportation and a need for increased availability and flexibility of transportation options. </a:t>
            </a:r>
          </a:p>
          <a:p>
            <a:pPr lvl="0"/>
            <a:endParaRPr lang="en-US" dirty="0" smtClean="0">
              <a:ea typeface="Times New Roman" panose="02020603050405020304" pitchFamily="18" charset="0"/>
              <a:cs typeface="Wingdings" panose="05000000000000000000" pitchFamily="2" charset="2"/>
            </a:endParaRPr>
          </a:p>
          <a:p>
            <a:endParaRPr lang="en-US" dirty="0" smtClean="0"/>
          </a:p>
          <a:p>
            <a:endParaRPr lang="en-US" dirty="0" smtClean="0"/>
          </a:p>
          <a:p>
            <a:pPr marL="0" indent="0">
              <a:buNone/>
            </a:pPr>
            <a:endParaRPr lang="en-US" dirty="0"/>
          </a:p>
        </p:txBody>
      </p:sp>
      <p:sp>
        <p:nvSpPr>
          <p:cNvPr id="3" name="Title 2"/>
          <p:cNvSpPr>
            <a:spLocks noGrp="1"/>
          </p:cNvSpPr>
          <p:nvPr>
            <p:ph type="title"/>
          </p:nvPr>
        </p:nvSpPr>
        <p:spPr/>
        <p:txBody>
          <a:bodyPr/>
          <a:lstStyle/>
          <a:p>
            <a:r>
              <a:rPr lang="en-US" dirty="0" smtClean="0"/>
              <a:t>Transportation</a:t>
            </a:r>
            <a:endParaRPr lang="en-US" dirty="0"/>
          </a:p>
        </p:txBody>
      </p:sp>
    </p:spTree>
    <p:extLst>
      <p:ext uri="{BB962C8B-B14F-4D97-AF65-F5344CB8AC3E}">
        <p14:creationId xmlns:p14="http://schemas.microsoft.com/office/powerpoint/2010/main" val="31806328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W</a:t>
            </a:r>
            <a:r>
              <a:rPr lang="en-US" dirty="0" smtClean="0"/>
              <a:t>hen people with brain injuries were </a:t>
            </a:r>
            <a:r>
              <a:rPr lang="en-US" dirty="0"/>
              <a:t>asked about their agreement with a series of statements about their </a:t>
            </a:r>
            <a:r>
              <a:rPr lang="en-US" b="1" dirty="0">
                <a:solidFill>
                  <a:schemeClr val="accent1"/>
                </a:solidFill>
              </a:rPr>
              <a:t>housing choices</a:t>
            </a:r>
            <a:r>
              <a:rPr lang="en-US" dirty="0"/>
              <a:t>, the majority </a:t>
            </a:r>
            <a:r>
              <a:rPr lang="en-US" dirty="0" smtClean="0"/>
              <a:t>felt </a:t>
            </a:r>
            <a:r>
              <a:rPr lang="en-US" dirty="0"/>
              <a:t>they could:</a:t>
            </a:r>
          </a:p>
          <a:p>
            <a:pPr lvl="0"/>
            <a:r>
              <a:rPr lang="en-US" sz="2400" dirty="0"/>
              <a:t>Choose where they live (57%)</a:t>
            </a:r>
          </a:p>
          <a:p>
            <a:pPr lvl="0"/>
            <a:r>
              <a:rPr lang="en-US" sz="2400" dirty="0"/>
              <a:t>Choose who they live with (51%)</a:t>
            </a:r>
          </a:p>
          <a:p>
            <a:pPr lvl="0"/>
            <a:r>
              <a:rPr lang="en-US" sz="2400" dirty="0"/>
              <a:t>Get the help they need to stay in or maintain the place where they want to live (57%)</a:t>
            </a:r>
          </a:p>
          <a:p>
            <a:pPr marL="0" indent="0">
              <a:buNone/>
            </a:pPr>
            <a:r>
              <a:rPr lang="en-US" sz="2600" dirty="0"/>
              <a:t>Nearly half (47%) agreed that they had </a:t>
            </a:r>
            <a:r>
              <a:rPr lang="en-US" sz="2600" b="1" dirty="0">
                <a:solidFill>
                  <a:schemeClr val="tx2"/>
                </a:solidFill>
              </a:rPr>
              <a:t>more than one choice</a:t>
            </a:r>
            <a:r>
              <a:rPr lang="en-US" sz="2600" dirty="0"/>
              <a:t> of places to live when they were making their housing </a:t>
            </a:r>
            <a:r>
              <a:rPr lang="en-US" sz="2600" dirty="0" smtClean="0"/>
              <a:t>decision.</a:t>
            </a:r>
            <a:endParaRPr lang="en-US" dirty="0"/>
          </a:p>
          <a:p>
            <a:endParaRPr lang="en-US" dirty="0" smtClean="0"/>
          </a:p>
          <a:p>
            <a:pPr marL="0" indent="0">
              <a:buNone/>
            </a:pPr>
            <a:endParaRPr lang="en-US" dirty="0"/>
          </a:p>
        </p:txBody>
      </p:sp>
      <p:sp>
        <p:nvSpPr>
          <p:cNvPr id="3" name="Title 2"/>
          <p:cNvSpPr>
            <a:spLocks noGrp="1"/>
          </p:cNvSpPr>
          <p:nvPr>
            <p:ph type="title"/>
          </p:nvPr>
        </p:nvSpPr>
        <p:spPr/>
        <p:txBody>
          <a:bodyPr/>
          <a:lstStyle/>
          <a:p>
            <a:r>
              <a:rPr lang="en-US" dirty="0" smtClean="0"/>
              <a:t>Housing</a:t>
            </a:r>
            <a:endParaRPr lang="en-US" dirty="0"/>
          </a:p>
        </p:txBody>
      </p:sp>
    </p:spTree>
    <p:extLst>
      <p:ext uri="{BB962C8B-B14F-4D97-AF65-F5344CB8AC3E}">
        <p14:creationId xmlns:p14="http://schemas.microsoft.com/office/powerpoint/2010/main" val="9393180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In addition to improved supports related to housing, transportation, and employment, people with brain injuries </a:t>
            </a:r>
            <a:r>
              <a:rPr lang="en-US" dirty="0" smtClean="0"/>
              <a:t>indicated </a:t>
            </a:r>
            <a:r>
              <a:rPr lang="en-US" dirty="0"/>
              <a:t>two additional areas where supports could be improved to allow them to be </a:t>
            </a:r>
            <a:r>
              <a:rPr lang="en-US" b="1" dirty="0">
                <a:solidFill>
                  <a:schemeClr val="tx2"/>
                </a:solidFill>
              </a:rPr>
              <a:t>more integrated in their </a:t>
            </a:r>
            <a:r>
              <a:rPr lang="en-US" b="1" dirty="0" smtClean="0">
                <a:solidFill>
                  <a:schemeClr val="tx2"/>
                </a:solidFill>
              </a:rPr>
              <a:t>communities</a:t>
            </a:r>
            <a:r>
              <a:rPr lang="en-US" dirty="0" smtClean="0"/>
              <a:t>:</a:t>
            </a:r>
          </a:p>
          <a:p>
            <a:r>
              <a:rPr lang="en-US" sz="2400" dirty="0" smtClean="0"/>
              <a:t>More </a:t>
            </a:r>
            <a:r>
              <a:rPr lang="en-US" sz="2400" dirty="0"/>
              <a:t>education and understanding in the community regarding brain injuries </a:t>
            </a:r>
            <a:endParaRPr lang="en-US" sz="2400" dirty="0" smtClean="0"/>
          </a:p>
          <a:p>
            <a:r>
              <a:rPr lang="en-US" sz="2400" dirty="0" smtClean="0"/>
              <a:t>More </a:t>
            </a:r>
            <a:r>
              <a:rPr lang="en-US" sz="2400" dirty="0"/>
              <a:t>social opportunities that are appropriate for </a:t>
            </a:r>
            <a:r>
              <a:rPr lang="en-US" sz="2400" dirty="0" smtClean="0"/>
              <a:t>them</a:t>
            </a:r>
            <a:endParaRPr lang="en-US" sz="2400" dirty="0"/>
          </a:p>
          <a:p>
            <a:pPr lvl="0"/>
            <a:endParaRPr lang="en-US" dirty="0" smtClean="0">
              <a:ea typeface="Times New Roman" panose="02020603050405020304" pitchFamily="18" charset="0"/>
              <a:cs typeface="Wingdings" panose="05000000000000000000" pitchFamily="2" charset="2"/>
            </a:endParaRPr>
          </a:p>
          <a:p>
            <a:endParaRPr lang="en-US" dirty="0"/>
          </a:p>
          <a:p>
            <a:endParaRPr lang="en-US" dirty="0" smtClean="0"/>
          </a:p>
          <a:p>
            <a:pPr marL="0" indent="0">
              <a:buNone/>
            </a:pPr>
            <a:endParaRPr lang="en-US" dirty="0"/>
          </a:p>
        </p:txBody>
      </p:sp>
      <p:sp>
        <p:nvSpPr>
          <p:cNvPr id="3" name="Title 2"/>
          <p:cNvSpPr>
            <a:spLocks noGrp="1"/>
          </p:cNvSpPr>
          <p:nvPr>
            <p:ph type="title"/>
          </p:nvPr>
        </p:nvSpPr>
        <p:spPr/>
        <p:txBody>
          <a:bodyPr/>
          <a:lstStyle/>
          <a:p>
            <a:r>
              <a:rPr lang="en-US" dirty="0" smtClean="0"/>
              <a:t>Community integration</a:t>
            </a:r>
            <a:endParaRPr lang="en-US" dirty="0"/>
          </a:p>
        </p:txBody>
      </p:sp>
    </p:spTree>
    <p:extLst>
      <p:ext uri="{BB962C8B-B14F-4D97-AF65-F5344CB8AC3E}">
        <p14:creationId xmlns:p14="http://schemas.microsoft.com/office/powerpoint/2010/main" val="32318519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Many </a:t>
            </a:r>
            <a:r>
              <a:rPr lang="en-US" dirty="0"/>
              <a:t>people with brain injuries </a:t>
            </a:r>
            <a:r>
              <a:rPr lang="en-US" dirty="0" smtClean="0"/>
              <a:t>had </a:t>
            </a:r>
            <a:r>
              <a:rPr lang="en-US" b="1" dirty="0">
                <a:solidFill>
                  <a:schemeClr val="tx2"/>
                </a:solidFill>
              </a:rPr>
              <a:t>positive things </a:t>
            </a:r>
            <a:r>
              <a:rPr lang="en-US" dirty="0"/>
              <a:t>to say about how their services and supports affect their </a:t>
            </a:r>
            <a:r>
              <a:rPr lang="en-US" b="1" dirty="0">
                <a:solidFill>
                  <a:schemeClr val="accent1"/>
                </a:solidFill>
              </a:rPr>
              <a:t>quality of life </a:t>
            </a:r>
            <a:r>
              <a:rPr lang="en-US" dirty="0"/>
              <a:t>and expressed </a:t>
            </a:r>
            <a:r>
              <a:rPr lang="en-US" b="1" dirty="0">
                <a:solidFill>
                  <a:schemeClr val="tx2"/>
                </a:solidFill>
              </a:rPr>
              <a:t>appreciation and gratitude</a:t>
            </a:r>
            <a:r>
              <a:rPr lang="en-US" b="1" dirty="0"/>
              <a:t> </a:t>
            </a:r>
            <a:r>
              <a:rPr lang="en-US" dirty="0"/>
              <a:t>for what they were receiving. </a:t>
            </a:r>
            <a:endParaRPr lang="en-US" dirty="0" smtClean="0"/>
          </a:p>
          <a:p>
            <a:pPr marL="0" indent="0">
              <a:buNone/>
            </a:pPr>
            <a:r>
              <a:rPr lang="en-US" sz="2000" i="1" dirty="0" smtClean="0">
                <a:solidFill>
                  <a:schemeClr val="accent1"/>
                </a:solidFill>
              </a:rPr>
              <a:t>“</a:t>
            </a:r>
            <a:r>
              <a:rPr lang="en-US" sz="2000" i="1" dirty="0">
                <a:solidFill>
                  <a:schemeClr val="accent1"/>
                </a:solidFill>
              </a:rPr>
              <a:t>The help I receive adds greatly to my quality of life. [My service provider] has given me quality of life, to be honest</a:t>
            </a:r>
            <a:r>
              <a:rPr lang="en-US" sz="2000" i="1" dirty="0" smtClean="0">
                <a:solidFill>
                  <a:schemeClr val="accent1"/>
                </a:solidFill>
              </a:rPr>
              <a:t>.” </a:t>
            </a:r>
            <a:endParaRPr lang="en-US" sz="2000" i="1" dirty="0">
              <a:solidFill>
                <a:schemeClr val="accent1"/>
              </a:solidFill>
            </a:endParaRPr>
          </a:p>
          <a:p>
            <a:pPr marL="0" indent="0">
              <a:buNone/>
            </a:pPr>
            <a:r>
              <a:rPr lang="en-US" sz="2000" i="1" dirty="0" smtClean="0">
                <a:solidFill>
                  <a:schemeClr val="accent1"/>
                </a:solidFill>
              </a:rPr>
              <a:t>“</a:t>
            </a:r>
            <a:r>
              <a:rPr lang="en-US" sz="2000" i="1" dirty="0">
                <a:solidFill>
                  <a:schemeClr val="accent1"/>
                </a:solidFill>
              </a:rPr>
              <a:t>I would like to state HOW MUCH I APPRECIATE WHAT IS IN PLACE AND THE HELP </a:t>
            </a:r>
            <a:r>
              <a:rPr lang="en-US" sz="2000" i="1" dirty="0" smtClean="0">
                <a:solidFill>
                  <a:schemeClr val="accent1"/>
                </a:solidFill>
              </a:rPr>
              <a:t>I </a:t>
            </a:r>
            <a:r>
              <a:rPr lang="en-US" sz="2000" i="1" dirty="0">
                <a:solidFill>
                  <a:schemeClr val="accent1"/>
                </a:solidFill>
              </a:rPr>
              <a:t>DO RECEIVE from the system as it is. I am very grateful for </a:t>
            </a:r>
            <a:r>
              <a:rPr lang="en-US" sz="2000" i="1" dirty="0" smtClean="0">
                <a:solidFill>
                  <a:schemeClr val="accent1"/>
                </a:solidFill>
              </a:rPr>
              <a:t>it.”</a:t>
            </a:r>
            <a:endParaRPr lang="en-US" sz="2000" i="1" dirty="0">
              <a:solidFill>
                <a:schemeClr val="accent1"/>
              </a:solidFill>
            </a:endParaRPr>
          </a:p>
          <a:p>
            <a:pPr lvl="0"/>
            <a:endParaRPr lang="en-US" dirty="0" smtClean="0">
              <a:ea typeface="Times New Roman" panose="02020603050405020304" pitchFamily="18" charset="0"/>
              <a:cs typeface="Wingdings" panose="05000000000000000000" pitchFamily="2" charset="2"/>
            </a:endParaRPr>
          </a:p>
          <a:p>
            <a:endParaRPr lang="en-US" dirty="0"/>
          </a:p>
          <a:p>
            <a:endParaRPr lang="en-US" dirty="0" smtClean="0"/>
          </a:p>
          <a:p>
            <a:pPr marL="0" indent="0">
              <a:buNone/>
            </a:pPr>
            <a:endParaRPr lang="en-US" dirty="0"/>
          </a:p>
        </p:txBody>
      </p:sp>
      <p:sp>
        <p:nvSpPr>
          <p:cNvPr id="3" name="Title 2"/>
          <p:cNvSpPr>
            <a:spLocks noGrp="1"/>
          </p:cNvSpPr>
          <p:nvPr>
            <p:ph type="title"/>
          </p:nvPr>
        </p:nvSpPr>
        <p:spPr/>
        <p:txBody>
          <a:bodyPr/>
          <a:lstStyle/>
          <a:p>
            <a:r>
              <a:rPr lang="en-US" dirty="0" smtClean="0"/>
              <a:t>Quality of life</a:t>
            </a:r>
            <a:endParaRPr lang="en-US" dirty="0"/>
          </a:p>
        </p:txBody>
      </p:sp>
    </p:spTree>
    <p:extLst>
      <p:ext uri="{BB962C8B-B14F-4D97-AF65-F5344CB8AC3E}">
        <p14:creationId xmlns:p14="http://schemas.microsoft.com/office/powerpoint/2010/main" val="28532079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Others offered </a:t>
            </a:r>
            <a:r>
              <a:rPr lang="en-US" b="1" dirty="0" smtClean="0">
                <a:solidFill>
                  <a:schemeClr val="tx2"/>
                </a:solidFill>
              </a:rPr>
              <a:t>suggestions for changes</a:t>
            </a:r>
            <a:r>
              <a:rPr lang="en-US" dirty="0" smtClean="0"/>
              <a:t>, including: </a:t>
            </a:r>
          </a:p>
          <a:p>
            <a:pPr lvl="1"/>
            <a:r>
              <a:rPr lang="en-US" dirty="0" smtClean="0"/>
              <a:t>having more knowledgeable staff to provide help and services</a:t>
            </a:r>
          </a:p>
          <a:p>
            <a:pPr lvl="1"/>
            <a:r>
              <a:rPr lang="en-US" dirty="0" smtClean="0"/>
              <a:t>improving the accessibility and quality of assistance they receive</a:t>
            </a:r>
          </a:p>
          <a:p>
            <a:pPr lvl="1"/>
            <a:r>
              <a:rPr lang="en-US" dirty="0" smtClean="0"/>
              <a:t>enabling better access to social and recreational activities that are appropriate for them</a:t>
            </a:r>
          </a:p>
          <a:p>
            <a:pPr lvl="1"/>
            <a:r>
              <a:rPr lang="en-US" dirty="0" smtClean="0"/>
              <a:t>having better housing options</a:t>
            </a:r>
            <a:endParaRPr lang="en-US" dirty="0"/>
          </a:p>
          <a:p>
            <a:endParaRPr lang="en-US" dirty="0" smtClean="0"/>
          </a:p>
          <a:p>
            <a:pPr marL="0" indent="0">
              <a:buNone/>
            </a:pPr>
            <a:endParaRPr lang="en-US" dirty="0"/>
          </a:p>
        </p:txBody>
      </p:sp>
      <p:sp>
        <p:nvSpPr>
          <p:cNvPr id="3" name="Title 2"/>
          <p:cNvSpPr>
            <a:spLocks noGrp="1"/>
          </p:cNvSpPr>
          <p:nvPr>
            <p:ph type="title"/>
          </p:nvPr>
        </p:nvSpPr>
        <p:spPr/>
        <p:txBody>
          <a:bodyPr/>
          <a:lstStyle/>
          <a:p>
            <a:r>
              <a:rPr lang="en-US" dirty="0" smtClean="0"/>
              <a:t>Quality of life</a:t>
            </a:r>
            <a:endParaRPr lang="en-US" dirty="0"/>
          </a:p>
        </p:txBody>
      </p:sp>
    </p:spTree>
    <p:extLst>
      <p:ext uri="{BB962C8B-B14F-4D97-AF65-F5344CB8AC3E}">
        <p14:creationId xmlns:p14="http://schemas.microsoft.com/office/powerpoint/2010/main" val="474386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Determine </a:t>
            </a:r>
            <a:r>
              <a:rPr lang="en-US" dirty="0"/>
              <a:t>the capacity of Minnesota’s local service system to meet the needs of people with brain </a:t>
            </a:r>
            <a:r>
              <a:rPr lang="en-US" dirty="0" smtClean="0"/>
              <a:t>injuries.</a:t>
            </a:r>
            <a:endParaRPr lang="en-US" dirty="0" smtClean="0"/>
          </a:p>
          <a:p>
            <a:r>
              <a:rPr lang="en-US" dirty="0" smtClean="0"/>
              <a:t>Inform </a:t>
            </a:r>
            <a:r>
              <a:rPr lang="en-US" dirty="0"/>
              <a:t>state agencies, stakeholders, advocates, people with brain injuries, as well as their family members or caregivers about the current state of services in </a:t>
            </a:r>
            <a:r>
              <a:rPr lang="en-US" dirty="0" smtClean="0"/>
              <a:t>Minnesota.</a:t>
            </a:r>
            <a:endParaRPr lang="en-US" dirty="0" smtClean="0"/>
          </a:p>
          <a:p>
            <a:r>
              <a:rPr lang="en-US" dirty="0" smtClean="0"/>
              <a:t>Provide </a:t>
            </a:r>
            <a:r>
              <a:rPr lang="en-US" dirty="0"/>
              <a:t>information that can be used to inform policy, service development, and future </a:t>
            </a:r>
            <a:r>
              <a:rPr lang="en-US" dirty="0" smtClean="0"/>
              <a:t>research.</a:t>
            </a:r>
            <a:endParaRPr lang="en-US" dirty="0"/>
          </a:p>
        </p:txBody>
      </p:sp>
      <p:sp>
        <p:nvSpPr>
          <p:cNvPr id="3" name="Title 2"/>
          <p:cNvSpPr>
            <a:spLocks noGrp="1"/>
          </p:cNvSpPr>
          <p:nvPr>
            <p:ph type="title"/>
          </p:nvPr>
        </p:nvSpPr>
        <p:spPr/>
        <p:txBody>
          <a:bodyPr/>
          <a:lstStyle/>
          <a:p>
            <a:r>
              <a:rPr lang="en-US" dirty="0" smtClean="0"/>
              <a:t>Purpose of the study</a:t>
            </a:r>
            <a:endParaRPr lang="en-US" dirty="0"/>
          </a:p>
        </p:txBody>
      </p:sp>
    </p:spTree>
    <p:custDataLst>
      <p:tags r:id="rId1"/>
    </p:custDataLst>
    <p:extLst>
      <p:ext uri="{BB962C8B-B14F-4D97-AF65-F5344CB8AC3E}">
        <p14:creationId xmlns:p14="http://schemas.microsoft.com/office/powerpoint/2010/main" val="37956102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Questions?</a:t>
            </a:r>
          </a:p>
          <a:p>
            <a:endParaRPr lang="en-US" dirty="0"/>
          </a:p>
          <a:p>
            <a:endParaRPr lang="en-US" dirty="0" smtClean="0"/>
          </a:p>
          <a:p>
            <a:endParaRPr lang="en-US" dirty="0" smtClean="0"/>
          </a:p>
          <a:p>
            <a:r>
              <a:rPr lang="en-US" dirty="0" smtClean="0"/>
              <a:t>The full report can be found at:</a:t>
            </a:r>
          </a:p>
          <a:p>
            <a:pPr marL="0" indent="0">
              <a:buNone/>
            </a:pPr>
            <a:r>
              <a:rPr lang="en-US" sz="2000" dirty="0">
                <a:solidFill>
                  <a:srgbClr val="00B0F0"/>
                </a:solidFill>
                <a:hlinkClick r:id="rId2"/>
              </a:rPr>
              <a:t>https://edocs.dhs.state.mn.us/lfserver/Public/DHS-7301M-ENG</a:t>
            </a:r>
            <a:endParaRPr lang="en-US" sz="2000" dirty="0">
              <a:solidFill>
                <a:srgbClr val="00B0F0"/>
              </a:solidFill>
            </a:endParaRPr>
          </a:p>
          <a:p>
            <a:endParaRPr lang="en-US" dirty="0"/>
          </a:p>
        </p:txBody>
      </p:sp>
      <p:sp>
        <p:nvSpPr>
          <p:cNvPr id="3" name="Title 2"/>
          <p:cNvSpPr>
            <a:spLocks noGrp="1"/>
          </p:cNvSpPr>
          <p:nvPr>
            <p:ph type="title"/>
          </p:nvPr>
        </p:nvSpPr>
        <p:spPr/>
        <p:txBody>
          <a:bodyPr/>
          <a:lstStyle/>
          <a:p>
            <a:r>
              <a:rPr lang="en-US" dirty="0" smtClean="0"/>
              <a:t>Thank you!</a:t>
            </a:r>
            <a:endParaRPr lang="en-US" dirty="0"/>
          </a:p>
        </p:txBody>
      </p:sp>
    </p:spTree>
    <p:extLst>
      <p:ext uri="{BB962C8B-B14F-4D97-AF65-F5344CB8AC3E}">
        <p14:creationId xmlns:p14="http://schemas.microsoft.com/office/powerpoint/2010/main" val="191379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Survey, focus groups, and interviews with brain injury survivors and caregivers</a:t>
            </a:r>
          </a:p>
          <a:p>
            <a:r>
              <a:rPr lang="en-US" dirty="0" smtClean="0"/>
              <a:t>Survey of service providers</a:t>
            </a:r>
          </a:p>
          <a:p>
            <a:r>
              <a:rPr lang="en-US" dirty="0" smtClean="0"/>
              <a:t>Survey of county and tribal representatives</a:t>
            </a:r>
          </a:p>
          <a:p>
            <a:r>
              <a:rPr lang="en-US" dirty="0" smtClean="0"/>
              <a:t>Interviews with key brain injury stakeholders</a:t>
            </a:r>
          </a:p>
          <a:p>
            <a:r>
              <a:rPr lang="en-US" dirty="0" smtClean="0"/>
              <a:t>Analysis of existing data</a:t>
            </a:r>
          </a:p>
          <a:p>
            <a:pPr lvl="1"/>
            <a:r>
              <a:rPr lang="en-US" dirty="0" smtClean="0"/>
              <a:t>Minnesota Hospital Association</a:t>
            </a:r>
          </a:p>
          <a:p>
            <a:pPr lvl="1"/>
            <a:r>
              <a:rPr lang="en-US" dirty="0" smtClean="0"/>
              <a:t>Wilder </a:t>
            </a:r>
            <a:r>
              <a:rPr lang="en-US" dirty="0"/>
              <a:t>Research’s Statewide Homelessness </a:t>
            </a:r>
            <a:r>
              <a:rPr lang="en-US" dirty="0" smtClean="0"/>
              <a:t>study</a:t>
            </a:r>
          </a:p>
        </p:txBody>
      </p:sp>
      <p:sp>
        <p:nvSpPr>
          <p:cNvPr id="3" name="Title 2"/>
          <p:cNvSpPr>
            <a:spLocks noGrp="1"/>
          </p:cNvSpPr>
          <p:nvPr>
            <p:ph type="title"/>
          </p:nvPr>
        </p:nvSpPr>
        <p:spPr/>
        <p:txBody>
          <a:bodyPr/>
          <a:lstStyle/>
          <a:p>
            <a:r>
              <a:rPr lang="en-US" dirty="0" smtClean="0"/>
              <a:t>Components of the study</a:t>
            </a:r>
            <a:endParaRPr lang="en-US" dirty="0"/>
          </a:p>
        </p:txBody>
      </p:sp>
    </p:spTree>
    <p:custDataLst>
      <p:tags r:id="rId1"/>
    </p:custDataLst>
    <p:extLst>
      <p:ext uri="{BB962C8B-B14F-4D97-AF65-F5344CB8AC3E}">
        <p14:creationId xmlns:p14="http://schemas.microsoft.com/office/powerpoint/2010/main" val="25179934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The Minnesota Department of Human Services contracted with Wilder Research to conduct </a:t>
            </a:r>
            <a:r>
              <a:rPr lang="en-US" sz="2400" dirty="0" smtClean="0"/>
              <a:t>the study.</a:t>
            </a:r>
            <a:endParaRPr lang="en-US" sz="2000" i="1" dirty="0" smtClean="0"/>
          </a:p>
          <a:p>
            <a:pPr marL="0" indent="0">
              <a:buNone/>
            </a:pPr>
            <a:r>
              <a:rPr lang="en-US" sz="1800" i="1" dirty="0" smtClean="0"/>
              <a:t>This </a:t>
            </a:r>
            <a:r>
              <a:rPr lang="en-US" sz="1800" i="1" dirty="0"/>
              <a:t>project was supported by the Health Resources and Services Administration (HRSA) of the U.S. Department of Health and Human Services (HHS) under grant number #H21MC17234, TBI in Minnesota Correctional Facilities: Systems Change for Successful Return to Community, a Traumatic Brain Injury State Implementation Partnership Grant (Federal Funding Total: $990,385. No nongovernmental funding financed this project). </a:t>
            </a:r>
            <a:endParaRPr lang="en-US" sz="1800" dirty="0"/>
          </a:p>
          <a:p>
            <a:pPr marL="0" indent="0">
              <a:buNone/>
            </a:pPr>
            <a:r>
              <a:rPr lang="en-US" sz="1800" b="1" i="1" dirty="0"/>
              <a:t>This information or content and conclusions included in this report are those of the author(s) and should not be construed as the official position or policy of, nor should any endorsements be inferred by, HRSA, HHS, the U.S. Government, or the Minnesota Department of Human Services (DHS)</a:t>
            </a:r>
            <a:r>
              <a:rPr lang="en-US" sz="1800" b="1" dirty="0"/>
              <a:t>.</a:t>
            </a:r>
            <a:endParaRPr lang="en-US" sz="1800" dirty="0"/>
          </a:p>
        </p:txBody>
      </p:sp>
      <p:sp>
        <p:nvSpPr>
          <p:cNvPr id="3" name="Title 2"/>
          <p:cNvSpPr>
            <a:spLocks noGrp="1"/>
          </p:cNvSpPr>
          <p:nvPr>
            <p:ph type="title"/>
          </p:nvPr>
        </p:nvSpPr>
        <p:spPr/>
        <p:txBody>
          <a:bodyPr/>
          <a:lstStyle/>
          <a:p>
            <a:r>
              <a:rPr lang="en-US" dirty="0" smtClean="0"/>
              <a:t>Other important information</a:t>
            </a:r>
            <a:endParaRPr lang="en-US" dirty="0"/>
          </a:p>
        </p:txBody>
      </p:sp>
    </p:spTree>
    <p:custDataLst>
      <p:tags r:id="rId1"/>
    </p:custDataLst>
    <p:extLst>
      <p:ext uri="{BB962C8B-B14F-4D97-AF65-F5344CB8AC3E}">
        <p14:creationId xmlns:p14="http://schemas.microsoft.com/office/powerpoint/2010/main" val="2815766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515429"/>
            <a:ext cx="8229599" cy="638629"/>
          </a:xfrm>
        </p:spPr>
        <p:txBody>
          <a:bodyPr/>
          <a:lstStyle/>
          <a:p>
            <a:pPr marL="0" indent="0">
              <a:buNone/>
            </a:pPr>
            <a:r>
              <a:rPr lang="en-US" sz="2400" dirty="0" smtClean="0"/>
              <a:t>The assessment sought to understand the needs and resources of Minnesotans who live with all types of </a:t>
            </a:r>
            <a:r>
              <a:rPr lang="en-US" sz="2400" b="1" dirty="0" smtClean="0">
                <a:solidFill>
                  <a:schemeClr val="tx2"/>
                </a:solidFill>
              </a:rPr>
              <a:t>ABIs.</a:t>
            </a:r>
          </a:p>
        </p:txBody>
      </p:sp>
      <p:sp>
        <p:nvSpPr>
          <p:cNvPr id="3" name="Title 2"/>
          <p:cNvSpPr>
            <a:spLocks noGrp="1"/>
          </p:cNvSpPr>
          <p:nvPr>
            <p:ph type="title"/>
          </p:nvPr>
        </p:nvSpPr>
        <p:spPr/>
        <p:txBody>
          <a:bodyPr/>
          <a:lstStyle/>
          <a:p>
            <a:r>
              <a:rPr lang="en-US" dirty="0" smtClean="0"/>
              <a:t>What is brain injury?</a:t>
            </a:r>
            <a:endParaRPr lang="en-US" dirty="0"/>
          </a:p>
        </p:txBody>
      </p:sp>
      <p:sp>
        <p:nvSpPr>
          <p:cNvPr id="5" name="TextBox 4"/>
          <p:cNvSpPr txBox="1"/>
          <p:nvPr/>
        </p:nvSpPr>
        <p:spPr>
          <a:xfrm>
            <a:off x="457200" y="1538518"/>
            <a:ext cx="8229599" cy="4062651"/>
          </a:xfrm>
          <a:prstGeom prst="rect">
            <a:avLst/>
          </a:prstGeom>
          <a:noFill/>
        </p:spPr>
        <p:txBody>
          <a:bodyPr wrap="square" rtlCol="0">
            <a:spAutoFit/>
          </a:bodyPr>
          <a:lstStyle/>
          <a:p>
            <a:r>
              <a:rPr lang="en-US" sz="2400" dirty="0" smtClean="0"/>
              <a:t>An</a:t>
            </a:r>
            <a:r>
              <a:rPr lang="en-US" sz="2400" b="1" dirty="0" smtClean="0"/>
              <a:t> </a:t>
            </a:r>
            <a:r>
              <a:rPr lang="en-US" sz="2400" b="1" dirty="0" smtClean="0">
                <a:solidFill>
                  <a:schemeClr val="accent1"/>
                </a:solidFill>
              </a:rPr>
              <a:t>acquired brain injury (ABI) </a:t>
            </a:r>
            <a:r>
              <a:rPr lang="en-US" sz="2400" dirty="0"/>
              <a:t>is an injury to the brain that occurs after birth</a:t>
            </a:r>
            <a:r>
              <a:rPr lang="en-US" sz="2400" dirty="0" smtClean="0"/>
              <a:t>. </a:t>
            </a:r>
          </a:p>
          <a:p>
            <a:pPr marL="285750" indent="-285750">
              <a:buFont typeface="Arial" panose="020B0604020202020204" pitchFamily="34" charset="0"/>
              <a:buChar char="•"/>
            </a:pPr>
            <a:r>
              <a:rPr lang="en-US" sz="2400" dirty="0" smtClean="0"/>
              <a:t>Can occur in many ways, including </a:t>
            </a:r>
            <a:r>
              <a:rPr lang="en-US" sz="2400" dirty="0"/>
              <a:t>during surgery, stroke, near drowning, or exposure to drugs, alcohol, or toxic </a:t>
            </a:r>
            <a:r>
              <a:rPr lang="en-US" sz="2400" dirty="0" smtClean="0"/>
              <a:t>chemicals.</a:t>
            </a:r>
          </a:p>
          <a:p>
            <a:endParaRPr lang="en-US" sz="2400" dirty="0"/>
          </a:p>
          <a:p>
            <a:r>
              <a:rPr lang="en-US" sz="2400" b="1" dirty="0" smtClean="0">
                <a:solidFill>
                  <a:schemeClr val="accent1"/>
                </a:solidFill>
              </a:rPr>
              <a:t>Traumatic brain injuries (TBI) </a:t>
            </a:r>
            <a:r>
              <a:rPr lang="en-US" sz="2400" dirty="0" smtClean="0"/>
              <a:t>are a subset of all ABIs. A TBI is an </a:t>
            </a:r>
            <a:r>
              <a:rPr lang="en-US" sz="2400" dirty="0"/>
              <a:t>injury to the brain caused by a “bump, blow or jolt to the head or a penetrating head injury that disrupts the normal function of the brain.”</a:t>
            </a:r>
            <a:endParaRPr lang="en-US" sz="2400" b="1" dirty="0">
              <a:solidFill>
                <a:schemeClr val="tx2"/>
              </a:solidFill>
            </a:endParaRPr>
          </a:p>
          <a:p>
            <a:endParaRPr lang="en-US" dirty="0"/>
          </a:p>
        </p:txBody>
      </p:sp>
    </p:spTree>
    <p:extLst>
      <p:ext uri="{BB962C8B-B14F-4D97-AF65-F5344CB8AC3E}">
        <p14:creationId xmlns:p14="http://schemas.microsoft.com/office/powerpoint/2010/main" val="1085938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2014, approximately </a:t>
            </a:r>
            <a:r>
              <a:rPr lang="en-US" b="1" dirty="0" smtClean="0">
                <a:solidFill>
                  <a:schemeClr val="tx2"/>
                </a:solidFill>
              </a:rPr>
              <a:t>12,300 people</a:t>
            </a:r>
            <a:r>
              <a:rPr lang="en-US" b="1" dirty="0" smtClean="0"/>
              <a:t> </a:t>
            </a:r>
            <a:r>
              <a:rPr lang="en-US" dirty="0" smtClean="0"/>
              <a:t>were hospitalized or treated in an emergency department with </a:t>
            </a:r>
            <a:r>
              <a:rPr lang="en-US" b="1" dirty="0" smtClean="0">
                <a:solidFill>
                  <a:schemeClr val="tx2"/>
                </a:solidFill>
              </a:rPr>
              <a:t>traumatic brain injury.</a:t>
            </a:r>
            <a:r>
              <a:rPr lang="en-US" dirty="0" smtClean="0"/>
              <a:t> </a:t>
            </a:r>
          </a:p>
          <a:p>
            <a:r>
              <a:rPr lang="en-US" dirty="0" smtClean="0"/>
              <a:t>The leading causes of these TBIs include:</a:t>
            </a:r>
          </a:p>
          <a:p>
            <a:pPr lvl="1"/>
            <a:r>
              <a:rPr lang="en-US" dirty="0" smtClean="0"/>
              <a:t>Falls (41%)</a:t>
            </a:r>
          </a:p>
          <a:p>
            <a:pPr lvl="1"/>
            <a:r>
              <a:rPr lang="en-US" dirty="0" smtClean="0"/>
              <a:t>Sports/recreation (23%)</a:t>
            </a:r>
          </a:p>
          <a:p>
            <a:pPr marL="0" indent="0">
              <a:buNone/>
            </a:pPr>
            <a:endParaRPr lang="en-US" sz="1400" b="1" i="1" dirty="0" smtClean="0"/>
          </a:p>
          <a:p>
            <a:pPr marL="0" indent="0">
              <a:buNone/>
            </a:pPr>
            <a:endParaRPr lang="en-US" sz="1400" b="1" i="1" dirty="0"/>
          </a:p>
          <a:p>
            <a:pPr marL="0" indent="0">
              <a:buNone/>
            </a:pPr>
            <a:endParaRPr lang="en-US" sz="1400" b="1" i="1" dirty="0" smtClean="0"/>
          </a:p>
          <a:p>
            <a:pPr marL="0" indent="0">
              <a:buNone/>
            </a:pPr>
            <a:endParaRPr lang="en-US" sz="1400" b="1" i="1" dirty="0"/>
          </a:p>
          <a:p>
            <a:pPr marL="0" indent="0">
              <a:buNone/>
            </a:pPr>
            <a:endParaRPr lang="en-US" sz="1400" b="1" i="1" dirty="0" smtClean="0"/>
          </a:p>
          <a:p>
            <a:pPr marL="0" indent="0">
              <a:buNone/>
            </a:pPr>
            <a:endParaRPr lang="en-US" sz="1400" b="1" i="1" dirty="0"/>
          </a:p>
          <a:p>
            <a:pPr marL="0" indent="0">
              <a:buNone/>
            </a:pPr>
            <a:endParaRPr lang="en-US" sz="1400" b="1" i="1" dirty="0" smtClean="0"/>
          </a:p>
          <a:p>
            <a:pPr marL="0" indent="0">
              <a:buNone/>
            </a:pPr>
            <a:endParaRPr lang="en-US" sz="1400" b="1" i="1" dirty="0"/>
          </a:p>
          <a:p>
            <a:pPr marL="0" indent="0">
              <a:buNone/>
            </a:pPr>
            <a:endParaRPr lang="en-US" sz="1400" b="1" i="1" dirty="0" smtClean="0"/>
          </a:p>
          <a:p>
            <a:pPr marL="0" indent="0">
              <a:buNone/>
            </a:pPr>
            <a:r>
              <a:rPr lang="en-US" sz="1400" b="1" i="1" dirty="0" smtClean="0"/>
              <a:t>Source</a:t>
            </a:r>
            <a:r>
              <a:rPr lang="en-US" sz="1400" b="1" i="1" dirty="0"/>
              <a:t>: </a:t>
            </a:r>
            <a:r>
              <a:rPr lang="en-US" sz="1400" i="1" dirty="0"/>
              <a:t>	MDH analysis of Minnesota Hospital Association data.</a:t>
            </a:r>
          </a:p>
          <a:p>
            <a:endParaRPr lang="en-US" dirty="0"/>
          </a:p>
        </p:txBody>
      </p:sp>
      <p:sp>
        <p:nvSpPr>
          <p:cNvPr id="3" name="Title 2"/>
          <p:cNvSpPr>
            <a:spLocks noGrp="1"/>
          </p:cNvSpPr>
          <p:nvPr>
            <p:ph type="title"/>
          </p:nvPr>
        </p:nvSpPr>
        <p:spPr/>
        <p:txBody>
          <a:bodyPr/>
          <a:lstStyle/>
          <a:p>
            <a:r>
              <a:rPr lang="en-US" dirty="0" smtClean="0"/>
              <a:t>Frequency of brain injury</a:t>
            </a:r>
            <a:endParaRPr lang="en-US" dirty="0"/>
          </a:p>
        </p:txBody>
      </p:sp>
    </p:spTree>
    <p:extLst>
      <p:ext uri="{BB962C8B-B14F-4D97-AF65-F5344CB8AC3E}">
        <p14:creationId xmlns:p14="http://schemas.microsoft.com/office/powerpoint/2010/main" val="40052224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Frequency of brain injury</a:t>
            </a:r>
            <a:endParaRPr lang="en-US" dirty="0"/>
          </a:p>
        </p:txBody>
      </p:sp>
      <p:sp>
        <p:nvSpPr>
          <p:cNvPr id="6" name="Content Placeholder 5"/>
          <p:cNvSpPr>
            <a:spLocks noGrp="1"/>
          </p:cNvSpPr>
          <p:nvPr>
            <p:ph idx="1"/>
          </p:nvPr>
        </p:nvSpPr>
        <p:spPr>
          <a:xfrm>
            <a:off x="457199" y="1600200"/>
            <a:ext cx="8556171" cy="4525963"/>
          </a:xfrm>
        </p:spPr>
        <p:txBody>
          <a:bodyPr/>
          <a:lstStyle/>
          <a:p>
            <a:r>
              <a:rPr lang="en-US" dirty="0" smtClean="0"/>
              <a:t>Rates of TBI are highest among </a:t>
            </a:r>
            <a:r>
              <a:rPr lang="en-US" b="1" dirty="0" smtClean="0"/>
              <a:t>youth age 11-17</a:t>
            </a:r>
            <a:r>
              <a:rPr lang="en-US" dirty="0" smtClean="0"/>
              <a:t> and </a:t>
            </a:r>
            <a:r>
              <a:rPr lang="en-US" b="1" dirty="0" smtClean="0"/>
              <a:t>older adults age 81+.</a:t>
            </a:r>
          </a:p>
          <a:p>
            <a:pPr marL="0" indent="0">
              <a:buNone/>
              <a:tabLst>
                <a:tab pos="347663" algn="l"/>
              </a:tabLst>
            </a:pPr>
            <a:r>
              <a:rPr lang="en-US" sz="2000" b="1" dirty="0" smtClean="0">
                <a:solidFill>
                  <a:schemeClr val="tx2"/>
                </a:solidFill>
              </a:rPr>
              <a:t>	Rate of TBI cases (out of 100,000) by age group, 2014</a:t>
            </a:r>
            <a:endParaRPr lang="en-US" sz="2000" b="1" dirty="0">
              <a:solidFill>
                <a:schemeClr val="tx2"/>
              </a:solidFill>
            </a:endParaRPr>
          </a:p>
        </p:txBody>
      </p:sp>
      <p:pic>
        <p:nvPicPr>
          <p:cNvPr id="9" name="Picture 8" descr="Horizontal bar chart showing rate of all hospital-treated TBI cases (out of 100,000) by age group, 2014&#10;0-10 years, 190&#10;11-17 years, 524&#10;18-30 years, 256&#10;31-64 yars, 146&#10;65-80 years ,216&#10;81+ years, 507&#10;"/>
          <p:cNvPicPr>
            <a:picLocks noChangeAspect="1"/>
          </p:cNvPicPr>
          <p:nvPr/>
        </p:nvPicPr>
        <p:blipFill rotWithShape="1">
          <a:blip r:embed="rId2" cstate="print">
            <a:extLst>
              <a:ext uri="{28A0092B-C50C-407E-A947-70E740481C1C}">
                <a14:useLocalDpi xmlns:a14="http://schemas.microsoft.com/office/drawing/2010/main" val="0"/>
              </a:ext>
            </a:extLst>
          </a:blip>
          <a:srcRect l="17596"/>
          <a:stretch/>
        </p:blipFill>
        <p:spPr bwMode="auto">
          <a:xfrm>
            <a:off x="2563915" y="2950550"/>
            <a:ext cx="3349623" cy="3017520"/>
          </a:xfrm>
          <a:prstGeom prst="rect">
            <a:avLst/>
          </a:prstGeom>
          <a:noFill/>
          <a:ln>
            <a:noFill/>
          </a:ln>
          <a:extLst>
            <a:ext uri="{53640926-AAD7-44D8-BBD7-CCE9431645EC}">
              <a14:shadowObscured xmlns:a14="http://schemas.microsoft.com/office/drawing/2010/main"/>
            </a:ext>
          </a:extLst>
        </p:spPr>
      </p:pic>
      <p:sp>
        <p:nvSpPr>
          <p:cNvPr id="8" name="Rectangle 7"/>
          <p:cNvSpPr/>
          <p:nvPr/>
        </p:nvSpPr>
        <p:spPr>
          <a:xfrm>
            <a:off x="457200" y="5977976"/>
            <a:ext cx="5487903" cy="646331"/>
          </a:xfrm>
          <a:prstGeom prst="rect">
            <a:avLst/>
          </a:prstGeom>
        </p:spPr>
        <p:txBody>
          <a:bodyPr wrap="square">
            <a:spAutoFit/>
          </a:bodyPr>
          <a:lstStyle/>
          <a:p>
            <a:pPr>
              <a:spcBef>
                <a:spcPts val="600"/>
              </a:spcBef>
              <a:tabLst>
                <a:tab pos="457200" algn="l"/>
              </a:tabLst>
            </a:pPr>
            <a:r>
              <a:rPr lang="en-US" b="1" i="1" spc="-20" dirty="0">
                <a:latin typeface="Arial Narrow" panose="020B0606020202030204" pitchFamily="34" charset="0"/>
                <a:ea typeface="Times New Roman" panose="02020603050405020304" pitchFamily="18" charset="0"/>
                <a:cs typeface="Times New Roman" panose="02020603050405020304" pitchFamily="18" charset="0"/>
              </a:rPr>
              <a:t>Source: </a:t>
            </a:r>
            <a:r>
              <a:rPr lang="en-US" i="1" spc="-20" dirty="0">
                <a:latin typeface="Arial Narrow" panose="020B0606020202030204" pitchFamily="34" charset="0"/>
                <a:ea typeface="Times New Roman" panose="02020603050405020304" pitchFamily="18" charset="0"/>
                <a:cs typeface="Times New Roman" panose="02020603050405020304" pitchFamily="18" charset="0"/>
              </a:rPr>
              <a:t>	MDH analysis of Minnesota Hospital Association data and U.S. Census Bureau population counts and estimates.</a:t>
            </a:r>
            <a:endParaRPr lang="en-US" i="1" spc="-20" dirty="0">
              <a:effectLst/>
              <a:latin typeface="Arial Narrow" panose="020B0606020202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97168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These statistics only tell us about newly occurring TBIs.</a:t>
            </a:r>
          </a:p>
          <a:p>
            <a:pPr lvl="1"/>
            <a:r>
              <a:rPr lang="en-US" dirty="0" smtClean="0"/>
              <a:t>They </a:t>
            </a:r>
            <a:r>
              <a:rPr lang="en-US" b="1" dirty="0" smtClean="0">
                <a:solidFill>
                  <a:schemeClr val="tx2"/>
                </a:solidFill>
              </a:rPr>
              <a:t>do not include other types of ABIs.</a:t>
            </a:r>
            <a:endParaRPr lang="en-US" b="1" dirty="0" smtClean="0"/>
          </a:p>
          <a:p>
            <a:pPr lvl="1"/>
            <a:r>
              <a:rPr lang="en-US" dirty="0" smtClean="0"/>
              <a:t>They are </a:t>
            </a:r>
            <a:r>
              <a:rPr lang="en-US" b="1" dirty="0" smtClean="0">
                <a:solidFill>
                  <a:schemeClr val="tx2"/>
                </a:solidFill>
              </a:rPr>
              <a:t>underestimates</a:t>
            </a:r>
            <a:r>
              <a:rPr lang="en-US" dirty="0" smtClean="0"/>
              <a:t> because they do not include individuals who do not seek treatment for a TBI or who get treatment in a doctor’s office or clinic.</a:t>
            </a:r>
          </a:p>
          <a:p>
            <a:pPr lvl="1"/>
            <a:r>
              <a:rPr lang="en-US" dirty="0" smtClean="0"/>
              <a:t>They do not tell us </a:t>
            </a:r>
            <a:r>
              <a:rPr lang="en-US" b="1" dirty="0" smtClean="0">
                <a:solidFill>
                  <a:schemeClr val="tx2"/>
                </a:solidFill>
              </a:rPr>
              <a:t>how many Minnesotans are brain injury survivors.</a:t>
            </a:r>
            <a:endParaRPr lang="en-US" b="1" dirty="0" smtClean="0"/>
          </a:p>
          <a:p>
            <a:pPr lvl="2">
              <a:spcBef>
                <a:spcPts val="600"/>
              </a:spcBef>
            </a:pPr>
            <a:r>
              <a:rPr lang="en-US" dirty="0" smtClean="0"/>
              <a:t>MN Department of Health estimates that </a:t>
            </a:r>
            <a:r>
              <a:rPr lang="en-US" b="1" dirty="0" smtClean="0"/>
              <a:t>2% of the state’s population (~100,000 people)</a:t>
            </a:r>
            <a:r>
              <a:rPr lang="en-US" dirty="0" smtClean="0"/>
              <a:t> live with the long-term effects of </a:t>
            </a:r>
            <a:r>
              <a:rPr lang="en-US" b="1" dirty="0" smtClean="0"/>
              <a:t>TBI.</a:t>
            </a:r>
            <a:endParaRPr lang="en-US" b="1" dirty="0"/>
          </a:p>
        </p:txBody>
      </p:sp>
      <p:sp>
        <p:nvSpPr>
          <p:cNvPr id="3" name="Title 2"/>
          <p:cNvSpPr>
            <a:spLocks noGrp="1"/>
          </p:cNvSpPr>
          <p:nvPr>
            <p:ph type="title"/>
          </p:nvPr>
        </p:nvSpPr>
        <p:spPr/>
        <p:txBody>
          <a:bodyPr/>
          <a:lstStyle/>
          <a:p>
            <a:r>
              <a:rPr lang="en-US" dirty="0" smtClean="0"/>
              <a:t>Frequency of brain injury</a:t>
            </a:r>
            <a:endParaRPr lang="en-US" dirty="0"/>
          </a:p>
        </p:txBody>
      </p:sp>
    </p:spTree>
    <p:extLst>
      <p:ext uri="{BB962C8B-B14F-4D97-AF65-F5344CB8AC3E}">
        <p14:creationId xmlns:p14="http://schemas.microsoft.com/office/powerpoint/2010/main" val="164915401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ELIMITERS" val="3.1"/>
  <p:tag name="TPVERSION" val="2008"/>
  <p:tag name="PPVERSION" val="14.0"/>
  <p:tag name="POWERPOINTVERSION" val="14.0"/>
  <p:tag name="SHOWBARVISIBLE" val="True"/>
  <p:tag name="EXPANDSHOWBAR" val="True"/>
  <p:tag name="USESECONDARYMONITOR" val="True"/>
  <p:tag name="SAVECSVWITHSESSION" val="False"/>
  <p:tag name="CSVFORMAT" val="0"/>
  <p:tag name="BULLETTYPE" val="3"/>
  <p:tag name="ANSWERNOWSTYLE" val="-1"/>
  <p:tag name="ANSWERNOWTEXT" val="Answer Now"/>
  <p:tag name="COUNTDOWNSTYLE" val="3"/>
  <p:tag name="RESPCOUNTERSTYLE" val="-1"/>
  <p:tag name="RESPCOUNTERFORMAT" val="0"/>
  <p:tag name="RESPTABLESTYLE" val="-1"/>
  <p:tag name="COUNTDOWNSECONDS" val="10"/>
  <p:tag name="INPUTSOURCE" val="1"/>
  <p:tag name="NUMRESPONSES" val="1"/>
  <p:tag name="ALLOWDUPLICATES" val="False"/>
  <p:tag name="BACKUPSESSIONS" val="True"/>
  <p:tag name="BACKUPMAINTENANCE" val="7"/>
  <p:tag name="CHARTVALUEFORMAT" val="0%"/>
  <p:tag name="AUTOADVANCE" val="True"/>
  <p:tag name="REVIEWONLY" val="False"/>
  <p:tag name="ROTATIONINTERVAL" val="2"/>
  <p:tag name="AUTOUPDATEALIASES" val="True"/>
  <p:tag name="STDCHART" val="0"/>
  <p:tag name="RACEENDPOINTS" val="100"/>
  <p:tag name="RACERSMAXDISPLAYED" val="5"/>
  <p:tag name="RACEANIMATIONSPEED" val="3"/>
  <p:tag name="SKIPREMAININGRACESLIDES" val="True"/>
  <p:tag name="PARTICIPANTSINLEADERBOARD" val="5"/>
  <p:tag name="TEAMSINLEADERBOARD" val="5"/>
  <p:tag name="MAXRESPONDERS" val="5"/>
  <p:tag name="BUBBLENAMEVISIBLE" val="True"/>
  <p:tag name="BUBBLESIZEVISIBLE" val="True"/>
  <p:tag name="BUBBLEVALUEFORMAT" val="0.0"/>
  <p:tag name="BUBBLEGROUPING" val="3"/>
  <p:tag name="DEFAULTNUMTEAMS" val="5"/>
  <p:tag name="CUSTOMGRIDBACKCOLOR" val="-2830136"/>
  <p:tag name="CUSTOMCELLFORECOLOR" val="-16777216"/>
  <p:tag name="CUSTOMCELLBACKCOLOR1" val="-657956"/>
  <p:tag name="CUSTOMCELLBACKCOLOR2" val="-13395457"/>
  <p:tag name="CUSTOMCELLBACKCOLOR3" val="-268652"/>
  <p:tag name="CUSTOMCELLBACKCOLOR4" val="-8355712"/>
  <p:tag name="USESCHEMECOLORS" val="True"/>
  <p:tag name="DISPLAYNAME" val="True"/>
  <p:tag name="DISPLAYDEVICENUMBER" val="True"/>
  <p:tag name="DISPLAYDEVICEID" val="True"/>
  <p:tag name="GRIDOPACITY" val="90"/>
  <p:tag name="GRIDROTATIONINTERVAL" val="2"/>
  <p:tag name="AUTOSIZEGRID" val="True"/>
  <p:tag name="GRIDSIZE" val="{Width=800, Height=600}"/>
  <p:tag name="GRIDPOSITION" val="1"/>
  <p:tag name="GRIDFONTSIZE" val="12"/>
  <p:tag name="POLLINGCYCLE" val="2"/>
  <p:tag name="CHARTCOLORS" val="1"/>
  <p:tag name="CHARTLABELS" val="0"/>
  <p:tag name="RESETCHARTS" val="True"/>
  <p:tag name="INCLUDENONRESPONDERS" val="False"/>
  <p:tag name="MULTIRESPDIVISOR" val="1"/>
  <p:tag name="INCLUDEPPT" val="True"/>
  <p:tag name="ALLOWUSERFEEDBACK" val="True"/>
  <p:tag name="CORRECTPOINTVALUE" val="100"/>
  <p:tag name="INCORRECTPOINTVALUE" val="0"/>
  <p:tag name="REALTIMEBACKUP" val="False"/>
  <p:tag name="REALTIMEBACKUPPATH" val="(None)"/>
  <p:tag name="ZEROBASED" val="False"/>
  <p:tag name="AUTOADJUSTPARTRANGE" val="True"/>
  <p:tag name="CHARTSCALE" val="False"/>
  <p:tag name="ADVANCEDSETTINGSVIEW" val="True"/>
  <p:tag name="FIBDISPLAYRESULTS" val="True"/>
  <p:tag name="FIBNUMRESULTS" val="5"/>
  <p:tag name="FIBINCLUDEOTHER" val="True"/>
  <p:tag name="FIBDISPLAYKEYWORDS" val="True"/>
  <p:tag name="PRRESPONSE1" val="10"/>
  <p:tag name="PRRESPONSE2" val="9"/>
  <p:tag name="PRRESPONSE3" val="8"/>
  <p:tag name="PRRESPONSE4" val="7"/>
  <p:tag name="PRRESPONSE5" val="6"/>
  <p:tag name="PRRESPONSE6" val="5"/>
  <p:tag name="PRRESPONSE7" val="4"/>
  <p:tag name="PRRESPONSE8" val="3"/>
  <p:tag name="PRRESPONSE9" val="2"/>
  <p:tag name="PRRESPONSE10" val="1"/>
  <p:tag name="SHOWFLASHWARNING" val="True"/>
  <p:tag name="ALWAYSOPENPOLL" val="False"/>
  <p:tag name="TASKPANEKEY" val="818da12c-0d27-42e2-924c-84840eff9c75"/>
  <p:tag name="TPFULLVERSION" val="4.3.2.1178"/>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DELIMITERS" val="3.1"/>
</p:tagLst>
</file>

<file path=ppt/theme/theme1.xml><?xml version="1.0" encoding="utf-8"?>
<a:theme xmlns:a="http://schemas.openxmlformats.org/drawingml/2006/main" name="WR_PowerPointTemplate">
  <a:themeElements>
    <a:clrScheme name="Research">
      <a:dk1>
        <a:sysClr val="windowText" lastClr="000000"/>
      </a:dk1>
      <a:lt1>
        <a:sysClr val="window" lastClr="FFFFFF"/>
      </a:lt1>
      <a:dk2>
        <a:srgbClr val="0067AC"/>
      </a:dk2>
      <a:lt2>
        <a:srgbClr val="DBE5F1"/>
      </a:lt2>
      <a:accent1>
        <a:srgbClr val="0067AC"/>
      </a:accent1>
      <a:accent2>
        <a:srgbClr val="F3901D"/>
      </a:accent2>
      <a:accent3>
        <a:srgbClr val="8D8B00"/>
      </a:accent3>
      <a:accent4>
        <a:srgbClr val="B5121B"/>
      </a:accent4>
      <a:accent5>
        <a:srgbClr val="F5E5D2"/>
      </a:accent5>
      <a:accent6>
        <a:srgbClr val="8D8B00"/>
      </a:accent6>
      <a:hlink>
        <a:srgbClr val="8D8B00"/>
      </a:hlink>
      <a:folHlink>
        <a:srgbClr val="F3901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WR_PowerPointTemplate" id="{F0F40349-8F90-4C88-A8DC-7518BED74CC7}" vid="{3D56D8FF-3BC7-4FD2-9D4E-06332B616629}"/>
    </a:ext>
  </a:extLst>
</a:theme>
</file>

<file path=ppt/theme/theme2.xml><?xml version="1.0" encoding="utf-8"?>
<a:theme xmlns:a="http://schemas.openxmlformats.org/drawingml/2006/main" name="1_Office Theme">
  <a:themeElements>
    <a:clrScheme name="Research">
      <a:dk1>
        <a:sysClr val="windowText" lastClr="000000"/>
      </a:dk1>
      <a:lt1>
        <a:sysClr val="window" lastClr="FFFFFF"/>
      </a:lt1>
      <a:dk2>
        <a:srgbClr val="0067AC"/>
      </a:dk2>
      <a:lt2>
        <a:srgbClr val="DBE5F1"/>
      </a:lt2>
      <a:accent1>
        <a:srgbClr val="0067AC"/>
      </a:accent1>
      <a:accent2>
        <a:srgbClr val="F3901D"/>
      </a:accent2>
      <a:accent3>
        <a:srgbClr val="8D8B00"/>
      </a:accent3>
      <a:accent4>
        <a:srgbClr val="B5121B"/>
      </a:accent4>
      <a:accent5>
        <a:srgbClr val="F5E5D2"/>
      </a:accent5>
      <a:accent6>
        <a:srgbClr val="8D8B00"/>
      </a:accent6>
      <a:hlink>
        <a:srgbClr val="8D8B00"/>
      </a:hlink>
      <a:folHlink>
        <a:srgbClr val="F3901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WR_PowerPointTemplate" id="{F0F40349-8F90-4C88-A8DC-7518BED74CC7}" vid="{78DEDBC4-A7D1-4D21-B877-5F18B487005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WR_PowerPointTemplate</Template>
  <TotalTime>481</TotalTime>
  <Words>1824</Words>
  <Application>Microsoft Office PowerPoint</Application>
  <PresentationFormat>On-screen Show (4:3)</PresentationFormat>
  <Paragraphs>205</Paragraphs>
  <Slides>30</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30</vt:i4>
      </vt:variant>
    </vt:vector>
  </HeadingPairs>
  <TitlesOfParts>
    <vt:vector size="38" baseType="lpstr">
      <vt:lpstr>Arial</vt:lpstr>
      <vt:lpstr>Arial Narrow</vt:lpstr>
      <vt:lpstr>Calibri</vt:lpstr>
      <vt:lpstr>Tahoma</vt:lpstr>
      <vt:lpstr>Times New Roman</vt:lpstr>
      <vt:lpstr>Wingdings</vt:lpstr>
      <vt:lpstr>WR_PowerPointTemplate</vt:lpstr>
      <vt:lpstr>1_Office Theme</vt:lpstr>
      <vt:lpstr>2015 Statewide Brain Injury Needs and Resources Assessment</vt:lpstr>
      <vt:lpstr>Agenda</vt:lpstr>
      <vt:lpstr>Purpose of the study</vt:lpstr>
      <vt:lpstr>Components of the study</vt:lpstr>
      <vt:lpstr>Other important information</vt:lpstr>
      <vt:lpstr>What is brain injury?</vt:lpstr>
      <vt:lpstr>Frequency of brain injury</vt:lpstr>
      <vt:lpstr>Frequency of brain injury</vt:lpstr>
      <vt:lpstr>Frequency of brain injury</vt:lpstr>
      <vt:lpstr>Frequency of brain injury</vt:lpstr>
      <vt:lpstr>TBI among the homeless population</vt:lpstr>
      <vt:lpstr>Providers’ understanding of brain injury</vt:lpstr>
      <vt:lpstr>Providers’ understanding of brain injury</vt:lpstr>
      <vt:lpstr>Meeting people’s needs</vt:lpstr>
      <vt:lpstr>Meeting people’s needs</vt:lpstr>
      <vt:lpstr>Meeting people’s needs</vt:lpstr>
      <vt:lpstr>Significant service gaps</vt:lpstr>
      <vt:lpstr>Significant service gaps</vt:lpstr>
      <vt:lpstr>Barriers to accessing services</vt:lpstr>
      <vt:lpstr>Barriers to accessing services</vt:lpstr>
      <vt:lpstr>Barriers to accessing services</vt:lpstr>
      <vt:lpstr>Information about services</vt:lpstr>
      <vt:lpstr>Transportation</vt:lpstr>
      <vt:lpstr>Transportation</vt:lpstr>
      <vt:lpstr>Transportation</vt:lpstr>
      <vt:lpstr>Housing</vt:lpstr>
      <vt:lpstr>Community integration</vt:lpstr>
      <vt:lpstr>Quality of life</vt:lpstr>
      <vt:lpstr>Quality of life</vt:lpstr>
      <vt:lpstr>Thank you!</vt:lpstr>
    </vt:vector>
  </TitlesOfParts>
  <Company>Amherst H. Wilder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2015 Statewide Brain Injury Needs and Resources Assessment</dc:title>
  <dc:creator>Francie Streich</dc:creator>
  <cp:lastModifiedBy>Francie Streich</cp:lastModifiedBy>
  <cp:revision>51</cp:revision>
  <dcterms:created xsi:type="dcterms:W3CDTF">2016-03-14T14:13:34Z</dcterms:created>
  <dcterms:modified xsi:type="dcterms:W3CDTF">2016-03-17T15:29:36Z</dcterms:modified>
</cp:coreProperties>
</file>