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4105" r:id="rId2"/>
    <p:sldMasterId id="2147484276" r:id="rId3"/>
    <p:sldMasterId id="2147484319" r:id="rId4"/>
    <p:sldMasterId id="2147484361" r:id="rId5"/>
    <p:sldMasterId id="2147484375" r:id="rId6"/>
    <p:sldMasterId id="2147484389" r:id="rId7"/>
    <p:sldMasterId id="2147484404" r:id="rId8"/>
  </p:sldMasterIdLst>
  <p:notesMasterIdLst>
    <p:notesMasterId r:id="rId72"/>
  </p:notesMasterIdLst>
  <p:handoutMasterIdLst>
    <p:handoutMasterId r:id="rId73"/>
  </p:handoutMasterIdLst>
  <p:sldIdLst>
    <p:sldId id="522" r:id="rId9"/>
    <p:sldId id="822" r:id="rId10"/>
    <p:sldId id="1050" r:id="rId11"/>
    <p:sldId id="730" r:id="rId12"/>
    <p:sldId id="996" r:id="rId13"/>
    <p:sldId id="912" r:id="rId14"/>
    <p:sldId id="1052" r:id="rId15"/>
    <p:sldId id="1055" r:id="rId16"/>
    <p:sldId id="1056" r:id="rId17"/>
    <p:sldId id="1053" r:id="rId18"/>
    <p:sldId id="998" r:id="rId19"/>
    <p:sldId id="999" r:id="rId20"/>
    <p:sldId id="1000" r:id="rId21"/>
    <p:sldId id="1001" r:id="rId22"/>
    <p:sldId id="1002" r:id="rId23"/>
    <p:sldId id="1003" r:id="rId24"/>
    <p:sldId id="1004" r:id="rId25"/>
    <p:sldId id="1005" r:id="rId26"/>
    <p:sldId id="1006" r:id="rId27"/>
    <p:sldId id="1007" r:id="rId28"/>
    <p:sldId id="1008" r:id="rId29"/>
    <p:sldId id="1009" r:id="rId30"/>
    <p:sldId id="1010" r:id="rId31"/>
    <p:sldId id="1042" r:id="rId32"/>
    <p:sldId id="1041" r:id="rId33"/>
    <p:sldId id="1039" r:id="rId34"/>
    <p:sldId id="1040" r:id="rId35"/>
    <p:sldId id="1079" r:id="rId36"/>
    <p:sldId id="1015" r:id="rId37"/>
    <p:sldId id="1054" r:id="rId38"/>
    <p:sldId id="539" r:id="rId39"/>
    <p:sldId id="1016" r:id="rId40"/>
    <p:sldId id="1017" r:id="rId41"/>
    <p:sldId id="611" r:id="rId42"/>
    <p:sldId id="865" r:id="rId43"/>
    <p:sldId id="969" r:id="rId44"/>
    <p:sldId id="1019" r:id="rId45"/>
    <p:sldId id="1057" r:id="rId46"/>
    <p:sldId id="1060" r:id="rId47"/>
    <p:sldId id="1063" r:id="rId48"/>
    <p:sldId id="1061" r:id="rId49"/>
    <p:sldId id="1062" r:id="rId50"/>
    <p:sldId id="1058" r:id="rId51"/>
    <p:sldId id="1059" r:id="rId52"/>
    <p:sldId id="1070" r:id="rId53"/>
    <p:sldId id="1071" r:id="rId54"/>
    <p:sldId id="1064" r:id="rId55"/>
    <p:sldId id="1065" r:id="rId56"/>
    <p:sldId id="1066" r:id="rId57"/>
    <p:sldId id="1067" r:id="rId58"/>
    <p:sldId id="1068" r:id="rId59"/>
    <p:sldId id="1069" r:id="rId60"/>
    <p:sldId id="1073" r:id="rId61"/>
    <p:sldId id="950" r:id="rId62"/>
    <p:sldId id="953" r:id="rId63"/>
    <p:sldId id="954" r:id="rId64"/>
    <p:sldId id="955" r:id="rId65"/>
    <p:sldId id="958" r:id="rId66"/>
    <p:sldId id="961" r:id="rId67"/>
    <p:sldId id="1074" r:id="rId68"/>
    <p:sldId id="1077" r:id="rId69"/>
    <p:sldId id="1078" r:id="rId70"/>
    <p:sldId id="107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0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36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81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2698" algn="l" defTabSz="9090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27237" algn="l" defTabSz="9090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1780" algn="l" defTabSz="9090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36313" algn="l" defTabSz="90908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8A0000"/>
    <a:srgbClr val="990000"/>
    <a:srgbClr val="FFD937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190" autoAdjust="0"/>
    <p:restoredTop sz="68024" autoAdjust="0"/>
  </p:normalViewPr>
  <p:slideViewPr>
    <p:cSldViewPr>
      <p:cViewPr varScale="1">
        <p:scale>
          <a:sx n="40" d="100"/>
          <a:sy n="40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78"/>
    </p:cViewPr>
  </p:sorterViewPr>
  <p:notesViewPr>
    <p:cSldViewPr>
      <p:cViewPr varScale="1">
        <p:scale>
          <a:sx n="47" d="100"/>
          <a:sy n="47" d="100"/>
        </p:scale>
        <p:origin x="-231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1974C-D268-40F9-B0F0-099BBA017B2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1108-4C31-4AAE-88E2-FB05E33A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2835D-80A1-47A3-91A5-C6AA1A57A62E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871625-609E-43ED-AB88-C1469DD29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35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0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36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2698" algn="l" defTabSz="9090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7237" algn="l" defTabSz="9090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1780" algn="l" defTabSz="9090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6313" algn="l" defTabSz="9090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F0307-7977-4541-B4B5-6401BA5CBA0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People attending the class should have been through PCT, so quickly review the next slides.  Then give additional examples of things to consider: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Taking time to prepare for things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Being ready 15 minutes early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Sticking to a schedule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Spending time with friends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Being accepted, part of a group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 relationship with a specific person – sister, mother, father, etc. --- visiting with, talking to , having fun with, spending holidays with. Etc.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And simple things such as 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Coffee whenever I want it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Pizza on the first Friday of every month 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Going to the movies with friends on Saturday mornings. 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0EF6D4-3497-43A9-855D-AA373C399EC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706ACA-BE80-4A66-A4D1-6F775F2CA7F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Address:</a:t>
            </a:r>
            <a:r>
              <a:rPr lang="en-US" altLang="en-US" baseline="0" dirty="0" smtClean="0"/>
              <a:t> 245D is not “let people do whatever they want!)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F5EFB-9C5D-4910-91F4-5D0F5AFC3B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2EDD283-C214-4052-885B-36CDF78D664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4800" y="228600"/>
            <a:ext cx="1600200" cy="1200150"/>
          </a:xfrm>
          <a:ln/>
        </p:spPr>
      </p:sp>
      <p:sp>
        <p:nvSpPr>
          <p:cNvPr id="510979" name="Notes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6248400" cy="56388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510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96258-3755-4E50-BD7B-A55E936CC94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6868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TLC-PCP www.learningcommunity.us</a:t>
            </a:r>
            <a:endParaRPr lang="en-US" sz="1200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6563" y="304800"/>
            <a:ext cx="2843212" cy="2133600"/>
          </a:xfrm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xfrm>
            <a:off x="228600" y="2514600"/>
            <a:ext cx="6324600" cy="411480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6B608-B666-42C7-A465-B23ADB18A508}" type="slidenum">
              <a:rPr lang="en-US" smtClean="0">
                <a:latin typeface="Arial" charset="0"/>
              </a:rPr>
              <a:pPr>
                <a:defRPr/>
              </a:pPr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ANIMATED:</a:t>
            </a:r>
            <a:r>
              <a:rPr lang="en-US" baseline="0" dirty="0" smtClean="0"/>
              <a:t>  </a:t>
            </a:r>
            <a:r>
              <a:rPr lang="en-US" dirty="0" smtClean="0"/>
              <a:t>Betsy’s story</a:t>
            </a:r>
            <a:r>
              <a:rPr lang="en-US" baseline="0" dirty="0" smtClean="0"/>
              <a:t> – husband suggested a ford edge.  She’d never heard of or seen one, until the next times he was on the road and they just kept appearing.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AADD38-D70E-43D6-84BE-F6C5B738D8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75" y="457200"/>
            <a:ext cx="3016250" cy="2263775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56388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721738-1D9E-425E-99F9-C6F3401195BC}" type="slidenum">
              <a:rPr lang="en-US" smtClean="0">
                <a:latin typeface="Arial" charset="0"/>
              </a:rPr>
              <a:pPr>
                <a:defRPr/>
              </a:pPr>
              <a:t>31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TLC-PCP www.learningcommunityus.com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1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1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3339A-D62C-4439-ADA4-CBDF2105CE53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>
                <a:latin typeface="Trebuchet MS" pitchFamily="34" charset="0"/>
              </a:rPr>
              <a:t>But</a:t>
            </a:r>
            <a:r>
              <a:rPr lang="en-US" sz="1600" baseline="0" dirty="0" smtClean="0">
                <a:latin typeface="Trebuchet MS" pitchFamily="34" charset="0"/>
              </a:rPr>
              <a:t> we are TERRIBLE at listening…the tools help us to SLOW DOWN and listen to people with fresh ears</a:t>
            </a:r>
            <a:endParaRPr lang="en-US" sz="1600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685800"/>
            <a:ext cx="3149600" cy="2362200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>
                <a:latin typeface="Arial" pitchFamily="34" charset="0"/>
              </a:rPr>
              <a:t>tools </a:t>
            </a:r>
            <a:r>
              <a:rPr lang="en-US" dirty="0" smtClean="0">
                <a:latin typeface="Arial" pitchFamily="34" charset="0"/>
              </a:rPr>
              <a:t>can </a:t>
            </a:r>
            <a:r>
              <a:rPr lang="en-US" dirty="0">
                <a:latin typeface="Arial" pitchFamily="34" charset="0"/>
              </a:rPr>
              <a:t>be divided into 3 categories: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</a:rPr>
              <a:t>Discovery/Listening: </a:t>
            </a:r>
            <a:r>
              <a:rPr lang="en-US" b="0" dirty="0" smtClean="0">
                <a:latin typeface="Arial" pitchFamily="34" charset="0"/>
              </a:rPr>
              <a:t>About gathering information we might otherwise miss </a:t>
            </a:r>
            <a:endParaRPr lang="en-US" b="1" dirty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="1" dirty="0">
                <a:latin typeface="Arial" pitchFamily="34" charset="0"/>
              </a:rPr>
              <a:t>Everyday </a:t>
            </a:r>
            <a:r>
              <a:rPr lang="en-US" b="1" dirty="0" smtClean="0">
                <a:latin typeface="Arial" pitchFamily="34" charset="0"/>
              </a:rPr>
              <a:t>Learning:  </a:t>
            </a:r>
            <a:r>
              <a:rPr lang="en-US" baseline="0" dirty="0" smtClean="0">
                <a:latin typeface="Arial" pitchFamily="34" charset="0"/>
              </a:rPr>
              <a:t>These tools help us learn about and address the daily issues/concerns we encounter. </a:t>
            </a:r>
            <a:endParaRPr lang="en-US" b="1" dirty="0">
              <a:latin typeface="Arial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Arial" pitchFamily="34" charset="0"/>
              </a:rPr>
              <a:t>Management: </a:t>
            </a:r>
            <a:r>
              <a:rPr lang="en-US" b="0" dirty="0" smtClean="0">
                <a:latin typeface="Arial" pitchFamily="34" charset="0"/>
              </a:rPr>
              <a:t>These tools help to clarify</a:t>
            </a:r>
            <a:r>
              <a:rPr lang="en-US" b="0" baseline="0" dirty="0" smtClean="0">
                <a:latin typeface="Arial" pitchFamily="34" charset="0"/>
              </a:rPr>
              <a:t> roles and to use strengths/interests to provide a good match between the work and the people doing the work</a:t>
            </a:r>
            <a:endParaRPr lang="en-US" b="1" dirty="0" smtClean="0">
              <a:latin typeface="Arial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b="1" dirty="0" smtClean="0">
              <a:latin typeface="Arial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TLC-PCP www.learningcommunityus.com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84708-7D16-4551-B7D9-BC0A734BBAC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general overview</a:t>
            </a:r>
            <a:r>
              <a:rPr lang="en-US" baseline="0" dirty="0" smtClean="0"/>
              <a:t> of each tool/purpose…GD/BD last to cover, example given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3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A2161-CFBF-45CA-86F7-75306E985C58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7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533400"/>
            <a:ext cx="2743200" cy="20574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0" u="none" dirty="0" smtClean="0"/>
              <a:t>Many of our tools are SIMPLE</a:t>
            </a:r>
            <a:r>
              <a:rPr lang="en-US" b="0" u="none" baseline="0" dirty="0" smtClean="0"/>
              <a:t> CONVERSATIONS that can lead to profound insights about people.  </a:t>
            </a:r>
          </a:p>
          <a:p>
            <a:pPr>
              <a:defRPr/>
            </a:pPr>
            <a:r>
              <a:rPr lang="en-US" b="0" u="none" baseline="0" dirty="0" smtClean="0"/>
              <a:t>They help us dig deeper and understand what’s under the surface, what </a:t>
            </a:r>
            <a:r>
              <a:rPr lang="en-US" b="1" u="none" baseline="0" dirty="0" smtClean="0"/>
              <a:t>really</a:t>
            </a:r>
            <a:r>
              <a:rPr lang="en-US" b="0" u="none" baseline="0" dirty="0" smtClean="0"/>
              <a:t> matters to people.  </a:t>
            </a:r>
            <a:endParaRPr lang="en-US" b="0" u="none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8686801"/>
            <a:ext cx="3429000" cy="276999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</a:rPr>
              <a:t>TLC-PCP www.learningcommunity.us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90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3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83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533400"/>
            <a:ext cx="2946400" cy="2209800"/>
          </a:xfrm>
          <a:ln/>
        </p:spPr>
      </p:sp>
      <p:sp>
        <p:nvSpPr>
          <p:cNvPr id="4853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5486400" cy="411480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85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13ED1-B1AF-4561-91DF-05CA75913DD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152400" y="8686801"/>
            <a:ext cx="3429000" cy="276999"/>
          </a:xfrm>
          <a:prstGeom prst="rect">
            <a:avLst/>
          </a:prstGeom>
        </p:spPr>
        <p:txBody>
          <a:bodyPr lIns="91431" tIns="45716" rIns="91431" bIns="45716">
            <a:spAutoFit/>
          </a:bodyPr>
          <a:lstStyle/>
          <a:p>
            <a:pPr>
              <a:defRPr/>
            </a:pPr>
            <a:r>
              <a:rPr lang="en-US" sz="1200" dirty="0"/>
              <a:t>TLC-PCP www.learningcommunity.us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not just about you, but also about the system’s pull for system-centered thinking – it sucks us in!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building on what we know/have/believe it…there’s nowhere to get to with Person Centeredness, there’s just always what’s next!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304800"/>
            <a:ext cx="3073400" cy="230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D2BE4-100B-4BEF-ADE9-F7A64C4575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686800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 smtClean="0">
                <a:solidFill>
                  <a:prstClr val="black"/>
                </a:solidFill>
                <a:latin typeface="Verdana" pitchFamily="34" charset="0"/>
                <a:ea typeface="MS PGothic" pitchFamily="34" charset="-128"/>
              </a:rPr>
              <a:t>TLC-PCP www.learningcommunity.us</a:t>
            </a:r>
            <a:endParaRPr lang="en-US" sz="1200" dirty="0">
              <a:solidFill>
                <a:prstClr val="black"/>
              </a:solidFill>
              <a:latin typeface="Verdana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USE OF TOOLS IN AN ORGANIZATION/BUSINESS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79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USE OF TOOLS IN AN ORGANIZATION/BUSINESS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31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304800"/>
            <a:ext cx="3073400" cy="230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1D2BE4-100B-4BEF-ADE9-F7A64C4575F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10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C0E9B6-511F-440D-B65E-F4215902CA1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4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87375" y="457200"/>
            <a:ext cx="3016250" cy="2263775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24200"/>
            <a:ext cx="56388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721738-1D9E-425E-99F9-C6F3401195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TLC-PCP www.learningcommunityus.com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to do in </a:t>
            </a:r>
            <a:r>
              <a:rPr lang="en-US" u="sng" dirty="0" smtClean="0"/>
              <a:t>a systematic way </a:t>
            </a:r>
            <a:r>
              <a:rPr lang="en-US" dirty="0" smtClean="0"/>
              <a:t>what we naturally know to do in our work:  we don’t get into this industry without caring about people, but we don’t always get the results we want</a:t>
            </a:r>
            <a:r>
              <a:rPr lang="en-US" baseline="0" dirty="0" smtClean="0"/>
              <a:t> for people.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Systems barriers – story about Michael hearing the same stories over and over and realizing we need more PCT not more PCP workshops.  PCT </a:t>
            </a:r>
            <a:r>
              <a:rPr lang="en-US" dirty="0" smtClean="0">
                <a:solidFill>
                  <a:srgbClr val="000000"/>
                </a:solidFill>
              </a:rPr>
              <a:t>provides a specific skill set to make it happen for more</a:t>
            </a:r>
            <a:r>
              <a:rPr lang="en-US" baseline="0" dirty="0" smtClean="0">
                <a:solidFill>
                  <a:srgbClr val="000000"/>
                </a:solidFill>
              </a:rPr>
              <a:t> people, which requires change for organizations and for our systems.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5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5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ADD38-D70E-43D6-84BE-F6C5B738D8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71625-609E-43ED-AB88-C1469DD293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179" name="Picture 11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8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69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499" indent="0">
              <a:buNone/>
              <a:defRPr sz="2800"/>
            </a:lvl2pPr>
            <a:lvl3pPr marL="909002" indent="0">
              <a:buNone/>
              <a:defRPr sz="2400"/>
            </a:lvl3pPr>
            <a:lvl4pPr marL="1363496" indent="0">
              <a:buNone/>
              <a:defRPr sz="2000"/>
            </a:lvl4pPr>
            <a:lvl5pPr marL="1817994" indent="0">
              <a:buNone/>
              <a:defRPr sz="2000"/>
            </a:lvl5pPr>
            <a:lvl6pPr marL="2272495" indent="0">
              <a:buNone/>
              <a:defRPr sz="2000"/>
            </a:lvl6pPr>
            <a:lvl7pPr marL="2726994" indent="0">
              <a:buNone/>
              <a:defRPr sz="2000"/>
            </a:lvl7pPr>
            <a:lvl8pPr marL="3181497" indent="0">
              <a:buNone/>
              <a:defRPr sz="2000"/>
            </a:lvl8pPr>
            <a:lvl9pPr marL="363598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4499" indent="0">
              <a:buNone/>
              <a:defRPr sz="1200"/>
            </a:lvl2pPr>
            <a:lvl3pPr marL="909002" indent="0">
              <a:buNone/>
              <a:defRPr sz="1000"/>
            </a:lvl3pPr>
            <a:lvl4pPr marL="1363496" indent="0">
              <a:buNone/>
              <a:defRPr sz="900"/>
            </a:lvl4pPr>
            <a:lvl5pPr marL="1817994" indent="0">
              <a:buNone/>
              <a:defRPr sz="900"/>
            </a:lvl5pPr>
            <a:lvl6pPr marL="2272495" indent="0">
              <a:buNone/>
              <a:defRPr sz="900"/>
            </a:lvl6pPr>
            <a:lvl7pPr marL="2726994" indent="0">
              <a:buNone/>
              <a:defRPr sz="900"/>
            </a:lvl7pPr>
            <a:lvl8pPr marL="3181497" indent="0">
              <a:buNone/>
              <a:defRPr sz="900"/>
            </a:lvl8pPr>
            <a:lvl9pPr marL="3635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1966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77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401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1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0910" tIns="45454" rIns="90910" bIns="45454"/>
          <a:lstStyle>
            <a:lvl1pPr>
              <a:defRPr/>
            </a:lvl1pPr>
          </a:lstStyle>
          <a:p>
            <a:pPr>
              <a:defRPr/>
            </a:pPr>
            <a:fld id="{A2587827-6776-4827-83A8-352CF86DB4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0910" tIns="45454" rIns="90910" bIns="4545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lIns="90910" tIns="45454" rIns="90910" bIns="45454"/>
          <a:lstStyle>
            <a:lvl1pPr>
              <a:defRPr/>
            </a:lvl1pPr>
          </a:lstStyle>
          <a:p>
            <a:pPr>
              <a:defRPr/>
            </a:pPr>
            <a:fld id="{9F041F10-76B0-44F0-9290-4D4C5F706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345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66"/>
            <a:ext cx="9144000" cy="59026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421"/>
            <a:ext cx="2133600" cy="365125"/>
          </a:xfrm>
          <a:prstGeom prst="rect">
            <a:avLst/>
          </a:prstGeom>
        </p:spPr>
        <p:txBody>
          <a:bodyPr lIns="83897" tIns="41947" rIns="83897" bIns="41947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421"/>
            <a:ext cx="2895600" cy="365125"/>
          </a:xfrm>
          <a:prstGeom prst="rect">
            <a:avLst/>
          </a:prstGeom>
        </p:spPr>
        <p:txBody>
          <a:bodyPr lIns="83897" tIns="41947" rIns="83897" bIns="41947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TLC-PCP 2012 www.learningcommunity.us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421"/>
            <a:ext cx="2133600" cy="365125"/>
          </a:xfrm>
          <a:prstGeom prst="rect">
            <a:avLst/>
          </a:prstGeom>
        </p:spPr>
        <p:txBody>
          <a:bodyPr lIns="83897" tIns="41947" rIns="83897" bIns="41947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B757171-4BF0-499E-9E02-23F1DF6BD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177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8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9"/>
            <a:ext cx="2133600" cy="365125"/>
          </a:xfrm>
          <a:prstGeom prst="rect">
            <a:avLst/>
          </a:prstGeom>
        </p:spPr>
        <p:txBody>
          <a:bodyPr lIns="90919" tIns="45458" rIns="90919" bIns="45458"/>
          <a:lstStyle>
            <a:lvl1pPr>
              <a:defRPr/>
            </a:lvl1pPr>
          </a:lstStyle>
          <a:p>
            <a:pPr>
              <a:defRPr/>
            </a:pPr>
            <a:fld id="{A2587827-6776-4827-83A8-352CF86DB4B1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9"/>
            <a:ext cx="2895600" cy="365125"/>
          </a:xfrm>
          <a:prstGeom prst="rect">
            <a:avLst/>
          </a:prstGeom>
        </p:spPr>
        <p:txBody>
          <a:bodyPr lIns="90919" tIns="45458" rIns="90919" bIns="4545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9"/>
            <a:ext cx="2133600" cy="365125"/>
          </a:xfrm>
          <a:prstGeom prst="rect">
            <a:avLst/>
          </a:prstGeom>
        </p:spPr>
        <p:txBody>
          <a:bodyPr lIns="90919" tIns="45458" rIns="90919" bIns="45458"/>
          <a:lstStyle>
            <a:lvl1pPr>
              <a:defRPr/>
            </a:lvl1pPr>
          </a:lstStyle>
          <a:p>
            <a:pPr>
              <a:defRPr/>
            </a:pPr>
            <a:fld id="{9F041F10-76B0-44F0-9290-4D4C5F70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48"/>
            <a:ext cx="9144000" cy="5902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lIns="83904" tIns="41951" rIns="83904" bIns="41951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lIns="83904" tIns="41951" rIns="83904" bIns="41951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lIns="83904" tIns="41951" rIns="83904" bIns="41951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B757171-4BF0-499E-9E02-23F1DF6BD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5918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7847D3D-8604-481A-9110-AF746F9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5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92A966-0399-4901-9837-85DE0435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9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2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4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7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23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5677719-FE32-49CE-9FB2-D735201BC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30A427-64C8-44BF-BBE8-E72F4F073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05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93" indent="0">
              <a:buNone/>
              <a:defRPr sz="2000" b="1"/>
            </a:lvl2pPr>
            <a:lvl3pPr marL="910590" indent="0">
              <a:buNone/>
              <a:defRPr sz="1800" b="1"/>
            </a:lvl3pPr>
            <a:lvl4pPr marL="1365881" indent="0">
              <a:buNone/>
              <a:defRPr sz="1600" b="1"/>
            </a:lvl4pPr>
            <a:lvl5pPr marL="1821173" indent="0">
              <a:buNone/>
              <a:defRPr sz="1600" b="1"/>
            </a:lvl5pPr>
            <a:lvl6pPr marL="2276471" indent="0">
              <a:buNone/>
              <a:defRPr sz="1600" b="1"/>
            </a:lvl6pPr>
            <a:lvl7pPr marL="2731769" indent="0">
              <a:buNone/>
              <a:defRPr sz="1600" b="1"/>
            </a:lvl7pPr>
            <a:lvl8pPr marL="3187061" indent="0">
              <a:buNone/>
              <a:defRPr sz="1600" b="1"/>
            </a:lvl8pPr>
            <a:lvl9pPr marL="36423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293" indent="0">
              <a:buNone/>
              <a:defRPr sz="2000" b="1"/>
            </a:lvl2pPr>
            <a:lvl3pPr marL="910590" indent="0">
              <a:buNone/>
              <a:defRPr sz="1800" b="1"/>
            </a:lvl3pPr>
            <a:lvl4pPr marL="1365881" indent="0">
              <a:buNone/>
              <a:defRPr sz="1600" b="1"/>
            </a:lvl4pPr>
            <a:lvl5pPr marL="1821173" indent="0">
              <a:buNone/>
              <a:defRPr sz="1600" b="1"/>
            </a:lvl5pPr>
            <a:lvl6pPr marL="2276471" indent="0">
              <a:buNone/>
              <a:defRPr sz="1600" b="1"/>
            </a:lvl6pPr>
            <a:lvl7pPr marL="2731769" indent="0">
              <a:buNone/>
              <a:defRPr sz="1600" b="1"/>
            </a:lvl7pPr>
            <a:lvl8pPr marL="3187061" indent="0">
              <a:buNone/>
              <a:defRPr sz="1600" b="1"/>
            </a:lvl8pPr>
            <a:lvl9pPr marL="36423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CF2DD7-5E81-48DC-BCFF-6E3374CDD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5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68BD782-EFD1-4729-8901-1606F6792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5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56EAEC-6E1D-4C84-B7F6-B4821F47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63" y="27310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63" y="143516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293" indent="0">
              <a:buNone/>
              <a:defRPr sz="1200"/>
            </a:lvl2pPr>
            <a:lvl3pPr marL="910590" indent="0">
              <a:buNone/>
              <a:defRPr sz="1000"/>
            </a:lvl3pPr>
            <a:lvl4pPr marL="1365881" indent="0">
              <a:buNone/>
              <a:defRPr sz="900"/>
            </a:lvl4pPr>
            <a:lvl5pPr marL="1821173" indent="0">
              <a:buNone/>
              <a:defRPr sz="900"/>
            </a:lvl5pPr>
            <a:lvl6pPr marL="2276471" indent="0">
              <a:buNone/>
              <a:defRPr sz="900"/>
            </a:lvl6pPr>
            <a:lvl7pPr marL="2731769" indent="0">
              <a:buNone/>
              <a:defRPr sz="900"/>
            </a:lvl7pPr>
            <a:lvl8pPr marL="3187061" indent="0">
              <a:buNone/>
              <a:defRPr sz="900"/>
            </a:lvl8pPr>
            <a:lvl9pPr marL="36423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196B3A-C5B5-45D4-8851-3297456DE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0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5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293" indent="0">
              <a:buNone/>
              <a:defRPr sz="2800"/>
            </a:lvl2pPr>
            <a:lvl3pPr marL="910590" indent="0">
              <a:buNone/>
              <a:defRPr sz="2400"/>
            </a:lvl3pPr>
            <a:lvl4pPr marL="1365881" indent="0">
              <a:buNone/>
              <a:defRPr sz="2000"/>
            </a:lvl4pPr>
            <a:lvl5pPr marL="1821173" indent="0">
              <a:buNone/>
              <a:defRPr sz="2000"/>
            </a:lvl5pPr>
            <a:lvl6pPr marL="2276471" indent="0">
              <a:buNone/>
              <a:defRPr sz="2000"/>
            </a:lvl6pPr>
            <a:lvl7pPr marL="2731769" indent="0">
              <a:buNone/>
              <a:defRPr sz="2000"/>
            </a:lvl7pPr>
            <a:lvl8pPr marL="3187061" indent="0">
              <a:buNone/>
              <a:defRPr sz="2000"/>
            </a:lvl8pPr>
            <a:lvl9pPr marL="364235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293" indent="0">
              <a:buNone/>
              <a:defRPr sz="1200"/>
            </a:lvl2pPr>
            <a:lvl3pPr marL="910590" indent="0">
              <a:buNone/>
              <a:defRPr sz="1000"/>
            </a:lvl3pPr>
            <a:lvl4pPr marL="1365881" indent="0">
              <a:buNone/>
              <a:defRPr sz="900"/>
            </a:lvl4pPr>
            <a:lvl5pPr marL="1821173" indent="0">
              <a:buNone/>
              <a:defRPr sz="900"/>
            </a:lvl5pPr>
            <a:lvl6pPr marL="2276471" indent="0">
              <a:buNone/>
              <a:defRPr sz="900"/>
            </a:lvl6pPr>
            <a:lvl7pPr marL="2731769" indent="0">
              <a:buNone/>
              <a:defRPr sz="900"/>
            </a:lvl7pPr>
            <a:lvl8pPr marL="3187061" indent="0">
              <a:buNone/>
              <a:defRPr sz="900"/>
            </a:lvl8pPr>
            <a:lvl9pPr marL="364235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241C761-9611-4B5B-9F6D-203260C72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7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14EC07F-C2D3-48FB-B6D3-18F792B95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26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919F349-D0DF-47AA-B1BD-9870B0A54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179" name="Picture 11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3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68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540" indent="0">
              <a:buNone/>
              <a:defRPr sz="1800"/>
            </a:lvl2pPr>
            <a:lvl3pPr marL="909083" indent="0">
              <a:buNone/>
              <a:defRPr sz="1600"/>
            </a:lvl3pPr>
            <a:lvl4pPr marL="1363617" indent="0">
              <a:buNone/>
              <a:defRPr sz="1400"/>
            </a:lvl4pPr>
            <a:lvl5pPr marL="1818156" indent="0">
              <a:buNone/>
              <a:defRPr sz="1400"/>
            </a:lvl5pPr>
            <a:lvl6pPr marL="2272698" indent="0">
              <a:buNone/>
              <a:defRPr sz="1400"/>
            </a:lvl6pPr>
            <a:lvl7pPr marL="2727237" indent="0">
              <a:buNone/>
              <a:defRPr sz="1400"/>
            </a:lvl7pPr>
            <a:lvl8pPr marL="3181780" indent="0">
              <a:buNone/>
              <a:defRPr sz="1400"/>
            </a:lvl8pPr>
            <a:lvl9pPr marL="36363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400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1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40" indent="0">
              <a:buNone/>
              <a:defRPr sz="2000" b="1"/>
            </a:lvl2pPr>
            <a:lvl3pPr marL="909083" indent="0">
              <a:buNone/>
              <a:defRPr sz="1800" b="1"/>
            </a:lvl3pPr>
            <a:lvl4pPr marL="1363617" indent="0">
              <a:buNone/>
              <a:defRPr sz="1600" b="1"/>
            </a:lvl4pPr>
            <a:lvl5pPr marL="1818156" indent="0">
              <a:buNone/>
              <a:defRPr sz="1600" b="1"/>
            </a:lvl5pPr>
            <a:lvl6pPr marL="2272698" indent="0">
              <a:buNone/>
              <a:defRPr sz="1600" b="1"/>
            </a:lvl6pPr>
            <a:lvl7pPr marL="2727237" indent="0">
              <a:buNone/>
              <a:defRPr sz="1600" b="1"/>
            </a:lvl7pPr>
            <a:lvl8pPr marL="3181780" indent="0">
              <a:buNone/>
              <a:defRPr sz="1600" b="1"/>
            </a:lvl8pPr>
            <a:lvl9pPr marL="36363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40" indent="0">
              <a:buNone/>
              <a:defRPr sz="2000" b="1"/>
            </a:lvl2pPr>
            <a:lvl3pPr marL="909083" indent="0">
              <a:buNone/>
              <a:defRPr sz="1800" b="1"/>
            </a:lvl3pPr>
            <a:lvl4pPr marL="1363617" indent="0">
              <a:buNone/>
              <a:defRPr sz="1600" b="1"/>
            </a:lvl4pPr>
            <a:lvl5pPr marL="1818156" indent="0">
              <a:buNone/>
              <a:defRPr sz="1600" b="1"/>
            </a:lvl5pPr>
            <a:lvl6pPr marL="2272698" indent="0">
              <a:buNone/>
              <a:defRPr sz="1600" b="1"/>
            </a:lvl6pPr>
            <a:lvl7pPr marL="2727237" indent="0">
              <a:buNone/>
              <a:defRPr sz="1600" b="1"/>
            </a:lvl7pPr>
            <a:lvl8pPr marL="3181780" indent="0">
              <a:buNone/>
              <a:defRPr sz="1600" b="1"/>
            </a:lvl8pPr>
            <a:lvl9pPr marL="36363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1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540" indent="0">
              <a:buNone/>
              <a:defRPr sz="1800"/>
            </a:lvl2pPr>
            <a:lvl3pPr marL="909083" indent="0">
              <a:buNone/>
              <a:defRPr sz="1600"/>
            </a:lvl3pPr>
            <a:lvl4pPr marL="1363617" indent="0">
              <a:buNone/>
              <a:defRPr sz="1400"/>
            </a:lvl4pPr>
            <a:lvl5pPr marL="1818156" indent="0">
              <a:buNone/>
              <a:defRPr sz="1400"/>
            </a:lvl5pPr>
            <a:lvl6pPr marL="2272698" indent="0">
              <a:buNone/>
              <a:defRPr sz="1400"/>
            </a:lvl6pPr>
            <a:lvl7pPr marL="2727237" indent="0">
              <a:buNone/>
              <a:defRPr sz="1400"/>
            </a:lvl7pPr>
            <a:lvl8pPr marL="3181780" indent="0">
              <a:buNone/>
              <a:defRPr sz="1400"/>
            </a:lvl8pPr>
            <a:lvl9pPr marL="36363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35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8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98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9" y="143517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540" indent="0">
              <a:buNone/>
              <a:defRPr sz="1200"/>
            </a:lvl2pPr>
            <a:lvl3pPr marL="909083" indent="0">
              <a:buNone/>
              <a:defRPr sz="1000"/>
            </a:lvl3pPr>
            <a:lvl4pPr marL="1363617" indent="0">
              <a:buNone/>
              <a:defRPr sz="900"/>
            </a:lvl4pPr>
            <a:lvl5pPr marL="1818156" indent="0">
              <a:buNone/>
              <a:defRPr sz="900"/>
            </a:lvl5pPr>
            <a:lvl6pPr marL="2272698" indent="0">
              <a:buNone/>
              <a:defRPr sz="900"/>
            </a:lvl6pPr>
            <a:lvl7pPr marL="2727237" indent="0">
              <a:buNone/>
              <a:defRPr sz="900"/>
            </a:lvl7pPr>
            <a:lvl8pPr marL="3181780" indent="0">
              <a:buNone/>
              <a:defRPr sz="900"/>
            </a:lvl8pPr>
            <a:lvl9pPr marL="3636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190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540" indent="0">
              <a:buNone/>
              <a:defRPr sz="2800"/>
            </a:lvl2pPr>
            <a:lvl3pPr marL="909083" indent="0">
              <a:buNone/>
              <a:defRPr sz="2400"/>
            </a:lvl3pPr>
            <a:lvl4pPr marL="1363617" indent="0">
              <a:buNone/>
              <a:defRPr sz="2000"/>
            </a:lvl4pPr>
            <a:lvl5pPr marL="1818156" indent="0">
              <a:buNone/>
              <a:defRPr sz="2000"/>
            </a:lvl5pPr>
            <a:lvl6pPr marL="2272698" indent="0">
              <a:buNone/>
              <a:defRPr sz="2000"/>
            </a:lvl6pPr>
            <a:lvl7pPr marL="2727237" indent="0">
              <a:buNone/>
              <a:defRPr sz="2000"/>
            </a:lvl7pPr>
            <a:lvl8pPr marL="3181780" indent="0">
              <a:buNone/>
              <a:defRPr sz="2000"/>
            </a:lvl8pPr>
            <a:lvl9pPr marL="36363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540" indent="0">
              <a:buNone/>
              <a:defRPr sz="1200"/>
            </a:lvl2pPr>
            <a:lvl3pPr marL="909083" indent="0">
              <a:buNone/>
              <a:defRPr sz="1000"/>
            </a:lvl3pPr>
            <a:lvl4pPr marL="1363617" indent="0">
              <a:buNone/>
              <a:defRPr sz="900"/>
            </a:lvl4pPr>
            <a:lvl5pPr marL="1818156" indent="0">
              <a:buNone/>
              <a:defRPr sz="900"/>
            </a:lvl5pPr>
            <a:lvl6pPr marL="2272698" indent="0">
              <a:buNone/>
              <a:defRPr sz="900"/>
            </a:lvl6pPr>
            <a:lvl7pPr marL="2727237" indent="0">
              <a:buNone/>
              <a:defRPr sz="900"/>
            </a:lvl7pPr>
            <a:lvl8pPr marL="3181780" indent="0">
              <a:buNone/>
              <a:defRPr sz="900"/>
            </a:lvl8pPr>
            <a:lvl9pPr marL="3636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461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93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29"/>
            <a:ext cx="2133600" cy="365125"/>
          </a:xfrm>
          <a:prstGeom prst="rect">
            <a:avLst/>
          </a:prstGeom>
        </p:spPr>
        <p:txBody>
          <a:bodyPr lIns="90919" tIns="45458" rIns="90919" bIns="45458"/>
          <a:lstStyle>
            <a:lvl1pPr>
              <a:defRPr/>
            </a:lvl1pPr>
          </a:lstStyle>
          <a:p>
            <a:pPr>
              <a:defRPr/>
            </a:pPr>
            <a:fld id="{A2587827-6776-4827-83A8-352CF86DB4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29"/>
            <a:ext cx="2895600" cy="365125"/>
          </a:xfrm>
          <a:prstGeom prst="rect">
            <a:avLst/>
          </a:prstGeom>
        </p:spPr>
        <p:txBody>
          <a:bodyPr lIns="90919" tIns="45458" rIns="90919" bIns="4545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29"/>
            <a:ext cx="2133600" cy="365125"/>
          </a:xfrm>
          <a:prstGeom prst="rect">
            <a:avLst/>
          </a:prstGeom>
        </p:spPr>
        <p:txBody>
          <a:bodyPr lIns="90919" tIns="45458" rIns="90919" bIns="45458"/>
          <a:lstStyle>
            <a:lvl1pPr>
              <a:defRPr/>
            </a:lvl1pPr>
          </a:lstStyle>
          <a:p>
            <a:pPr>
              <a:defRPr/>
            </a:pPr>
            <a:fld id="{9F041F10-76B0-44F0-9290-4D4C5F706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33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48"/>
            <a:ext cx="9144000" cy="5902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lIns="83904" tIns="41951" rIns="83904" bIns="41951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lIns="83904" tIns="41951" rIns="83904" bIns="41951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TLC-PCP 2012 www.learningcommunity.us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lIns="83904" tIns="41951" rIns="83904" bIns="41951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B757171-4BF0-499E-9E02-23F1DF6BD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88894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000" b="1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 b="1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 b="1">
                <a:ea typeface="MS PGothic" pitchFamily="34" charset="-128"/>
              </a:defRPr>
            </a:lvl1pPr>
          </a:lstStyle>
          <a:p>
            <a:pPr>
              <a:defRPr/>
            </a:pPr>
            <a:fld id="{DF236B68-AC80-439E-901A-9C8C64044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29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9708BA1-F843-45A6-A51D-047686130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6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E184D40E-E4FD-47E4-9AA6-52D502FAC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4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E9C2000-D917-4A68-B8DB-1F1C6AC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62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5" indent="0">
              <a:buNone/>
              <a:defRPr sz="1600" b="1"/>
            </a:lvl8pPr>
            <a:lvl9pPr marL="36558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6" indent="0">
              <a:buNone/>
              <a:defRPr sz="2000" b="1"/>
            </a:lvl2pPr>
            <a:lvl3pPr marL="913952" indent="0">
              <a:buNone/>
              <a:defRPr sz="1800" b="1"/>
            </a:lvl3pPr>
            <a:lvl4pPr marL="1370926" indent="0">
              <a:buNone/>
              <a:defRPr sz="1600" b="1"/>
            </a:lvl4pPr>
            <a:lvl5pPr marL="1827899" indent="0">
              <a:buNone/>
              <a:defRPr sz="1600" b="1"/>
            </a:lvl5pPr>
            <a:lvl6pPr marL="2284874" indent="0">
              <a:buNone/>
              <a:defRPr sz="1600" b="1"/>
            </a:lvl6pPr>
            <a:lvl7pPr marL="2741851" indent="0">
              <a:buNone/>
              <a:defRPr sz="1600" b="1"/>
            </a:lvl7pPr>
            <a:lvl8pPr marL="3198825" indent="0">
              <a:buNone/>
              <a:defRPr sz="1600" b="1"/>
            </a:lvl8pPr>
            <a:lvl9pPr marL="365580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1F09DA5A-8987-4470-A674-BA61069C3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51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F91D1E4-01CC-475B-82D4-904F4DA9B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8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3518311-E982-4C74-A8A6-C63264847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2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6" indent="0">
              <a:buNone/>
              <a:defRPr sz="1200"/>
            </a:lvl2pPr>
            <a:lvl3pPr marL="913952" indent="0">
              <a:buNone/>
              <a:defRPr sz="1000"/>
            </a:lvl3pPr>
            <a:lvl4pPr marL="1370926" indent="0">
              <a:buNone/>
              <a:defRPr sz="900"/>
            </a:lvl4pPr>
            <a:lvl5pPr marL="1827899" indent="0">
              <a:buNone/>
              <a:defRPr sz="900"/>
            </a:lvl5pPr>
            <a:lvl6pPr marL="2284874" indent="0">
              <a:buNone/>
              <a:defRPr sz="900"/>
            </a:lvl6pPr>
            <a:lvl7pPr marL="2741851" indent="0">
              <a:buNone/>
              <a:defRPr sz="900"/>
            </a:lvl7pPr>
            <a:lvl8pPr marL="3198825" indent="0">
              <a:buNone/>
              <a:defRPr sz="900"/>
            </a:lvl8pPr>
            <a:lvl9pPr marL="36558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7A9D474-ED6F-4DCF-AF24-FC159DB33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77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6" indent="0">
              <a:buNone/>
              <a:defRPr sz="2800"/>
            </a:lvl2pPr>
            <a:lvl3pPr marL="913952" indent="0">
              <a:buNone/>
              <a:defRPr sz="2400"/>
            </a:lvl3pPr>
            <a:lvl4pPr marL="1370926" indent="0">
              <a:buNone/>
              <a:defRPr sz="2000"/>
            </a:lvl4pPr>
            <a:lvl5pPr marL="1827899" indent="0">
              <a:buNone/>
              <a:defRPr sz="2000"/>
            </a:lvl5pPr>
            <a:lvl6pPr marL="2284874" indent="0">
              <a:buNone/>
              <a:defRPr sz="2000"/>
            </a:lvl6pPr>
            <a:lvl7pPr marL="2741851" indent="0">
              <a:buNone/>
              <a:defRPr sz="2000"/>
            </a:lvl7pPr>
            <a:lvl8pPr marL="3198825" indent="0">
              <a:buNone/>
              <a:defRPr sz="2000"/>
            </a:lvl8pPr>
            <a:lvl9pPr marL="365580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6" indent="0">
              <a:buNone/>
              <a:defRPr sz="1200"/>
            </a:lvl2pPr>
            <a:lvl3pPr marL="913952" indent="0">
              <a:buNone/>
              <a:defRPr sz="1000"/>
            </a:lvl3pPr>
            <a:lvl4pPr marL="1370926" indent="0">
              <a:buNone/>
              <a:defRPr sz="900"/>
            </a:lvl4pPr>
            <a:lvl5pPr marL="1827899" indent="0">
              <a:buNone/>
              <a:defRPr sz="900"/>
            </a:lvl5pPr>
            <a:lvl6pPr marL="2284874" indent="0">
              <a:buNone/>
              <a:defRPr sz="900"/>
            </a:lvl6pPr>
            <a:lvl7pPr marL="2741851" indent="0">
              <a:buNone/>
              <a:defRPr sz="900"/>
            </a:lvl7pPr>
            <a:lvl8pPr marL="3198825" indent="0">
              <a:buNone/>
              <a:defRPr sz="900"/>
            </a:lvl8pPr>
            <a:lvl9pPr marL="36558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2F240C4-C0CD-4C61-85E3-E7AE936AF4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17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6926F17-ECB7-4E5A-AFED-8ACEB2660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0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F1E69019-0D08-46B8-939F-87AA3D4BF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860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55"/>
            <a:ext cx="9144000" cy="60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636" y="1980953"/>
            <a:ext cx="4045727" cy="4115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980953"/>
            <a:ext cx="4045726" cy="4115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8FF59B4-EF41-48D6-B893-F31386A75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3389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40" indent="0">
              <a:buNone/>
              <a:defRPr sz="2000" b="1"/>
            </a:lvl2pPr>
            <a:lvl3pPr marL="909083" indent="0">
              <a:buNone/>
              <a:defRPr sz="1800" b="1"/>
            </a:lvl3pPr>
            <a:lvl4pPr marL="1363617" indent="0">
              <a:buNone/>
              <a:defRPr sz="1600" b="1"/>
            </a:lvl4pPr>
            <a:lvl5pPr marL="1818156" indent="0">
              <a:buNone/>
              <a:defRPr sz="1600" b="1"/>
            </a:lvl5pPr>
            <a:lvl6pPr marL="2272698" indent="0">
              <a:buNone/>
              <a:defRPr sz="1600" b="1"/>
            </a:lvl6pPr>
            <a:lvl7pPr marL="2727237" indent="0">
              <a:buNone/>
              <a:defRPr sz="1600" b="1"/>
            </a:lvl7pPr>
            <a:lvl8pPr marL="3181780" indent="0">
              <a:buNone/>
              <a:defRPr sz="1600" b="1"/>
            </a:lvl8pPr>
            <a:lvl9pPr marL="36363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40" indent="0">
              <a:buNone/>
              <a:defRPr sz="2000" b="1"/>
            </a:lvl2pPr>
            <a:lvl3pPr marL="909083" indent="0">
              <a:buNone/>
              <a:defRPr sz="1800" b="1"/>
            </a:lvl3pPr>
            <a:lvl4pPr marL="1363617" indent="0">
              <a:buNone/>
              <a:defRPr sz="1600" b="1"/>
            </a:lvl4pPr>
            <a:lvl5pPr marL="1818156" indent="0">
              <a:buNone/>
              <a:defRPr sz="1600" b="1"/>
            </a:lvl5pPr>
            <a:lvl6pPr marL="2272698" indent="0">
              <a:buNone/>
              <a:defRPr sz="1600" b="1"/>
            </a:lvl6pPr>
            <a:lvl7pPr marL="2727237" indent="0">
              <a:buNone/>
              <a:defRPr sz="1600" b="1"/>
            </a:lvl7pPr>
            <a:lvl8pPr marL="3181780" indent="0">
              <a:buNone/>
              <a:defRPr sz="1600" b="1"/>
            </a:lvl8pPr>
            <a:lvl9pPr marL="36363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76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48"/>
            <a:ext cx="9144000" cy="5902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974E2C34-D367-4474-864A-7D7C0C06C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37927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655"/>
            <a:ext cx="9144000" cy="60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36" y="1980953"/>
            <a:ext cx="4045727" cy="4115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645" y="1980953"/>
            <a:ext cx="4045726" cy="1988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645" y="4106767"/>
            <a:ext cx="4045726" cy="1989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04159CE9-7514-428E-A2B8-5C5684D29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593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179" name="Picture 11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5434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19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9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499" indent="0">
              <a:buNone/>
              <a:defRPr sz="1800"/>
            </a:lvl2pPr>
            <a:lvl3pPr marL="909002" indent="0">
              <a:buNone/>
              <a:defRPr sz="1600"/>
            </a:lvl3pPr>
            <a:lvl4pPr marL="1363496" indent="0">
              <a:buNone/>
              <a:defRPr sz="1400"/>
            </a:lvl4pPr>
            <a:lvl5pPr marL="1817994" indent="0">
              <a:buNone/>
              <a:defRPr sz="1400"/>
            </a:lvl5pPr>
            <a:lvl6pPr marL="2272495" indent="0">
              <a:buNone/>
              <a:defRPr sz="1400"/>
            </a:lvl6pPr>
            <a:lvl7pPr marL="2726994" indent="0">
              <a:buNone/>
              <a:defRPr sz="1400"/>
            </a:lvl7pPr>
            <a:lvl8pPr marL="3181497" indent="0">
              <a:buNone/>
              <a:defRPr sz="1400"/>
            </a:lvl8pPr>
            <a:lvl9pPr marL="36359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4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9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499" indent="0">
              <a:buNone/>
              <a:defRPr sz="2000" b="1"/>
            </a:lvl2pPr>
            <a:lvl3pPr marL="909002" indent="0">
              <a:buNone/>
              <a:defRPr sz="1800" b="1"/>
            </a:lvl3pPr>
            <a:lvl4pPr marL="1363496" indent="0">
              <a:buNone/>
              <a:defRPr sz="1600" b="1"/>
            </a:lvl4pPr>
            <a:lvl5pPr marL="1817994" indent="0">
              <a:buNone/>
              <a:defRPr sz="1600" b="1"/>
            </a:lvl5pPr>
            <a:lvl6pPr marL="2272495" indent="0">
              <a:buNone/>
              <a:defRPr sz="1600" b="1"/>
            </a:lvl6pPr>
            <a:lvl7pPr marL="2726994" indent="0">
              <a:buNone/>
              <a:defRPr sz="1600" b="1"/>
            </a:lvl7pPr>
            <a:lvl8pPr marL="3181497" indent="0">
              <a:buNone/>
              <a:defRPr sz="1600" b="1"/>
            </a:lvl8pPr>
            <a:lvl9pPr marL="3635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1" y="153512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499" indent="0">
              <a:buNone/>
              <a:defRPr sz="2000" b="1"/>
            </a:lvl2pPr>
            <a:lvl3pPr marL="909002" indent="0">
              <a:buNone/>
              <a:defRPr sz="1800" b="1"/>
            </a:lvl3pPr>
            <a:lvl4pPr marL="1363496" indent="0">
              <a:buNone/>
              <a:defRPr sz="1600" b="1"/>
            </a:lvl4pPr>
            <a:lvl5pPr marL="1817994" indent="0">
              <a:buNone/>
              <a:defRPr sz="1600" b="1"/>
            </a:lvl5pPr>
            <a:lvl6pPr marL="2272495" indent="0">
              <a:buNone/>
              <a:defRPr sz="1600" b="1"/>
            </a:lvl6pPr>
            <a:lvl7pPr marL="2726994" indent="0">
              <a:buNone/>
              <a:defRPr sz="1600" b="1"/>
            </a:lvl7pPr>
            <a:lvl8pPr marL="3181497" indent="0">
              <a:buNone/>
              <a:defRPr sz="1600" b="1"/>
            </a:lvl8pPr>
            <a:lvl9pPr marL="3635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18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7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160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7306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43517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499" indent="0">
              <a:buNone/>
              <a:defRPr sz="1200"/>
            </a:lvl2pPr>
            <a:lvl3pPr marL="909002" indent="0">
              <a:buNone/>
              <a:defRPr sz="1000"/>
            </a:lvl3pPr>
            <a:lvl4pPr marL="1363496" indent="0">
              <a:buNone/>
              <a:defRPr sz="900"/>
            </a:lvl4pPr>
            <a:lvl5pPr marL="1817994" indent="0">
              <a:buNone/>
              <a:defRPr sz="900"/>
            </a:lvl5pPr>
            <a:lvl6pPr marL="2272495" indent="0">
              <a:buNone/>
              <a:defRPr sz="900"/>
            </a:lvl6pPr>
            <a:lvl7pPr marL="2726994" indent="0">
              <a:buNone/>
              <a:defRPr sz="900"/>
            </a:lvl7pPr>
            <a:lvl8pPr marL="3181497" indent="0">
              <a:buNone/>
              <a:defRPr sz="900"/>
            </a:lvl8pPr>
            <a:lvl9pPr marL="3635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84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1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499" indent="0">
              <a:buNone/>
              <a:defRPr sz="2800"/>
            </a:lvl2pPr>
            <a:lvl3pPr marL="909002" indent="0">
              <a:buNone/>
              <a:defRPr sz="2400"/>
            </a:lvl3pPr>
            <a:lvl4pPr marL="1363496" indent="0">
              <a:buNone/>
              <a:defRPr sz="2000"/>
            </a:lvl4pPr>
            <a:lvl5pPr marL="1817994" indent="0">
              <a:buNone/>
              <a:defRPr sz="2000"/>
            </a:lvl5pPr>
            <a:lvl6pPr marL="2272495" indent="0">
              <a:buNone/>
              <a:defRPr sz="2000"/>
            </a:lvl6pPr>
            <a:lvl7pPr marL="2726994" indent="0">
              <a:buNone/>
              <a:defRPr sz="2000"/>
            </a:lvl7pPr>
            <a:lvl8pPr marL="3181497" indent="0">
              <a:buNone/>
              <a:defRPr sz="2000"/>
            </a:lvl8pPr>
            <a:lvl9pPr marL="363598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4499" indent="0">
              <a:buNone/>
              <a:defRPr sz="1200"/>
            </a:lvl2pPr>
            <a:lvl3pPr marL="909002" indent="0">
              <a:buNone/>
              <a:defRPr sz="1000"/>
            </a:lvl3pPr>
            <a:lvl4pPr marL="1363496" indent="0">
              <a:buNone/>
              <a:defRPr sz="900"/>
            </a:lvl4pPr>
            <a:lvl5pPr marL="1817994" indent="0">
              <a:buNone/>
              <a:defRPr sz="900"/>
            </a:lvl5pPr>
            <a:lvl6pPr marL="2272495" indent="0">
              <a:buNone/>
              <a:defRPr sz="900"/>
            </a:lvl6pPr>
            <a:lvl7pPr marL="2726994" indent="0">
              <a:buNone/>
              <a:defRPr sz="900"/>
            </a:lvl7pPr>
            <a:lvl8pPr marL="3181497" indent="0">
              <a:buNone/>
              <a:defRPr sz="900"/>
            </a:lvl8pPr>
            <a:lvl9pPr marL="3635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56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30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89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1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0910" tIns="45454" rIns="90910" bIns="45454"/>
          <a:lstStyle>
            <a:lvl1pPr>
              <a:defRPr/>
            </a:lvl1pPr>
          </a:lstStyle>
          <a:p>
            <a:pPr>
              <a:defRPr/>
            </a:pPr>
            <a:fld id="{A2587827-6776-4827-83A8-352CF86DB4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0910" tIns="45454" rIns="90910" bIns="4545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3"/>
            <a:ext cx="2133600" cy="365125"/>
          </a:xfrm>
          <a:prstGeom prst="rect">
            <a:avLst/>
          </a:prstGeom>
        </p:spPr>
        <p:txBody>
          <a:bodyPr lIns="90910" tIns="45454" rIns="90910" bIns="45454"/>
          <a:lstStyle>
            <a:lvl1pPr>
              <a:defRPr/>
            </a:lvl1pPr>
          </a:lstStyle>
          <a:p>
            <a:pPr>
              <a:defRPr/>
            </a:pPr>
            <a:fld id="{9F041F10-76B0-44F0-9290-4D4C5F706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8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66"/>
            <a:ext cx="9144000" cy="59026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421"/>
            <a:ext cx="2133600" cy="365125"/>
          </a:xfrm>
          <a:prstGeom prst="rect">
            <a:avLst/>
          </a:prstGeom>
        </p:spPr>
        <p:txBody>
          <a:bodyPr lIns="83897" tIns="41947" rIns="83897" bIns="41947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421"/>
            <a:ext cx="2895600" cy="365125"/>
          </a:xfrm>
          <a:prstGeom prst="rect">
            <a:avLst/>
          </a:prstGeom>
        </p:spPr>
        <p:txBody>
          <a:bodyPr lIns="83897" tIns="41947" rIns="83897" bIns="41947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TLC-PCP 2012 www.learningcommunity.us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421"/>
            <a:ext cx="2133600" cy="365125"/>
          </a:xfrm>
          <a:prstGeom prst="rect">
            <a:avLst/>
          </a:prstGeom>
        </p:spPr>
        <p:txBody>
          <a:bodyPr lIns="83897" tIns="41947" rIns="83897" bIns="41947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B757171-4BF0-499E-9E02-23F1DF6BD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1749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179" name="Picture 11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57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8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80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80" indent="0">
              <a:buNone/>
              <a:defRPr sz="1800"/>
            </a:lvl2pPr>
            <a:lvl3pPr marL="908363" indent="0">
              <a:buNone/>
              <a:defRPr sz="1600"/>
            </a:lvl3pPr>
            <a:lvl4pPr marL="1362537" indent="0">
              <a:buNone/>
              <a:defRPr sz="1400"/>
            </a:lvl4pPr>
            <a:lvl5pPr marL="1816714" indent="0">
              <a:buNone/>
              <a:defRPr sz="1400"/>
            </a:lvl5pPr>
            <a:lvl6pPr marL="2270899" indent="0">
              <a:buNone/>
              <a:defRPr sz="1400"/>
            </a:lvl6pPr>
            <a:lvl7pPr marL="2725077" indent="0">
              <a:buNone/>
              <a:defRPr sz="1400"/>
            </a:lvl7pPr>
            <a:lvl8pPr marL="3179262" indent="0">
              <a:buNone/>
              <a:defRPr sz="1400"/>
            </a:lvl8pPr>
            <a:lvl9pPr marL="363343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60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56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80" indent="0">
              <a:buNone/>
              <a:defRPr sz="2000" b="1"/>
            </a:lvl2pPr>
            <a:lvl3pPr marL="908363" indent="0">
              <a:buNone/>
              <a:defRPr sz="1800" b="1"/>
            </a:lvl3pPr>
            <a:lvl4pPr marL="1362537" indent="0">
              <a:buNone/>
              <a:defRPr sz="1600" b="1"/>
            </a:lvl4pPr>
            <a:lvl5pPr marL="1816714" indent="0">
              <a:buNone/>
              <a:defRPr sz="1600" b="1"/>
            </a:lvl5pPr>
            <a:lvl6pPr marL="2270899" indent="0">
              <a:buNone/>
              <a:defRPr sz="1600" b="1"/>
            </a:lvl6pPr>
            <a:lvl7pPr marL="2725077" indent="0">
              <a:buNone/>
              <a:defRPr sz="1600" b="1"/>
            </a:lvl7pPr>
            <a:lvl8pPr marL="3179262" indent="0">
              <a:buNone/>
              <a:defRPr sz="1600" b="1"/>
            </a:lvl8pPr>
            <a:lvl9pPr marL="36334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80" indent="0">
              <a:buNone/>
              <a:defRPr sz="2000" b="1"/>
            </a:lvl2pPr>
            <a:lvl3pPr marL="908363" indent="0">
              <a:buNone/>
              <a:defRPr sz="1800" b="1"/>
            </a:lvl3pPr>
            <a:lvl4pPr marL="1362537" indent="0">
              <a:buNone/>
              <a:defRPr sz="1600" b="1"/>
            </a:lvl4pPr>
            <a:lvl5pPr marL="1816714" indent="0">
              <a:buNone/>
              <a:defRPr sz="1600" b="1"/>
            </a:lvl5pPr>
            <a:lvl6pPr marL="2270899" indent="0">
              <a:buNone/>
              <a:defRPr sz="1600" b="1"/>
            </a:lvl6pPr>
            <a:lvl7pPr marL="2725077" indent="0">
              <a:buNone/>
              <a:defRPr sz="1600" b="1"/>
            </a:lvl7pPr>
            <a:lvl8pPr marL="3179262" indent="0">
              <a:buNone/>
              <a:defRPr sz="1600" b="1"/>
            </a:lvl8pPr>
            <a:lvl9pPr marL="363343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4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172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7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5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0" y="143518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80" indent="0">
              <a:buNone/>
              <a:defRPr sz="1200"/>
            </a:lvl2pPr>
            <a:lvl3pPr marL="908363" indent="0">
              <a:buNone/>
              <a:defRPr sz="1000"/>
            </a:lvl3pPr>
            <a:lvl4pPr marL="1362537" indent="0">
              <a:buNone/>
              <a:defRPr sz="900"/>
            </a:lvl4pPr>
            <a:lvl5pPr marL="1816714" indent="0">
              <a:buNone/>
              <a:defRPr sz="900"/>
            </a:lvl5pPr>
            <a:lvl6pPr marL="2270899" indent="0">
              <a:buNone/>
              <a:defRPr sz="900"/>
            </a:lvl6pPr>
            <a:lvl7pPr marL="2725077" indent="0">
              <a:buNone/>
              <a:defRPr sz="900"/>
            </a:lvl7pPr>
            <a:lvl8pPr marL="3179262" indent="0">
              <a:buNone/>
              <a:defRPr sz="900"/>
            </a:lvl8pPr>
            <a:lvl9pPr marL="36334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0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80" indent="0">
              <a:buNone/>
              <a:defRPr sz="2800"/>
            </a:lvl2pPr>
            <a:lvl3pPr marL="908363" indent="0">
              <a:buNone/>
              <a:defRPr sz="2400"/>
            </a:lvl3pPr>
            <a:lvl4pPr marL="1362537" indent="0">
              <a:buNone/>
              <a:defRPr sz="2000"/>
            </a:lvl4pPr>
            <a:lvl5pPr marL="1816714" indent="0">
              <a:buNone/>
              <a:defRPr sz="2000"/>
            </a:lvl5pPr>
            <a:lvl6pPr marL="2270899" indent="0">
              <a:buNone/>
              <a:defRPr sz="2000"/>
            </a:lvl6pPr>
            <a:lvl7pPr marL="2725077" indent="0">
              <a:buNone/>
              <a:defRPr sz="2000"/>
            </a:lvl7pPr>
            <a:lvl8pPr marL="3179262" indent="0">
              <a:buNone/>
              <a:defRPr sz="2000"/>
            </a:lvl8pPr>
            <a:lvl9pPr marL="363343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80" indent="0">
              <a:buNone/>
              <a:defRPr sz="1200"/>
            </a:lvl2pPr>
            <a:lvl3pPr marL="908363" indent="0">
              <a:buNone/>
              <a:defRPr sz="1000"/>
            </a:lvl3pPr>
            <a:lvl4pPr marL="1362537" indent="0">
              <a:buNone/>
              <a:defRPr sz="900"/>
            </a:lvl4pPr>
            <a:lvl5pPr marL="1816714" indent="0">
              <a:buNone/>
              <a:defRPr sz="900"/>
            </a:lvl5pPr>
            <a:lvl6pPr marL="2270899" indent="0">
              <a:buNone/>
              <a:defRPr sz="900"/>
            </a:lvl6pPr>
            <a:lvl7pPr marL="2725077" indent="0">
              <a:buNone/>
              <a:defRPr sz="900"/>
            </a:lvl7pPr>
            <a:lvl8pPr marL="3179262" indent="0">
              <a:buNone/>
              <a:defRPr sz="900"/>
            </a:lvl8pPr>
            <a:lvl9pPr marL="363343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37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2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2171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362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93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0"/>
            <a:ext cx="2133600" cy="365125"/>
          </a:xfrm>
          <a:prstGeom prst="rect">
            <a:avLst/>
          </a:prstGeom>
        </p:spPr>
        <p:txBody>
          <a:bodyPr lIns="90848" tIns="45422" rIns="90848" bIns="45422"/>
          <a:lstStyle>
            <a:lvl1pPr>
              <a:defRPr/>
            </a:lvl1pPr>
          </a:lstStyle>
          <a:p>
            <a:pPr>
              <a:defRPr/>
            </a:pPr>
            <a:fld id="{A2587827-6776-4827-83A8-352CF86DB4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0"/>
            <a:ext cx="2895600" cy="365125"/>
          </a:xfrm>
          <a:prstGeom prst="rect">
            <a:avLst/>
          </a:prstGeom>
        </p:spPr>
        <p:txBody>
          <a:bodyPr lIns="90848" tIns="45422" rIns="90848" bIns="45422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0"/>
            <a:ext cx="2133600" cy="365125"/>
          </a:xfrm>
          <a:prstGeom prst="rect">
            <a:avLst/>
          </a:prstGeom>
        </p:spPr>
        <p:txBody>
          <a:bodyPr lIns="90848" tIns="45422" rIns="90848" bIns="45422"/>
          <a:lstStyle>
            <a:lvl1pPr>
              <a:defRPr/>
            </a:lvl1pPr>
          </a:lstStyle>
          <a:p>
            <a:pPr>
              <a:defRPr/>
            </a:pPr>
            <a:fld id="{9F041F10-76B0-44F0-9290-4D4C5F706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09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48"/>
            <a:ext cx="9144000" cy="5902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419"/>
            <a:ext cx="2133600" cy="365125"/>
          </a:xfrm>
          <a:prstGeom prst="rect">
            <a:avLst/>
          </a:prstGeom>
        </p:spPr>
        <p:txBody>
          <a:bodyPr lIns="83839" tIns="41918" rIns="83839" bIns="41918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419"/>
            <a:ext cx="2895600" cy="365125"/>
          </a:xfrm>
          <a:prstGeom prst="rect">
            <a:avLst/>
          </a:prstGeom>
        </p:spPr>
        <p:txBody>
          <a:bodyPr lIns="83839" tIns="41918" rIns="83839" bIns="41918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TLC-PCP 2012 www.learningcommunity.us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419"/>
            <a:ext cx="2133600" cy="365125"/>
          </a:xfrm>
          <a:prstGeom prst="rect">
            <a:avLst/>
          </a:prstGeom>
        </p:spPr>
        <p:txBody>
          <a:bodyPr lIns="83839" tIns="41918" rIns="83839" bIns="41918"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B757171-4BF0-499E-9E02-23F1DF6BD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1984"/>
      </p:ext>
    </p:extLst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000" b="1"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 b="1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 b="1">
                <a:ea typeface="MS PGothic" pitchFamily="34" charset="-128"/>
              </a:defRPr>
            </a:lvl1pPr>
          </a:lstStyle>
          <a:p>
            <a:pPr>
              <a:defRPr/>
            </a:pPr>
            <a:fld id="{58B8DFED-67D7-4B54-B921-20CF58EC61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07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40D54B1-AA31-4BEC-B6B5-E261067BD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9" y="143517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540" indent="0">
              <a:buNone/>
              <a:defRPr sz="1200"/>
            </a:lvl2pPr>
            <a:lvl3pPr marL="909083" indent="0">
              <a:buNone/>
              <a:defRPr sz="1000"/>
            </a:lvl3pPr>
            <a:lvl4pPr marL="1363617" indent="0">
              <a:buNone/>
              <a:defRPr sz="900"/>
            </a:lvl4pPr>
            <a:lvl5pPr marL="1818156" indent="0">
              <a:buNone/>
              <a:defRPr sz="900"/>
            </a:lvl5pPr>
            <a:lvl6pPr marL="2272698" indent="0">
              <a:buNone/>
              <a:defRPr sz="900"/>
            </a:lvl6pPr>
            <a:lvl7pPr marL="2727237" indent="0">
              <a:buNone/>
              <a:defRPr sz="900"/>
            </a:lvl7pPr>
            <a:lvl8pPr marL="3181780" indent="0">
              <a:buNone/>
              <a:defRPr sz="900"/>
            </a:lvl8pPr>
            <a:lvl9pPr marL="3636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77702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8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2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4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8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37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AEBD7190-AE18-4104-AB33-F87A6CBE7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41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5D54E95-9C53-4783-BF3C-A9A5FEDCF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483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20" indent="0">
              <a:buNone/>
              <a:defRPr sz="2000" b="1"/>
            </a:lvl2pPr>
            <a:lvl3pPr marL="908442" indent="0">
              <a:buNone/>
              <a:defRPr sz="1800" b="1"/>
            </a:lvl3pPr>
            <a:lvl4pPr marL="1362659" indent="0">
              <a:buNone/>
              <a:defRPr sz="1600" b="1"/>
            </a:lvl4pPr>
            <a:lvl5pPr marL="1816877" indent="0">
              <a:buNone/>
              <a:defRPr sz="1600" b="1"/>
            </a:lvl5pPr>
            <a:lvl6pPr marL="2271097" indent="0">
              <a:buNone/>
              <a:defRPr sz="1600" b="1"/>
            </a:lvl6pPr>
            <a:lvl7pPr marL="2725320" indent="0">
              <a:buNone/>
              <a:defRPr sz="1600" b="1"/>
            </a:lvl7pPr>
            <a:lvl8pPr marL="3179546" indent="0">
              <a:buNone/>
              <a:defRPr sz="1600" b="1"/>
            </a:lvl8pPr>
            <a:lvl9pPr marL="36337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4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220" indent="0">
              <a:buNone/>
              <a:defRPr sz="2000" b="1"/>
            </a:lvl2pPr>
            <a:lvl3pPr marL="908442" indent="0">
              <a:buNone/>
              <a:defRPr sz="1800" b="1"/>
            </a:lvl3pPr>
            <a:lvl4pPr marL="1362659" indent="0">
              <a:buNone/>
              <a:defRPr sz="1600" b="1"/>
            </a:lvl4pPr>
            <a:lvl5pPr marL="1816877" indent="0">
              <a:buNone/>
              <a:defRPr sz="1600" b="1"/>
            </a:lvl5pPr>
            <a:lvl6pPr marL="2271097" indent="0">
              <a:buNone/>
              <a:defRPr sz="1600" b="1"/>
            </a:lvl6pPr>
            <a:lvl7pPr marL="2725320" indent="0">
              <a:buNone/>
              <a:defRPr sz="1600" b="1"/>
            </a:lvl7pPr>
            <a:lvl8pPr marL="3179546" indent="0">
              <a:buNone/>
              <a:defRPr sz="1600" b="1"/>
            </a:lvl8pPr>
            <a:lvl9pPr marL="363375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4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8A4816CE-BC89-4DDE-B508-ED836809A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56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3928EB7-E962-4CC2-95C2-714F6367C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22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B9B600A8-B142-42CA-96F8-EA181A8B0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5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9" y="143518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20" indent="0">
              <a:buNone/>
              <a:defRPr sz="1200"/>
            </a:lvl2pPr>
            <a:lvl3pPr marL="908442" indent="0">
              <a:buNone/>
              <a:defRPr sz="1000"/>
            </a:lvl3pPr>
            <a:lvl4pPr marL="1362659" indent="0">
              <a:buNone/>
              <a:defRPr sz="900"/>
            </a:lvl4pPr>
            <a:lvl5pPr marL="1816877" indent="0">
              <a:buNone/>
              <a:defRPr sz="900"/>
            </a:lvl5pPr>
            <a:lvl6pPr marL="2271097" indent="0">
              <a:buNone/>
              <a:defRPr sz="900"/>
            </a:lvl6pPr>
            <a:lvl7pPr marL="2725320" indent="0">
              <a:buNone/>
              <a:defRPr sz="900"/>
            </a:lvl7pPr>
            <a:lvl8pPr marL="3179546" indent="0">
              <a:buNone/>
              <a:defRPr sz="900"/>
            </a:lvl8pPr>
            <a:lvl9pPr marL="36337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7F537137-C935-431B-82A9-F43556B55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01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4220" indent="0">
              <a:buNone/>
              <a:defRPr sz="2800"/>
            </a:lvl2pPr>
            <a:lvl3pPr marL="908442" indent="0">
              <a:buNone/>
              <a:defRPr sz="2400"/>
            </a:lvl3pPr>
            <a:lvl4pPr marL="1362659" indent="0">
              <a:buNone/>
              <a:defRPr sz="2000"/>
            </a:lvl4pPr>
            <a:lvl5pPr marL="1816877" indent="0">
              <a:buNone/>
              <a:defRPr sz="2000"/>
            </a:lvl5pPr>
            <a:lvl6pPr marL="2271097" indent="0">
              <a:buNone/>
              <a:defRPr sz="2000"/>
            </a:lvl6pPr>
            <a:lvl7pPr marL="2725320" indent="0">
              <a:buNone/>
              <a:defRPr sz="2000"/>
            </a:lvl7pPr>
            <a:lvl8pPr marL="3179546" indent="0">
              <a:buNone/>
              <a:defRPr sz="2000"/>
            </a:lvl8pPr>
            <a:lvl9pPr marL="363375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220" indent="0">
              <a:buNone/>
              <a:defRPr sz="1200"/>
            </a:lvl2pPr>
            <a:lvl3pPr marL="908442" indent="0">
              <a:buNone/>
              <a:defRPr sz="1000"/>
            </a:lvl3pPr>
            <a:lvl4pPr marL="1362659" indent="0">
              <a:buNone/>
              <a:defRPr sz="900"/>
            </a:lvl4pPr>
            <a:lvl5pPr marL="1816877" indent="0">
              <a:buNone/>
              <a:defRPr sz="900"/>
            </a:lvl5pPr>
            <a:lvl6pPr marL="2271097" indent="0">
              <a:buNone/>
              <a:defRPr sz="900"/>
            </a:lvl6pPr>
            <a:lvl7pPr marL="2725320" indent="0">
              <a:buNone/>
              <a:defRPr sz="900"/>
            </a:lvl7pPr>
            <a:lvl8pPr marL="3179546" indent="0">
              <a:buNone/>
              <a:defRPr sz="900"/>
            </a:lvl8pPr>
            <a:lvl9pPr marL="36337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4E1B3671-8EA3-4E30-ABF2-25FB8E833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790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68309904-CE6F-48F1-AAA1-923E0894C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291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CE1C9AFA-783B-48D6-BF76-0D221D19C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91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723"/>
            <a:ext cx="9144000" cy="60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658" y="1981035"/>
            <a:ext cx="4045727" cy="4115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5" y="1981035"/>
            <a:ext cx="4045726" cy="4115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7580EFD-AF08-4296-B91C-1512C7F66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3923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540" indent="0">
              <a:buNone/>
              <a:defRPr sz="2800"/>
            </a:lvl2pPr>
            <a:lvl3pPr marL="909083" indent="0">
              <a:buNone/>
              <a:defRPr sz="2400"/>
            </a:lvl3pPr>
            <a:lvl4pPr marL="1363617" indent="0">
              <a:buNone/>
              <a:defRPr sz="2000"/>
            </a:lvl4pPr>
            <a:lvl5pPr marL="1818156" indent="0">
              <a:buNone/>
              <a:defRPr sz="2000"/>
            </a:lvl5pPr>
            <a:lvl6pPr marL="2272698" indent="0">
              <a:buNone/>
              <a:defRPr sz="2000"/>
            </a:lvl6pPr>
            <a:lvl7pPr marL="2727237" indent="0">
              <a:buNone/>
              <a:defRPr sz="2000"/>
            </a:lvl7pPr>
            <a:lvl8pPr marL="3181780" indent="0">
              <a:buNone/>
              <a:defRPr sz="2000"/>
            </a:lvl8pPr>
            <a:lvl9pPr marL="363631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540" indent="0">
              <a:buNone/>
              <a:defRPr sz="1200"/>
            </a:lvl2pPr>
            <a:lvl3pPr marL="909083" indent="0">
              <a:buNone/>
              <a:defRPr sz="1000"/>
            </a:lvl3pPr>
            <a:lvl4pPr marL="1363617" indent="0">
              <a:buNone/>
              <a:defRPr sz="900"/>
            </a:lvl4pPr>
            <a:lvl5pPr marL="1818156" indent="0">
              <a:buNone/>
              <a:defRPr sz="900"/>
            </a:lvl5pPr>
            <a:lvl6pPr marL="2272698" indent="0">
              <a:buNone/>
              <a:defRPr sz="900"/>
            </a:lvl6pPr>
            <a:lvl7pPr marL="2727237" indent="0">
              <a:buNone/>
              <a:defRPr sz="900"/>
            </a:lvl7pPr>
            <a:lvl8pPr marL="3181780" indent="0">
              <a:buNone/>
              <a:defRPr sz="900"/>
            </a:lvl8pPr>
            <a:lvl9pPr marL="36363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708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93648"/>
            <a:ext cx="9144000" cy="59026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3B01A8BB-69D9-4992-8BF3-A0B041630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85057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723"/>
            <a:ext cx="9144000" cy="60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58" y="1981035"/>
            <a:ext cx="4045727" cy="41153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0645" y="1981024"/>
            <a:ext cx="4045726" cy="19881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0645" y="4106770"/>
            <a:ext cx="4045726" cy="1989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ea typeface="MS PGothic" pitchFamily="34" charset="-128"/>
              </a:defRPr>
            </a:lvl1pPr>
          </a:lstStyle>
          <a:p>
            <a:pPr>
              <a:defRPr/>
            </a:pPr>
            <a:fld id="{D5643419-8719-4FD2-BFCC-DFC0624E2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2756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179" name="Picture 11" descr="UofM-4_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91455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49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20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290679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499" indent="0">
              <a:buNone/>
              <a:defRPr sz="1800"/>
            </a:lvl2pPr>
            <a:lvl3pPr marL="909002" indent="0">
              <a:buNone/>
              <a:defRPr sz="1600"/>
            </a:lvl3pPr>
            <a:lvl4pPr marL="1363496" indent="0">
              <a:buNone/>
              <a:defRPr sz="1400"/>
            </a:lvl4pPr>
            <a:lvl5pPr marL="1817994" indent="0">
              <a:buNone/>
              <a:defRPr sz="1400"/>
            </a:lvl5pPr>
            <a:lvl6pPr marL="2272495" indent="0">
              <a:buNone/>
              <a:defRPr sz="1400"/>
            </a:lvl6pPr>
            <a:lvl7pPr marL="2726994" indent="0">
              <a:buNone/>
              <a:defRPr sz="1400"/>
            </a:lvl7pPr>
            <a:lvl8pPr marL="3181497" indent="0">
              <a:buNone/>
              <a:defRPr sz="1400"/>
            </a:lvl8pPr>
            <a:lvl9pPr marL="36359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531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542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499" indent="0">
              <a:buNone/>
              <a:defRPr sz="2000" b="1"/>
            </a:lvl2pPr>
            <a:lvl3pPr marL="909002" indent="0">
              <a:buNone/>
              <a:defRPr sz="1800" b="1"/>
            </a:lvl3pPr>
            <a:lvl4pPr marL="1363496" indent="0">
              <a:buNone/>
              <a:defRPr sz="1600" b="1"/>
            </a:lvl4pPr>
            <a:lvl5pPr marL="1817994" indent="0">
              <a:buNone/>
              <a:defRPr sz="1600" b="1"/>
            </a:lvl5pPr>
            <a:lvl6pPr marL="2272495" indent="0">
              <a:buNone/>
              <a:defRPr sz="1600" b="1"/>
            </a:lvl6pPr>
            <a:lvl7pPr marL="2726994" indent="0">
              <a:buNone/>
              <a:defRPr sz="1600" b="1"/>
            </a:lvl7pPr>
            <a:lvl8pPr marL="3181497" indent="0">
              <a:buNone/>
              <a:defRPr sz="1600" b="1"/>
            </a:lvl8pPr>
            <a:lvl9pPr marL="3635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01" y="153512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499" indent="0">
              <a:buNone/>
              <a:defRPr sz="2000" b="1"/>
            </a:lvl2pPr>
            <a:lvl3pPr marL="909002" indent="0">
              <a:buNone/>
              <a:defRPr sz="1800" b="1"/>
            </a:lvl3pPr>
            <a:lvl4pPr marL="1363496" indent="0">
              <a:buNone/>
              <a:defRPr sz="1600" b="1"/>
            </a:lvl4pPr>
            <a:lvl5pPr marL="1817994" indent="0">
              <a:buNone/>
              <a:defRPr sz="1600" b="1"/>
            </a:lvl5pPr>
            <a:lvl6pPr marL="2272495" indent="0">
              <a:buNone/>
              <a:defRPr sz="1600" b="1"/>
            </a:lvl6pPr>
            <a:lvl7pPr marL="2726994" indent="0">
              <a:buNone/>
              <a:defRPr sz="1600" b="1"/>
            </a:lvl7pPr>
            <a:lvl8pPr marL="3181497" indent="0">
              <a:buNone/>
              <a:defRPr sz="1600" b="1"/>
            </a:lvl8pPr>
            <a:lvl9pPr marL="36359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0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05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25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860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82" y="27306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82" y="143517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499" indent="0">
              <a:buNone/>
              <a:defRPr sz="1200"/>
            </a:lvl2pPr>
            <a:lvl3pPr marL="909002" indent="0">
              <a:buNone/>
              <a:defRPr sz="1000"/>
            </a:lvl3pPr>
            <a:lvl4pPr marL="1363496" indent="0">
              <a:buNone/>
              <a:defRPr sz="900"/>
            </a:lvl4pPr>
            <a:lvl5pPr marL="1817994" indent="0">
              <a:buNone/>
              <a:defRPr sz="900"/>
            </a:lvl5pPr>
            <a:lvl6pPr marL="2272495" indent="0">
              <a:buNone/>
              <a:defRPr sz="900"/>
            </a:lvl6pPr>
            <a:lvl7pPr marL="2726994" indent="0">
              <a:buNone/>
              <a:defRPr sz="900"/>
            </a:lvl7pPr>
            <a:lvl8pPr marL="3181497" indent="0">
              <a:buNone/>
              <a:defRPr sz="900"/>
            </a:lvl8pPr>
            <a:lvl9pPr marL="36359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53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UofM-4_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7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2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8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97" r:id="rId12"/>
    <p:sldLayoutId id="2147484146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454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09083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63617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18156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0905" indent="-340905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626" indent="-284086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6343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0890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5430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99983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54503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9046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3584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40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83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17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156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698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237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80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313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8" tIns="45531" rIns="91058" bIns="455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8" tIns="45531" rIns="91058" bIns="45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9"/>
            <a:ext cx="2133600" cy="365125"/>
          </a:xfrm>
          <a:prstGeom prst="rect">
            <a:avLst/>
          </a:prstGeom>
        </p:spPr>
        <p:txBody>
          <a:bodyPr vert="horz" wrap="square" lIns="91058" tIns="45531" rIns="91058" bIns="4553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9"/>
            <a:ext cx="2895600" cy="365125"/>
          </a:xfrm>
          <a:prstGeom prst="rect">
            <a:avLst/>
          </a:prstGeom>
        </p:spPr>
        <p:txBody>
          <a:bodyPr vert="horz" lIns="91058" tIns="45531" rIns="91058" bIns="4553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9"/>
            <a:ext cx="2133600" cy="365125"/>
          </a:xfrm>
          <a:prstGeom prst="rect">
            <a:avLst/>
          </a:prstGeom>
        </p:spPr>
        <p:txBody>
          <a:bodyPr vert="horz" wrap="square" lIns="91058" tIns="45531" rIns="91058" bIns="4553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C53A644-6477-417F-877E-A17F96B07B38}" type="slidenum">
              <a:rPr lang="en-US">
                <a:ea typeface="MS PGothic" pitchFamily="34" charset="-128"/>
              </a:rPr>
              <a:pPr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54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5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05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658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11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473" indent="-34147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39843" indent="-2845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38231" indent="-2276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3528" indent="-2276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48829" indent="-2276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04125" indent="-227651" algn="l" defTabSz="9105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9412" indent="-227651" algn="l" defTabSz="9105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708" indent="-227651" algn="l" defTabSz="9105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001" indent="-227651" algn="l" defTabSz="9105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93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590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881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173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471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769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061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351" algn="l" defTabSz="9105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UofM-4_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7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2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03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  <p:sldLayoutId id="214748428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454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09083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63617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18156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0905" indent="-340905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626" indent="-284086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6343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0890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5430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99983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54503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9046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3584" indent="-22727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40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83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17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156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698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237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780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313" algn="l" defTabSz="909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5" tIns="45698" rIns="91395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974D89-59BC-41FA-A001-0BEC9A366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6" descr="SDA_Logo_lg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61400" y="122238"/>
            <a:ext cx="3317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6" y="141288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114300" y="64389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67056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710613" y="64389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67056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100010" y="40005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75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6976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13952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70926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27899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2731" indent="-3427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3" indent="-2856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5" indent="-2284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11" indent="-2284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8" indent="-2284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64" indent="-228488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8" indent="-228488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13" indent="-228488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87" indent="-228488" algn="l" defTabSz="913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2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6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9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4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51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5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01" algn="l" defTabSz="913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UofM-4_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"/>
            <a:ext cx="9145588" cy="67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3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8" tIns="45450" rIns="90898" bIns="45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8" tIns="45450" rIns="90898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46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  <p:sldLayoutId id="2147484373" r:id="rId12"/>
    <p:sldLayoutId id="21474843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4499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09002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63496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17994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0875" indent="-340875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561" indent="-28406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6242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0748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5248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99760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54240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8743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3240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99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02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496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994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95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994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497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989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UofM-4_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7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2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5" tIns="45419" rIns="90835" bIns="45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5" tIns="45419" rIns="90835" bIns="45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89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418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08363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62537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16714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0635" indent="-340635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041" indent="-28386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5443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89630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3810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98010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52161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6347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0526" indent="-22709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80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363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537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714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899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077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262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431" algn="l" defTabSz="908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8" tIns="45422" rIns="90848" bIns="45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8" tIns="45422" rIns="90848" bIns="45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39"/>
            <a:ext cx="2133600" cy="365125"/>
          </a:xfrm>
          <a:prstGeom prst="rect">
            <a:avLst/>
          </a:prstGeom>
        </p:spPr>
        <p:txBody>
          <a:bodyPr vert="horz" lIns="90848" tIns="45422" rIns="90848" bIns="4542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39"/>
            <a:ext cx="2895600" cy="365125"/>
          </a:xfrm>
          <a:prstGeom prst="rect">
            <a:avLst/>
          </a:prstGeom>
        </p:spPr>
        <p:txBody>
          <a:bodyPr vert="horz" lIns="90848" tIns="45422" rIns="90848" bIns="4542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39"/>
            <a:ext cx="2133600" cy="365125"/>
          </a:xfrm>
          <a:prstGeom prst="rect">
            <a:avLst/>
          </a:prstGeom>
        </p:spPr>
        <p:txBody>
          <a:bodyPr vert="horz" lIns="90848" tIns="45422" rIns="90848" bIns="45422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4FBB2F-0798-4285-8422-3FD9118C6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19" name="Picture 6" descr="SDA_Logo_lg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61400" y="122238"/>
            <a:ext cx="3317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2406" y="141288"/>
            <a:ext cx="822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114300" y="64389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67056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710613" y="643890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6705600"/>
            <a:ext cx="914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100010" y="400050"/>
            <a:ext cx="533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1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  <p:sldLayoutId id="2147484402" r:id="rId13"/>
    <p:sldLayoutId id="214748440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422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08442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62659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16877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0665" indent="-34066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38099" indent="-2838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548" indent="-2271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768" indent="-2271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989" indent="-2271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233" indent="-227113" algn="l" defTabSz="908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426" indent="-227113" algn="l" defTabSz="908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651" indent="-227113" algn="l" defTabSz="908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867" indent="-227113" algn="l" defTabSz="9084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20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442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659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877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097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320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546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756" algn="l" defTabSz="908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UofM-4_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"/>
            <a:ext cx="9145588" cy="676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3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8" tIns="45450" rIns="90898" bIns="45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98" tIns="45450" rIns="90898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22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5pPr>
      <a:lvl6pPr marL="454499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6pPr>
      <a:lvl7pPr marL="909002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7pPr>
      <a:lvl8pPr marL="1363496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8pPr>
      <a:lvl9pPr marL="1817994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16" charset="-128"/>
        </a:defRPr>
      </a:lvl9pPr>
    </p:titleStyle>
    <p:bodyStyle>
      <a:lvl1pPr marL="340875" indent="-340875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561" indent="-28406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6242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0748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5248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99760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54240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08743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63240" indent="-227251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99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002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496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994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95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994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497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989" algn="l" defTabSz="909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895600"/>
          </a:xfrm>
        </p:spPr>
        <p:txBody>
          <a:bodyPr/>
          <a:lstStyle/>
          <a:p>
            <a:pPr marL="340905" indent="-340905"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680000"/>
                </a:solidFill>
              </a:rPr>
              <a:t>  Person Centered Thinking</a:t>
            </a:r>
            <a:br>
              <a:rPr lang="en-US" b="1" dirty="0" smtClean="0">
                <a:solidFill>
                  <a:srgbClr val="680000"/>
                </a:solidFill>
              </a:rPr>
            </a:br>
            <a:r>
              <a:rPr lang="en-US" sz="3600" dirty="0" smtClean="0">
                <a:solidFill>
                  <a:srgbClr val="680000"/>
                </a:solidFill>
              </a:rPr>
              <a:t>An Introduction</a:t>
            </a:r>
            <a:r>
              <a:rPr lang="en-US" b="1" dirty="0" smtClean="0">
                <a:solidFill>
                  <a:srgbClr val="680000"/>
                </a:solidFill>
              </a:rPr>
              <a:t/>
            </a:r>
            <a:br>
              <a:rPr lang="en-US" b="1" dirty="0" smtClean="0">
                <a:solidFill>
                  <a:srgbClr val="680000"/>
                </a:solidFill>
              </a:rPr>
            </a:br>
            <a:endParaRPr lang="en-US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4648198"/>
            <a:ext cx="8763000" cy="1066802"/>
          </a:xfrm>
          <a:prstGeom prst="rect">
            <a:avLst/>
          </a:prstGeom>
        </p:spPr>
        <p:txBody>
          <a:bodyPr lIns="90906" tIns="45455" rIns="90906" bIns="45455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680000"/>
                </a:solidFill>
              </a:rPr>
              <a:t>Anne Roehl</a:t>
            </a: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n-US" sz="2400" b="1" dirty="0" smtClean="0">
                <a:solidFill>
                  <a:srgbClr val="680000"/>
                </a:solidFill>
              </a:rPr>
              <a:t>Institute </a:t>
            </a:r>
            <a:r>
              <a:rPr lang="en-US" sz="2400" b="1" dirty="0">
                <a:solidFill>
                  <a:srgbClr val="680000"/>
                </a:solidFill>
              </a:rPr>
              <a:t>on Community Integration</a:t>
            </a:r>
          </a:p>
        </p:txBody>
      </p:sp>
    </p:spTree>
    <p:extLst>
      <p:ext uri="{BB962C8B-B14F-4D97-AF65-F5344CB8AC3E}">
        <p14:creationId xmlns:p14="http://schemas.microsoft.com/office/powerpoint/2010/main" val="15977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3952888"/>
            <a:ext cx="6400800" cy="619125"/>
          </a:xfrm>
        </p:spPr>
        <p:txBody>
          <a:bodyPr rtlCol="0">
            <a:normAutofit fontScale="92500" lnSpcReduction="10000"/>
          </a:bodyPr>
          <a:lstStyle/>
          <a:p>
            <a:pPr defTabSz="819052" fontAlgn="auto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680000"/>
                </a:solidFill>
              </a:rPr>
              <a:t>Not just better plans…</a:t>
            </a:r>
          </a:p>
        </p:txBody>
      </p:sp>
      <p:sp>
        <p:nvSpPr>
          <p:cNvPr id="486403" name="Oval 3"/>
          <p:cNvSpPr>
            <a:spLocks noChangeArrowheads="1"/>
          </p:cNvSpPr>
          <p:nvPr/>
        </p:nvSpPr>
        <p:spPr bwMode="auto">
          <a:xfrm>
            <a:off x="315941" y="2124075"/>
            <a:ext cx="8372475" cy="1502036"/>
          </a:xfrm>
          <a:prstGeom prst="ellipse">
            <a:avLst/>
          </a:prstGeom>
          <a:solidFill>
            <a:srgbClr val="68000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81893" tIns="40950" rIns="81893" bIns="4095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1143022" y="2526636"/>
            <a:ext cx="7238999" cy="69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1893" tIns="40950" rIns="81893" bIns="4095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Helping people get better lives</a:t>
            </a:r>
            <a:endParaRPr lang="en-US" sz="4000" dirty="0">
              <a:latin typeface="+mn-lt"/>
              <a:cs typeface="+mn-cs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6553240"/>
            <a:ext cx="9144000" cy="35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93" tIns="40950" rIns="81893" bIns="4095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8751" y="381002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5" tIns="45403" rIns="90805" bIns="4540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5pPr>
            <a:lvl6pPr marL="457159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6pPr>
            <a:lvl7pPr marL="914318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7pPr>
            <a:lvl8pPr marL="1371477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8pPr>
            <a:lvl9pPr marL="1828637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kern="0" dirty="0" smtClean="0"/>
              <a:t>Our work is about – </a:t>
            </a:r>
          </a:p>
        </p:txBody>
      </p:sp>
    </p:spTree>
    <p:extLst>
      <p:ext uri="{BB962C8B-B14F-4D97-AF65-F5344CB8AC3E}">
        <p14:creationId xmlns:p14="http://schemas.microsoft.com/office/powerpoint/2010/main" val="11769377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4700556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sz="4800" dirty="0"/>
              <a:t>The Core Concept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1" y="3200440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Important To and Important For </a:t>
            </a:r>
          </a:p>
        </p:txBody>
      </p:sp>
    </p:spTree>
    <p:extLst>
      <p:ext uri="{BB962C8B-B14F-4D97-AF65-F5344CB8AC3E}">
        <p14:creationId xmlns:p14="http://schemas.microsoft.com/office/powerpoint/2010/main" val="13618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Concept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162800" cy="2667000"/>
          </a:xfrm>
        </p:spPr>
        <p:txBody>
          <a:bodyPr/>
          <a:lstStyle/>
          <a:p>
            <a:r>
              <a:rPr lang="en-US" dirty="0" smtClean="0"/>
              <a:t>Important to </a:t>
            </a:r>
            <a:r>
              <a:rPr lang="en-US" b="1" dirty="0" smtClean="0"/>
              <a:t>and</a:t>
            </a:r>
          </a:p>
          <a:p>
            <a:r>
              <a:rPr lang="en-US" dirty="0" smtClean="0"/>
              <a:t>Important for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8" y="3728376"/>
            <a:ext cx="4992687" cy="198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72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46" y="228607"/>
            <a:ext cx="8183563" cy="1050925"/>
          </a:xfrm>
        </p:spPr>
        <p:txBody>
          <a:bodyPr/>
          <a:lstStyle/>
          <a:p>
            <a:r>
              <a:rPr lang="en-US" altLang="en-US" dirty="0" smtClean="0"/>
              <a:t>Important To and Important For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2" y="2133600"/>
            <a:ext cx="8488362" cy="2666998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900" dirty="0"/>
              <a:t>What do we mean</a:t>
            </a:r>
          </a:p>
          <a:p>
            <a:pPr>
              <a:buFont typeface="Arial" charset="0"/>
              <a:buChar char="•"/>
              <a:defRPr/>
            </a:pPr>
            <a:r>
              <a:rPr lang="en-US" sz="3900" dirty="0"/>
              <a:t>Finding a balance between them</a:t>
            </a:r>
          </a:p>
          <a:p>
            <a:pPr>
              <a:buFont typeface="Arial" charset="0"/>
              <a:buChar char="•"/>
              <a:defRPr/>
            </a:pPr>
            <a:r>
              <a:rPr lang="en-US" sz="3900" dirty="0"/>
              <a:t>How they are connected </a:t>
            </a:r>
          </a:p>
          <a:p>
            <a:pPr>
              <a:buFont typeface="Arial" charset="0"/>
              <a:buChar char="•"/>
              <a:defRPr/>
            </a:pPr>
            <a:r>
              <a:rPr lang="en-US" sz="3900" dirty="0"/>
              <a:t>How you learn – the discovery process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91135" tIns="45569" rIns="91135" bIns="45569"/>
          <a:lstStyle/>
          <a:p>
            <a:pPr>
              <a:defRPr/>
            </a:pPr>
            <a:fld id="{1630E6A5-A61C-4A03-BCD7-305B2D4C4B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574185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45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to –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6" y="1676404"/>
            <a:ext cx="8001000" cy="3810000"/>
          </a:xfrm>
        </p:spPr>
        <p:txBody>
          <a:bodyPr/>
          <a:lstStyle/>
          <a:p>
            <a:pPr marL="56823" indent="6336">
              <a:buNone/>
            </a:pPr>
            <a:r>
              <a:rPr lang="en-US" sz="2800" dirty="0"/>
              <a:t>Those things in life which help us be </a:t>
            </a:r>
            <a:r>
              <a:rPr lang="en-US" sz="2800" b="1" i="1" dirty="0"/>
              <a:t>satisfied, content, comforted and happy</a:t>
            </a:r>
            <a:r>
              <a:rPr lang="en-US" sz="2800" dirty="0"/>
              <a:t>.  It includes:</a:t>
            </a:r>
          </a:p>
          <a:p>
            <a:pPr marL="672417" indent="-339377"/>
            <a:r>
              <a:rPr lang="en-US" sz="2800" dirty="0"/>
              <a:t>People to be with/relationships</a:t>
            </a:r>
          </a:p>
          <a:p>
            <a:pPr marL="672417" indent="-339377"/>
            <a:r>
              <a:rPr lang="en-US" sz="2800" dirty="0"/>
              <a:t>Things to </a:t>
            </a:r>
            <a:r>
              <a:rPr lang="en-US" sz="2800" dirty="0" smtClean="0"/>
              <a:t>do/Places </a:t>
            </a:r>
            <a:r>
              <a:rPr lang="en-US" sz="2800" dirty="0"/>
              <a:t>to </a:t>
            </a:r>
            <a:r>
              <a:rPr lang="en-US" sz="2800" dirty="0" smtClean="0"/>
              <a:t>go</a:t>
            </a:r>
          </a:p>
          <a:p>
            <a:pPr marL="672417" indent="-339377"/>
            <a:r>
              <a:rPr lang="en-US" sz="2800" dirty="0" smtClean="0"/>
              <a:t>Status and Control</a:t>
            </a:r>
            <a:endParaRPr lang="en-US" sz="2800" dirty="0"/>
          </a:p>
          <a:p>
            <a:pPr marL="672417" indent="-339377"/>
            <a:r>
              <a:rPr lang="en-US" sz="2800" dirty="0"/>
              <a:t>Rituals or routines</a:t>
            </a:r>
          </a:p>
          <a:p>
            <a:pPr marL="672417" indent="-339377"/>
            <a:r>
              <a:rPr lang="en-US" sz="2800" dirty="0"/>
              <a:t>Rhythm or pace of life</a:t>
            </a:r>
          </a:p>
          <a:p>
            <a:pPr marL="672417" indent="-339377"/>
            <a:r>
              <a:rPr lang="en-US" sz="2800" dirty="0"/>
              <a:t>Things to have </a:t>
            </a:r>
          </a:p>
          <a:p>
            <a:endParaRPr lang="en-US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74185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82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to –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848600" cy="3810000"/>
          </a:xfrm>
        </p:spPr>
        <p:txBody>
          <a:bodyPr/>
          <a:lstStyle/>
          <a:p>
            <a:pPr marL="737113" indent="-391448"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latin typeface="+mj-lt"/>
              </a:rPr>
              <a:t>What is important to a person includes only what people are “</a:t>
            </a:r>
            <a:r>
              <a:rPr lang="en-US" dirty="0" smtClean="0">
                <a:latin typeface="+mj-lt"/>
              </a:rPr>
              <a:t>saying”</a:t>
            </a:r>
          </a:p>
          <a:p>
            <a:pPr marL="1134834" lvl="1" indent="-391448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with their words</a:t>
            </a:r>
          </a:p>
          <a:p>
            <a:pPr marL="1134834" lvl="1" indent="-391448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with their behavior</a:t>
            </a:r>
          </a:p>
          <a:p>
            <a:pPr marL="737113" indent="-391448">
              <a:spcBef>
                <a:spcPct val="50000"/>
              </a:spcBef>
            </a:pPr>
            <a:r>
              <a:rPr lang="en-US" dirty="0">
                <a:latin typeface="+mj-lt"/>
              </a:rPr>
              <a:t>When words and behavior are in conflict, </a:t>
            </a:r>
            <a:r>
              <a:rPr lang="en-US" i="1" dirty="0">
                <a:latin typeface="+mj-lt"/>
              </a:rPr>
              <a:t>listen to the </a:t>
            </a:r>
            <a:r>
              <a:rPr lang="en-US" i="1" dirty="0" smtClean="0">
                <a:latin typeface="+mj-lt"/>
              </a:rPr>
              <a:t>behavior</a:t>
            </a:r>
            <a:endParaRPr lang="en-US" i="1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2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to –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3058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Includes what matters the most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to </a:t>
            </a:r>
            <a:r>
              <a:rPr lang="en-US" sz="3600" dirty="0"/>
              <a:t>the person – their own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definition </a:t>
            </a:r>
            <a:r>
              <a:rPr lang="en-US" sz="3600" dirty="0"/>
              <a:t>of quality of life</a:t>
            </a:r>
          </a:p>
          <a:p>
            <a:endParaRPr lang="en-US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44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for –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1" y="1524003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t" anchorCtr="0" compatLnSpc="1">
            <a:prstTxWarp prst="textNoShape">
              <a:avLst/>
            </a:prstTxWarp>
          </a:bodyPr>
          <a:lstStyle>
            <a:lvl1pPr marL="342870" indent="-34287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83" indent="-28572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898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057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217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376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535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695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5854" indent="-22858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This includes only those things that we need to keep in mind regarding: </a:t>
            </a:r>
          </a:p>
          <a:p>
            <a:pPr marL="511403" indent="-511403"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Issues of health or safety</a:t>
            </a:r>
          </a:p>
          <a:p>
            <a:pPr marL="787621" indent="-339377">
              <a:spcBef>
                <a:spcPts val="0"/>
              </a:spcBef>
              <a:buClr>
                <a:srgbClr val="680000"/>
              </a:buClr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Physical health and safety, including wellness and prevention</a:t>
            </a:r>
          </a:p>
          <a:p>
            <a:pPr marL="787621" indent="-339377">
              <a:spcBef>
                <a:spcPts val="0"/>
              </a:spcBef>
              <a:spcAft>
                <a:spcPts val="600"/>
              </a:spcAft>
              <a:buClr>
                <a:srgbClr val="680000"/>
              </a:buClr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Emotional health and safety, including support needed</a:t>
            </a:r>
          </a:p>
          <a:p>
            <a:pPr marL="512984" indent="-512984">
              <a:spcBef>
                <a:spcPts val="0"/>
              </a:spcBef>
              <a:buClrTx/>
              <a:buNone/>
            </a:pPr>
            <a:r>
              <a:rPr lang="en-US" sz="2800" dirty="0">
                <a:solidFill>
                  <a:srgbClr val="000000"/>
                </a:solidFill>
                <a:cs typeface="Arial" charset="0"/>
              </a:rPr>
              <a:t>2.  What others see as important to help the person be a valued member of their community</a:t>
            </a:r>
          </a:p>
          <a:p>
            <a:pPr>
              <a:spcBef>
                <a:spcPts val="0"/>
              </a:spcBef>
            </a:pPr>
            <a:endParaRPr lang="en-US" sz="2800" kern="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52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5913" y="3971935"/>
            <a:ext cx="84439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02" tIns="41101" rIns="82202" bIns="41101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090988" y="4213231"/>
            <a:ext cx="8239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02" tIns="41101" rIns="82202" bIns="41101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1513308">
            <a:off x="1082202" y="2831308"/>
            <a:ext cx="7685088" cy="1866777"/>
            <a:chOff x="510" y="2107"/>
            <a:chExt cx="5374" cy="1301"/>
          </a:xfrm>
        </p:grpSpPr>
        <p:sp>
          <p:nvSpPr>
            <p:cNvPr id="27658" name="AutoShape 85"/>
            <p:cNvSpPr>
              <a:spLocks noChangeArrowheads="1"/>
            </p:cNvSpPr>
            <p:nvPr/>
          </p:nvSpPr>
          <p:spPr bwMode="auto">
            <a:xfrm rot="21599901" flipV="1">
              <a:off x="653" y="2566"/>
              <a:ext cx="1631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Important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to</a:t>
              </a:r>
            </a:p>
          </p:txBody>
        </p:sp>
        <p:sp>
          <p:nvSpPr>
            <p:cNvPr id="27659" name="Line 86"/>
            <p:cNvSpPr>
              <a:spLocks noChangeShapeType="1"/>
            </p:cNvSpPr>
            <p:nvPr/>
          </p:nvSpPr>
          <p:spPr bwMode="auto">
            <a:xfrm flipH="1">
              <a:off x="510" y="2320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0" name="Line 87"/>
            <p:cNvSpPr>
              <a:spLocks noChangeShapeType="1"/>
            </p:cNvSpPr>
            <p:nvPr/>
          </p:nvSpPr>
          <p:spPr bwMode="auto">
            <a:xfrm flipH="1" flipV="1">
              <a:off x="510" y="2848"/>
              <a:ext cx="14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1" name="Line 88"/>
            <p:cNvSpPr>
              <a:spLocks noChangeShapeType="1"/>
            </p:cNvSpPr>
            <p:nvPr/>
          </p:nvSpPr>
          <p:spPr bwMode="auto">
            <a:xfrm flipH="1" flipV="1">
              <a:off x="846" y="2320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2" name="Line 89"/>
            <p:cNvSpPr>
              <a:spLocks noChangeShapeType="1"/>
            </p:cNvSpPr>
            <p:nvPr/>
          </p:nvSpPr>
          <p:spPr bwMode="auto">
            <a:xfrm>
              <a:off x="846" y="23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Line 90"/>
            <p:cNvSpPr>
              <a:spLocks noChangeShapeType="1"/>
            </p:cNvSpPr>
            <p:nvPr/>
          </p:nvSpPr>
          <p:spPr bwMode="auto">
            <a:xfrm>
              <a:off x="1614" y="23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AutoShape 91"/>
            <p:cNvSpPr>
              <a:spLocks noChangeArrowheads="1"/>
            </p:cNvSpPr>
            <p:nvPr/>
          </p:nvSpPr>
          <p:spPr bwMode="auto">
            <a:xfrm rot="21599901" flipV="1">
              <a:off x="4253" y="2566"/>
              <a:ext cx="1631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Important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for</a:t>
              </a:r>
            </a:p>
          </p:txBody>
        </p:sp>
        <p:sp>
          <p:nvSpPr>
            <p:cNvPr id="27665" name="Line 92"/>
            <p:cNvSpPr>
              <a:spLocks noChangeShapeType="1"/>
            </p:cNvSpPr>
            <p:nvPr/>
          </p:nvSpPr>
          <p:spPr bwMode="auto">
            <a:xfrm flipH="1">
              <a:off x="4110" y="2320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Line 93"/>
            <p:cNvSpPr>
              <a:spLocks noChangeShapeType="1"/>
            </p:cNvSpPr>
            <p:nvPr/>
          </p:nvSpPr>
          <p:spPr bwMode="auto">
            <a:xfrm flipH="1" flipV="1">
              <a:off x="4110" y="2848"/>
              <a:ext cx="14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Line 94"/>
            <p:cNvSpPr>
              <a:spLocks noChangeShapeType="1"/>
            </p:cNvSpPr>
            <p:nvPr/>
          </p:nvSpPr>
          <p:spPr bwMode="auto">
            <a:xfrm flipH="1" flipV="1">
              <a:off x="4446" y="2320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Line 95"/>
            <p:cNvSpPr>
              <a:spLocks noChangeShapeType="1"/>
            </p:cNvSpPr>
            <p:nvPr/>
          </p:nvSpPr>
          <p:spPr bwMode="auto">
            <a:xfrm>
              <a:off x="4446" y="23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Line 96"/>
            <p:cNvSpPr>
              <a:spLocks noChangeShapeType="1"/>
            </p:cNvSpPr>
            <p:nvPr/>
          </p:nvSpPr>
          <p:spPr bwMode="auto">
            <a:xfrm>
              <a:off x="5214" y="23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0" name="Line 97"/>
            <p:cNvSpPr>
              <a:spLocks noChangeShapeType="1"/>
            </p:cNvSpPr>
            <p:nvPr/>
          </p:nvSpPr>
          <p:spPr bwMode="auto">
            <a:xfrm>
              <a:off x="2093" y="3015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1" name="Line 98"/>
            <p:cNvSpPr>
              <a:spLocks noChangeShapeType="1"/>
            </p:cNvSpPr>
            <p:nvPr/>
          </p:nvSpPr>
          <p:spPr bwMode="auto">
            <a:xfrm>
              <a:off x="2189" y="3207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AutoShape 99"/>
            <p:cNvSpPr>
              <a:spLocks noChangeArrowheads="1"/>
            </p:cNvSpPr>
            <p:nvPr/>
          </p:nvSpPr>
          <p:spPr bwMode="auto">
            <a:xfrm>
              <a:off x="1085" y="2107"/>
              <a:ext cx="129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3" name="AutoShape 100"/>
            <p:cNvSpPr>
              <a:spLocks noChangeArrowheads="1"/>
            </p:cNvSpPr>
            <p:nvPr/>
          </p:nvSpPr>
          <p:spPr bwMode="auto">
            <a:xfrm>
              <a:off x="4685" y="2107"/>
              <a:ext cx="129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77" name="Title 62"/>
          <p:cNvSpPr>
            <a:spLocks noGrp="1"/>
          </p:cNvSpPr>
          <p:nvPr>
            <p:ph type="title"/>
          </p:nvPr>
        </p:nvSpPr>
        <p:spPr>
          <a:xfrm>
            <a:off x="457200" y="76204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Health and Safety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Dictate Lifestyle</a:t>
            </a:r>
          </a:p>
        </p:txBody>
      </p:sp>
      <p:sp>
        <p:nvSpPr>
          <p:cNvPr id="27656" name="Oval 63"/>
          <p:cNvSpPr>
            <a:spLocks noChangeArrowheads="1"/>
          </p:cNvSpPr>
          <p:nvPr/>
        </p:nvSpPr>
        <p:spPr bwMode="auto">
          <a:xfrm>
            <a:off x="4038600" y="5950672"/>
            <a:ext cx="1295400" cy="519339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91135" tIns="45569" rIns="91135" bIns="45569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7" name="AutoShape 64"/>
          <p:cNvSpPr>
            <a:spLocks noChangeArrowheads="1"/>
          </p:cNvSpPr>
          <p:nvPr/>
        </p:nvSpPr>
        <p:spPr bwMode="auto">
          <a:xfrm>
            <a:off x="4495800" y="4852922"/>
            <a:ext cx="381000" cy="73364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lIns="91135" tIns="45569" rIns="91135" bIns="45569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570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5913" y="3971935"/>
            <a:ext cx="84439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02" tIns="41101" rIns="82202" bIns="41101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090988" y="4213231"/>
            <a:ext cx="8239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02" tIns="41101" rIns="82202" bIns="41101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-1878238">
            <a:off x="829887" y="2736634"/>
            <a:ext cx="7685087" cy="1866777"/>
            <a:chOff x="510" y="2107"/>
            <a:chExt cx="5374" cy="1301"/>
          </a:xfrm>
        </p:grpSpPr>
        <p:sp>
          <p:nvSpPr>
            <p:cNvPr id="28682" name="AutoShape 85"/>
            <p:cNvSpPr>
              <a:spLocks noChangeArrowheads="1"/>
            </p:cNvSpPr>
            <p:nvPr/>
          </p:nvSpPr>
          <p:spPr bwMode="auto">
            <a:xfrm rot="21599901" flipV="1">
              <a:off x="653" y="2566"/>
              <a:ext cx="1631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Important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to</a:t>
              </a:r>
            </a:p>
          </p:txBody>
        </p:sp>
        <p:sp>
          <p:nvSpPr>
            <p:cNvPr id="28683" name="Line 86"/>
            <p:cNvSpPr>
              <a:spLocks noChangeShapeType="1"/>
            </p:cNvSpPr>
            <p:nvPr/>
          </p:nvSpPr>
          <p:spPr bwMode="auto">
            <a:xfrm flipH="1">
              <a:off x="510" y="2320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4" name="Line 87"/>
            <p:cNvSpPr>
              <a:spLocks noChangeShapeType="1"/>
            </p:cNvSpPr>
            <p:nvPr/>
          </p:nvSpPr>
          <p:spPr bwMode="auto">
            <a:xfrm flipH="1" flipV="1">
              <a:off x="510" y="2848"/>
              <a:ext cx="14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5" name="Line 88"/>
            <p:cNvSpPr>
              <a:spLocks noChangeShapeType="1"/>
            </p:cNvSpPr>
            <p:nvPr/>
          </p:nvSpPr>
          <p:spPr bwMode="auto">
            <a:xfrm flipH="1" flipV="1">
              <a:off x="846" y="2320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6" name="Line 89"/>
            <p:cNvSpPr>
              <a:spLocks noChangeShapeType="1"/>
            </p:cNvSpPr>
            <p:nvPr/>
          </p:nvSpPr>
          <p:spPr bwMode="auto">
            <a:xfrm>
              <a:off x="846" y="23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7" name="Line 90"/>
            <p:cNvSpPr>
              <a:spLocks noChangeShapeType="1"/>
            </p:cNvSpPr>
            <p:nvPr/>
          </p:nvSpPr>
          <p:spPr bwMode="auto">
            <a:xfrm>
              <a:off x="1614" y="23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8" name="AutoShape 91"/>
            <p:cNvSpPr>
              <a:spLocks noChangeArrowheads="1"/>
            </p:cNvSpPr>
            <p:nvPr/>
          </p:nvSpPr>
          <p:spPr bwMode="auto">
            <a:xfrm rot="21599901" flipV="1">
              <a:off x="4253" y="2566"/>
              <a:ext cx="1631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Important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for</a:t>
              </a:r>
            </a:p>
          </p:txBody>
        </p:sp>
        <p:sp>
          <p:nvSpPr>
            <p:cNvPr id="28689" name="Line 92"/>
            <p:cNvSpPr>
              <a:spLocks noChangeShapeType="1"/>
            </p:cNvSpPr>
            <p:nvPr/>
          </p:nvSpPr>
          <p:spPr bwMode="auto">
            <a:xfrm flipH="1">
              <a:off x="4110" y="2320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0" name="Line 93"/>
            <p:cNvSpPr>
              <a:spLocks noChangeShapeType="1"/>
            </p:cNvSpPr>
            <p:nvPr/>
          </p:nvSpPr>
          <p:spPr bwMode="auto">
            <a:xfrm flipH="1" flipV="1">
              <a:off x="4110" y="2848"/>
              <a:ext cx="14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1" name="Line 94"/>
            <p:cNvSpPr>
              <a:spLocks noChangeShapeType="1"/>
            </p:cNvSpPr>
            <p:nvPr/>
          </p:nvSpPr>
          <p:spPr bwMode="auto">
            <a:xfrm flipH="1" flipV="1">
              <a:off x="4446" y="2320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2" name="Line 95"/>
            <p:cNvSpPr>
              <a:spLocks noChangeShapeType="1"/>
            </p:cNvSpPr>
            <p:nvPr/>
          </p:nvSpPr>
          <p:spPr bwMode="auto">
            <a:xfrm>
              <a:off x="4446" y="23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3" name="Line 96"/>
            <p:cNvSpPr>
              <a:spLocks noChangeShapeType="1"/>
            </p:cNvSpPr>
            <p:nvPr/>
          </p:nvSpPr>
          <p:spPr bwMode="auto">
            <a:xfrm>
              <a:off x="5214" y="23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4" name="Line 97"/>
            <p:cNvSpPr>
              <a:spLocks noChangeShapeType="1"/>
            </p:cNvSpPr>
            <p:nvPr/>
          </p:nvSpPr>
          <p:spPr bwMode="auto">
            <a:xfrm>
              <a:off x="2093" y="3015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5" name="Line 98"/>
            <p:cNvSpPr>
              <a:spLocks noChangeShapeType="1"/>
            </p:cNvSpPr>
            <p:nvPr/>
          </p:nvSpPr>
          <p:spPr bwMode="auto">
            <a:xfrm>
              <a:off x="2189" y="3207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6" name="AutoShape 99"/>
            <p:cNvSpPr>
              <a:spLocks noChangeArrowheads="1"/>
            </p:cNvSpPr>
            <p:nvPr/>
          </p:nvSpPr>
          <p:spPr bwMode="auto">
            <a:xfrm>
              <a:off x="1085" y="2107"/>
              <a:ext cx="129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97" name="AutoShape 100"/>
            <p:cNvSpPr>
              <a:spLocks noChangeArrowheads="1"/>
            </p:cNvSpPr>
            <p:nvPr/>
          </p:nvSpPr>
          <p:spPr bwMode="auto">
            <a:xfrm>
              <a:off x="4685" y="2107"/>
              <a:ext cx="129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701" name="Title 62"/>
          <p:cNvSpPr>
            <a:spLocks noGrp="1"/>
          </p:cNvSpPr>
          <p:nvPr>
            <p:ph type="title"/>
          </p:nvPr>
        </p:nvSpPr>
        <p:spPr>
          <a:xfrm>
            <a:off x="381005" y="76204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/>
              <a:t>All Choice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Responsibility</a:t>
            </a:r>
          </a:p>
        </p:txBody>
      </p:sp>
      <p:sp>
        <p:nvSpPr>
          <p:cNvPr id="28680" name="Oval 63"/>
          <p:cNvSpPr>
            <a:spLocks noChangeArrowheads="1"/>
          </p:cNvSpPr>
          <p:nvPr/>
        </p:nvSpPr>
        <p:spPr bwMode="auto">
          <a:xfrm>
            <a:off x="4038600" y="5950672"/>
            <a:ext cx="1295400" cy="519339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91135" tIns="45569" rIns="91135" bIns="45569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681" name="AutoShape 64"/>
          <p:cNvSpPr>
            <a:spLocks noChangeArrowheads="1"/>
          </p:cNvSpPr>
          <p:nvPr/>
        </p:nvSpPr>
        <p:spPr bwMode="auto">
          <a:xfrm>
            <a:off x="4495800" y="4852922"/>
            <a:ext cx="381000" cy="73364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lIns="91135" tIns="45569" rIns="91135" bIns="45569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4153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Today’s Objectives 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93843"/>
            <a:ext cx="8382000" cy="4221157"/>
          </a:xfrm>
        </p:spPr>
        <p:txBody>
          <a:bodyPr/>
          <a:lstStyle/>
          <a:p>
            <a:pPr marL="512816" indent="-512816">
              <a:buFont typeface="+mj-lt"/>
              <a:buAutoNum type="arabicPeriod"/>
              <a:defRPr/>
            </a:pPr>
            <a:r>
              <a:rPr lang="en-US" dirty="0" smtClean="0"/>
              <a:t>Learn </a:t>
            </a:r>
            <a:r>
              <a:rPr lang="en-US" dirty="0"/>
              <a:t>the vocabulary and key </a:t>
            </a:r>
            <a:r>
              <a:rPr lang="en-US" dirty="0" smtClean="0"/>
              <a:t>concepts </a:t>
            </a:r>
            <a:r>
              <a:rPr lang="en-US" dirty="0"/>
              <a:t>of Person-Centered </a:t>
            </a:r>
            <a:r>
              <a:rPr lang="en-US" dirty="0" smtClean="0"/>
              <a:t>Thinking and how it differs from </a:t>
            </a:r>
            <a:r>
              <a:rPr lang="en-US" smtClean="0"/>
              <a:t>Person Centered Planning</a:t>
            </a:r>
            <a:endParaRPr lang="en-US" dirty="0" smtClean="0"/>
          </a:p>
          <a:p>
            <a:pPr marL="512816" indent="-512816">
              <a:buFont typeface="+mj-lt"/>
              <a:buAutoNum type="arabicPeriod"/>
              <a:defRPr/>
            </a:pPr>
            <a:r>
              <a:rPr lang="en-US" dirty="0" smtClean="0"/>
              <a:t>Understand the 3 levels of change and where we can help make change</a:t>
            </a:r>
          </a:p>
          <a:p>
            <a:pPr marL="513628" indent="-513628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dirty="0" smtClean="0"/>
              <a:t>Review Person-Centered </a:t>
            </a:r>
            <a:r>
              <a:rPr lang="en-US" dirty="0"/>
              <a:t>Thinking </a:t>
            </a:r>
            <a:r>
              <a:rPr lang="en-US" dirty="0" smtClean="0"/>
              <a:t>skills</a:t>
            </a:r>
          </a:p>
          <a:p>
            <a:pPr marL="513628" indent="-513628"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dirty="0" smtClean="0"/>
              <a:t>Learn about further training opportunities</a:t>
            </a:r>
            <a:endParaRPr lang="en-US" dirty="0"/>
          </a:p>
          <a:p>
            <a:pPr marL="512816" indent="-512816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91135" tIns="45569" rIns="91135" bIns="45569"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5913" y="3971935"/>
            <a:ext cx="84439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02" tIns="41101" rIns="82202" bIns="41101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4090988" y="4213231"/>
            <a:ext cx="8239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02" tIns="41101" rIns="82202" bIns="41101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28709" y="2679395"/>
            <a:ext cx="7685087" cy="1866777"/>
            <a:chOff x="510" y="2107"/>
            <a:chExt cx="5374" cy="1301"/>
          </a:xfrm>
        </p:grpSpPr>
        <p:sp>
          <p:nvSpPr>
            <p:cNvPr id="29706" name="AutoShape 85"/>
            <p:cNvSpPr>
              <a:spLocks noChangeArrowheads="1"/>
            </p:cNvSpPr>
            <p:nvPr/>
          </p:nvSpPr>
          <p:spPr bwMode="auto">
            <a:xfrm rot="21599901" flipV="1">
              <a:off x="653" y="2566"/>
              <a:ext cx="1631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Important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to</a:t>
              </a:r>
            </a:p>
          </p:txBody>
        </p:sp>
        <p:sp>
          <p:nvSpPr>
            <p:cNvPr id="29707" name="Line 86"/>
            <p:cNvSpPr>
              <a:spLocks noChangeShapeType="1"/>
            </p:cNvSpPr>
            <p:nvPr/>
          </p:nvSpPr>
          <p:spPr bwMode="auto">
            <a:xfrm flipH="1">
              <a:off x="510" y="2320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08" name="Line 87"/>
            <p:cNvSpPr>
              <a:spLocks noChangeShapeType="1"/>
            </p:cNvSpPr>
            <p:nvPr/>
          </p:nvSpPr>
          <p:spPr bwMode="auto">
            <a:xfrm flipH="1" flipV="1">
              <a:off x="510" y="2848"/>
              <a:ext cx="14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09" name="Line 88"/>
            <p:cNvSpPr>
              <a:spLocks noChangeShapeType="1"/>
            </p:cNvSpPr>
            <p:nvPr/>
          </p:nvSpPr>
          <p:spPr bwMode="auto">
            <a:xfrm flipH="1" flipV="1">
              <a:off x="846" y="2320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0" name="Line 89"/>
            <p:cNvSpPr>
              <a:spLocks noChangeShapeType="1"/>
            </p:cNvSpPr>
            <p:nvPr/>
          </p:nvSpPr>
          <p:spPr bwMode="auto">
            <a:xfrm>
              <a:off x="846" y="23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1" name="Line 90"/>
            <p:cNvSpPr>
              <a:spLocks noChangeShapeType="1"/>
            </p:cNvSpPr>
            <p:nvPr/>
          </p:nvSpPr>
          <p:spPr bwMode="auto">
            <a:xfrm>
              <a:off x="1614" y="23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2" name="AutoShape 91"/>
            <p:cNvSpPr>
              <a:spLocks noChangeArrowheads="1"/>
            </p:cNvSpPr>
            <p:nvPr/>
          </p:nvSpPr>
          <p:spPr bwMode="auto">
            <a:xfrm rot="21599901" flipV="1">
              <a:off x="4253" y="2566"/>
              <a:ext cx="1631" cy="8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3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Important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itchFamily="34" charset="0"/>
                </a:rPr>
                <a:t>for</a:t>
              </a:r>
            </a:p>
          </p:txBody>
        </p:sp>
        <p:sp>
          <p:nvSpPr>
            <p:cNvPr id="29713" name="Line 92"/>
            <p:cNvSpPr>
              <a:spLocks noChangeShapeType="1"/>
            </p:cNvSpPr>
            <p:nvPr/>
          </p:nvSpPr>
          <p:spPr bwMode="auto">
            <a:xfrm flipH="1">
              <a:off x="4110" y="2320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4" name="Line 93"/>
            <p:cNvSpPr>
              <a:spLocks noChangeShapeType="1"/>
            </p:cNvSpPr>
            <p:nvPr/>
          </p:nvSpPr>
          <p:spPr bwMode="auto">
            <a:xfrm flipH="1" flipV="1">
              <a:off x="4110" y="2848"/>
              <a:ext cx="14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5" name="Line 94"/>
            <p:cNvSpPr>
              <a:spLocks noChangeShapeType="1"/>
            </p:cNvSpPr>
            <p:nvPr/>
          </p:nvSpPr>
          <p:spPr bwMode="auto">
            <a:xfrm flipH="1" flipV="1">
              <a:off x="4446" y="2320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6" name="Line 95"/>
            <p:cNvSpPr>
              <a:spLocks noChangeShapeType="1"/>
            </p:cNvSpPr>
            <p:nvPr/>
          </p:nvSpPr>
          <p:spPr bwMode="auto">
            <a:xfrm>
              <a:off x="4446" y="2320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7" name="Line 96"/>
            <p:cNvSpPr>
              <a:spLocks noChangeShapeType="1"/>
            </p:cNvSpPr>
            <p:nvPr/>
          </p:nvSpPr>
          <p:spPr bwMode="auto">
            <a:xfrm>
              <a:off x="5214" y="232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8" name="Line 97"/>
            <p:cNvSpPr>
              <a:spLocks noChangeShapeType="1"/>
            </p:cNvSpPr>
            <p:nvPr/>
          </p:nvSpPr>
          <p:spPr bwMode="auto">
            <a:xfrm>
              <a:off x="2093" y="3015"/>
              <a:ext cx="20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19" name="Line 98"/>
            <p:cNvSpPr>
              <a:spLocks noChangeShapeType="1"/>
            </p:cNvSpPr>
            <p:nvPr/>
          </p:nvSpPr>
          <p:spPr bwMode="auto">
            <a:xfrm>
              <a:off x="2189" y="3207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20" name="AutoShape 99"/>
            <p:cNvSpPr>
              <a:spLocks noChangeArrowheads="1"/>
            </p:cNvSpPr>
            <p:nvPr/>
          </p:nvSpPr>
          <p:spPr bwMode="auto">
            <a:xfrm>
              <a:off x="1085" y="2107"/>
              <a:ext cx="129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721" name="AutoShape 100"/>
            <p:cNvSpPr>
              <a:spLocks noChangeArrowheads="1"/>
            </p:cNvSpPr>
            <p:nvPr/>
          </p:nvSpPr>
          <p:spPr bwMode="auto">
            <a:xfrm>
              <a:off x="4685" y="2107"/>
              <a:ext cx="129" cy="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bg2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701" name="Title 62"/>
          <p:cNvSpPr>
            <a:spLocks noGrp="1"/>
          </p:cNvSpPr>
          <p:nvPr>
            <p:ph type="title"/>
          </p:nvPr>
        </p:nvSpPr>
        <p:spPr>
          <a:xfrm>
            <a:off x="457200" y="76204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 smtClean="0"/>
              <a:t>Balance</a:t>
            </a:r>
          </a:p>
        </p:txBody>
      </p:sp>
      <p:sp>
        <p:nvSpPr>
          <p:cNvPr id="29704" name="Oval 63"/>
          <p:cNvSpPr>
            <a:spLocks noChangeArrowheads="1"/>
          </p:cNvSpPr>
          <p:nvPr/>
        </p:nvSpPr>
        <p:spPr bwMode="auto">
          <a:xfrm>
            <a:off x="4038600" y="5950672"/>
            <a:ext cx="1295400" cy="519339"/>
          </a:xfrm>
          <a:prstGeom prst="ellipse">
            <a:avLst/>
          </a:prstGeom>
          <a:solidFill>
            <a:schemeClr val="tx1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lIns="91135" tIns="45569" rIns="91135" bIns="45569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05" name="AutoShape 64"/>
          <p:cNvSpPr>
            <a:spLocks noChangeArrowheads="1"/>
          </p:cNvSpPr>
          <p:nvPr/>
        </p:nvSpPr>
        <p:spPr bwMode="auto">
          <a:xfrm>
            <a:off x="4495800" y="4852922"/>
            <a:ext cx="381000" cy="73364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lIns="91135" tIns="45569" rIns="91135" bIns="45569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0839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46" y="228607"/>
            <a:ext cx="8183563" cy="1050925"/>
          </a:xfrm>
        </p:spPr>
        <p:txBody>
          <a:bodyPr/>
          <a:lstStyle/>
          <a:p>
            <a:pPr eaLnBrk="1" hangingPunct="1"/>
            <a:r>
              <a:rPr lang="en-US" altLang="en-US" smtClean="0"/>
              <a:t>Finding a 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382000" cy="4724400"/>
          </a:xfrm>
        </p:spPr>
        <p:txBody>
          <a:bodyPr>
            <a:normAutofit/>
          </a:bodyPr>
          <a:lstStyle/>
          <a:p>
            <a:pPr marL="466746" indent="-466746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If something is </a:t>
            </a:r>
            <a:r>
              <a:rPr lang="en-US" i="1" dirty="0" smtClean="0">
                <a:solidFill>
                  <a:srgbClr val="00B050"/>
                </a:solidFill>
              </a:rPr>
              <a:t>important </a:t>
            </a:r>
            <a:r>
              <a:rPr lang="en-US" b="1" i="1" dirty="0" smtClean="0">
                <a:solidFill>
                  <a:srgbClr val="00B050"/>
                </a:solidFill>
              </a:rPr>
              <a:t>for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us and is also </a:t>
            </a:r>
            <a:r>
              <a:rPr lang="en-US" i="1" dirty="0" smtClean="0">
                <a:solidFill>
                  <a:srgbClr val="00B050"/>
                </a:solidFill>
              </a:rPr>
              <a:t>important </a:t>
            </a:r>
            <a:r>
              <a:rPr lang="en-US" b="1" i="1" dirty="0" smtClean="0">
                <a:solidFill>
                  <a:srgbClr val="00B050"/>
                </a:solidFill>
              </a:rPr>
              <a:t>to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us, we will do it</a:t>
            </a:r>
          </a:p>
          <a:p>
            <a:pPr marL="466746" indent="-466746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If something </a:t>
            </a:r>
            <a:r>
              <a:rPr lang="en-US" i="1" dirty="0" smtClean="0"/>
              <a:t>important </a:t>
            </a:r>
            <a:r>
              <a:rPr lang="en-US" b="1" i="1" dirty="0" smtClean="0">
                <a:solidFill>
                  <a:srgbClr val="00B050"/>
                </a:solidFill>
              </a:rPr>
              <a:t>for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us is </a:t>
            </a:r>
            <a:r>
              <a:rPr lang="en-US" i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i="1" dirty="0" smtClean="0"/>
              <a:t>important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to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us, we have no interest in doing it</a:t>
            </a:r>
            <a:endParaRPr lang="en-US" dirty="0"/>
          </a:p>
          <a:p>
            <a:pPr marL="466746" indent="-466746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dirty="0" smtClean="0"/>
              <a:t>If we want people to attend to what is </a:t>
            </a:r>
            <a:r>
              <a:rPr lang="en-US" i="1" dirty="0" smtClean="0">
                <a:solidFill>
                  <a:srgbClr val="00B050"/>
                </a:solidFill>
              </a:rPr>
              <a:t>important </a:t>
            </a:r>
            <a:r>
              <a:rPr lang="en-US" b="1" i="1" dirty="0" smtClean="0">
                <a:solidFill>
                  <a:srgbClr val="00B050"/>
                </a:solidFill>
              </a:rPr>
              <a:t>for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there has to be an aspect of it that is </a:t>
            </a:r>
            <a:r>
              <a:rPr lang="en-US" i="1" dirty="0" smtClean="0">
                <a:solidFill>
                  <a:srgbClr val="00B050"/>
                </a:solidFill>
              </a:rPr>
              <a:t>important </a:t>
            </a:r>
            <a:r>
              <a:rPr lang="en-US" b="1" i="1" dirty="0" smtClean="0">
                <a:solidFill>
                  <a:srgbClr val="00B050"/>
                </a:solidFill>
              </a:rPr>
              <a:t>to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23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Balancing Important TO and FOR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676403"/>
            <a:ext cx="86868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Sequence matters: learning about what matters the most to the person first (a critical aspect)</a:t>
            </a:r>
          </a:p>
          <a:p>
            <a:r>
              <a:rPr lang="en-US" dirty="0"/>
              <a:t>It is not about either/or: paying attention to health, safety and valued social roles is critical, but alone it is insufficient if not in the context of “important TO”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56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Balancing Important TO and FOR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1828804"/>
            <a:ext cx="8686800" cy="35051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Risk </a:t>
            </a:r>
            <a:r>
              <a:rPr lang="en-US" dirty="0"/>
              <a:t>management techniques currently often focus on assuring safety or health at the cost of what creates satisfaction for the </a:t>
            </a:r>
            <a:r>
              <a:rPr lang="en-US" dirty="0" smtClean="0"/>
              <a:t>person</a:t>
            </a:r>
          </a:p>
          <a:p>
            <a:r>
              <a:rPr lang="en-US" dirty="0" smtClean="0"/>
              <a:t>We </a:t>
            </a:r>
            <a:r>
              <a:rPr lang="en-US" dirty="0"/>
              <a:t>need to change our frame of reference to believe that both can co-exist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09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balance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5363679" cy="1524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…means supporting, </a:t>
            </a:r>
          </a:p>
          <a:p>
            <a:pPr marL="0" indent="0">
              <a:buNone/>
            </a:pPr>
            <a:r>
              <a:rPr lang="en-US" sz="3600" dirty="0" smtClean="0"/>
              <a:t>           not fixing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28600"/>
            <a:ext cx="26638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5" descr="C:\Users\Bob\AppData\Local\Microsoft\Windows\Temporary Internet Files\Content.IE5\GVTAFDS9\MC900078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182" y="1613237"/>
            <a:ext cx="2663282" cy="425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23940" name="Title 1"/>
          <p:cNvSpPr>
            <a:spLocks noGrp="1"/>
          </p:cNvSpPr>
          <p:nvPr>
            <p:ph type="title"/>
          </p:nvPr>
        </p:nvSpPr>
        <p:spPr>
          <a:xfrm>
            <a:off x="441401" y="261786"/>
            <a:ext cx="8245403" cy="115585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680000"/>
                </a:solidFill>
              </a:rPr>
              <a:t>Learning about Support</a:t>
            </a:r>
          </a:p>
        </p:txBody>
      </p:sp>
      <p:sp>
        <p:nvSpPr>
          <p:cNvPr id="4101" name="AutoShape 10"/>
          <p:cNvSpPr>
            <a:spLocks noChangeAspect="1" noChangeArrowheads="1" noTextEdit="1"/>
          </p:cNvSpPr>
          <p:nvPr/>
        </p:nvSpPr>
        <p:spPr bwMode="auto">
          <a:xfrm>
            <a:off x="5710238" y="290513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02" name="Freeform 17"/>
          <p:cNvSpPr>
            <a:spLocks/>
          </p:cNvSpPr>
          <p:nvPr/>
        </p:nvSpPr>
        <p:spPr bwMode="auto">
          <a:xfrm>
            <a:off x="2514600" y="3259138"/>
            <a:ext cx="111125" cy="120650"/>
          </a:xfrm>
          <a:custGeom>
            <a:avLst/>
            <a:gdLst>
              <a:gd name="T0" fmla="*/ 0 w 141"/>
              <a:gd name="T1" fmla="*/ 11261 h 150"/>
              <a:gd name="T2" fmla="*/ 1576 w 141"/>
              <a:gd name="T3" fmla="*/ 15282 h 150"/>
              <a:gd name="T4" fmla="*/ 3152 w 141"/>
              <a:gd name="T5" fmla="*/ 24130 h 150"/>
              <a:gd name="T6" fmla="*/ 5517 w 141"/>
              <a:gd name="T7" fmla="*/ 36999 h 150"/>
              <a:gd name="T8" fmla="*/ 10246 w 141"/>
              <a:gd name="T9" fmla="*/ 53890 h 150"/>
              <a:gd name="T10" fmla="*/ 15762 w 141"/>
              <a:gd name="T11" fmla="*/ 69977 h 150"/>
              <a:gd name="T12" fmla="*/ 22067 w 141"/>
              <a:gd name="T13" fmla="*/ 86064 h 150"/>
              <a:gd name="T14" fmla="*/ 29160 w 141"/>
              <a:gd name="T15" fmla="*/ 99737 h 150"/>
              <a:gd name="T16" fmla="*/ 37830 w 141"/>
              <a:gd name="T17" fmla="*/ 110194 h 150"/>
              <a:gd name="T18" fmla="*/ 48075 w 141"/>
              <a:gd name="T19" fmla="*/ 116628 h 150"/>
              <a:gd name="T20" fmla="*/ 59109 w 141"/>
              <a:gd name="T21" fmla="*/ 119846 h 150"/>
              <a:gd name="T22" fmla="*/ 69355 w 141"/>
              <a:gd name="T23" fmla="*/ 120650 h 150"/>
              <a:gd name="T24" fmla="*/ 80388 w 141"/>
              <a:gd name="T25" fmla="*/ 119041 h 150"/>
              <a:gd name="T26" fmla="*/ 89058 w 141"/>
              <a:gd name="T27" fmla="*/ 115824 h 150"/>
              <a:gd name="T28" fmla="*/ 96939 w 141"/>
              <a:gd name="T29" fmla="*/ 110194 h 150"/>
              <a:gd name="T30" fmla="*/ 103244 w 141"/>
              <a:gd name="T31" fmla="*/ 102955 h 150"/>
              <a:gd name="T32" fmla="*/ 106396 w 141"/>
              <a:gd name="T33" fmla="*/ 93303 h 150"/>
              <a:gd name="T34" fmla="*/ 111125 w 141"/>
              <a:gd name="T35" fmla="*/ 63542 h 150"/>
              <a:gd name="T36" fmla="*/ 110337 w 141"/>
              <a:gd name="T37" fmla="*/ 32173 h 150"/>
              <a:gd name="T38" fmla="*/ 108761 w 141"/>
              <a:gd name="T39" fmla="*/ 8848 h 150"/>
              <a:gd name="T40" fmla="*/ 106396 w 141"/>
              <a:gd name="T41" fmla="*/ 0 h 150"/>
              <a:gd name="T42" fmla="*/ 105608 w 141"/>
              <a:gd name="T43" fmla="*/ 804 h 150"/>
              <a:gd name="T44" fmla="*/ 103244 w 141"/>
              <a:gd name="T45" fmla="*/ 4022 h 150"/>
              <a:gd name="T46" fmla="*/ 99303 w 141"/>
              <a:gd name="T47" fmla="*/ 8848 h 150"/>
              <a:gd name="T48" fmla="*/ 93786 w 141"/>
              <a:gd name="T49" fmla="*/ 13674 h 150"/>
              <a:gd name="T50" fmla="*/ 86693 w 141"/>
              <a:gd name="T51" fmla="*/ 18500 h 150"/>
              <a:gd name="T52" fmla="*/ 79600 w 141"/>
              <a:gd name="T53" fmla="*/ 23326 h 150"/>
              <a:gd name="T54" fmla="*/ 70931 w 141"/>
              <a:gd name="T55" fmla="*/ 27347 h 150"/>
              <a:gd name="T56" fmla="*/ 62262 w 141"/>
              <a:gd name="T57" fmla="*/ 28152 h 150"/>
              <a:gd name="T58" fmla="*/ 52016 w 141"/>
              <a:gd name="T59" fmla="*/ 27347 h 150"/>
              <a:gd name="T60" fmla="*/ 41770 w 141"/>
              <a:gd name="T61" fmla="*/ 24934 h 150"/>
              <a:gd name="T62" fmla="*/ 31525 w 141"/>
              <a:gd name="T63" fmla="*/ 22521 h 150"/>
              <a:gd name="T64" fmla="*/ 22067 w 141"/>
              <a:gd name="T65" fmla="*/ 20108 h 150"/>
              <a:gd name="T66" fmla="*/ 13398 w 141"/>
              <a:gd name="T67" fmla="*/ 16891 h 150"/>
              <a:gd name="T68" fmla="*/ 6305 w 141"/>
              <a:gd name="T69" fmla="*/ 14478 h 150"/>
              <a:gd name="T70" fmla="*/ 2364 w 141"/>
              <a:gd name="T71" fmla="*/ 12869 h 150"/>
              <a:gd name="T72" fmla="*/ 0 w 141"/>
              <a:gd name="T73" fmla="*/ 11261 h 1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1"/>
              <a:gd name="T112" fmla="*/ 0 h 150"/>
              <a:gd name="T113" fmla="*/ 141 w 141"/>
              <a:gd name="T114" fmla="*/ 150 h 1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1" h="150">
                <a:moveTo>
                  <a:pt x="0" y="14"/>
                </a:moveTo>
                <a:lnTo>
                  <a:pt x="2" y="19"/>
                </a:lnTo>
                <a:lnTo>
                  <a:pt x="4" y="30"/>
                </a:lnTo>
                <a:lnTo>
                  <a:pt x="7" y="46"/>
                </a:lnTo>
                <a:lnTo>
                  <a:pt x="13" y="67"/>
                </a:lnTo>
                <a:lnTo>
                  <a:pt x="20" y="87"/>
                </a:lnTo>
                <a:lnTo>
                  <a:pt x="28" y="107"/>
                </a:lnTo>
                <a:lnTo>
                  <a:pt x="37" y="124"/>
                </a:lnTo>
                <a:lnTo>
                  <a:pt x="48" y="137"/>
                </a:lnTo>
                <a:lnTo>
                  <a:pt x="61" y="145"/>
                </a:lnTo>
                <a:lnTo>
                  <a:pt x="75" y="149"/>
                </a:lnTo>
                <a:lnTo>
                  <a:pt x="88" y="150"/>
                </a:lnTo>
                <a:lnTo>
                  <a:pt x="102" y="148"/>
                </a:lnTo>
                <a:lnTo>
                  <a:pt x="113" y="144"/>
                </a:lnTo>
                <a:lnTo>
                  <a:pt x="123" y="137"/>
                </a:lnTo>
                <a:lnTo>
                  <a:pt x="131" y="128"/>
                </a:lnTo>
                <a:lnTo>
                  <a:pt x="135" y="116"/>
                </a:lnTo>
                <a:lnTo>
                  <a:pt x="141" y="79"/>
                </a:lnTo>
                <a:lnTo>
                  <a:pt x="140" y="40"/>
                </a:lnTo>
                <a:lnTo>
                  <a:pt x="138" y="11"/>
                </a:lnTo>
                <a:lnTo>
                  <a:pt x="135" y="0"/>
                </a:lnTo>
                <a:lnTo>
                  <a:pt x="134" y="1"/>
                </a:lnTo>
                <a:lnTo>
                  <a:pt x="131" y="5"/>
                </a:lnTo>
                <a:lnTo>
                  <a:pt x="126" y="11"/>
                </a:lnTo>
                <a:lnTo>
                  <a:pt x="119" y="17"/>
                </a:lnTo>
                <a:lnTo>
                  <a:pt x="110" y="23"/>
                </a:lnTo>
                <a:lnTo>
                  <a:pt x="101" y="29"/>
                </a:lnTo>
                <a:lnTo>
                  <a:pt x="90" y="34"/>
                </a:lnTo>
                <a:lnTo>
                  <a:pt x="79" y="35"/>
                </a:lnTo>
                <a:lnTo>
                  <a:pt x="66" y="34"/>
                </a:lnTo>
                <a:lnTo>
                  <a:pt x="53" y="31"/>
                </a:lnTo>
                <a:lnTo>
                  <a:pt x="40" y="28"/>
                </a:lnTo>
                <a:lnTo>
                  <a:pt x="28" y="25"/>
                </a:lnTo>
                <a:lnTo>
                  <a:pt x="17" y="21"/>
                </a:lnTo>
                <a:lnTo>
                  <a:pt x="8" y="18"/>
                </a:lnTo>
                <a:lnTo>
                  <a:pt x="3" y="16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03" name="Freeform 18"/>
          <p:cNvSpPr>
            <a:spLocks/>
          </p:cNvSpPr>
          <p:nvPr/>
        </p:nvSpPr>
        <p:spPr bwMode="auto">
          <a:xfrm>
            <a:off x="2667008" y="3181350"/>
            <a:ext cx="98425" cy="177800"/>
          </a:xfrm>
          <a:custGeom>
            <a:avLst/>
            <a:gdLst>
              <a:gd name="T0" fmla="*/ 0 w 124"/>
              <a:gd name="T1" fmla="*/ 55812 h 223"/>
              <a:gd name="T2" fmla="*/ 794 w 124"/>
              <a:gd name="T3" fmla="*/ 61393 h 223"/>
              <a:gd name="T4" fmla="*/ 3175 w 124"/>
              <a:gd name="T5" fmla="*/ 74150 h 223"/>
              <a:gd name="T6" fmla="*/ 7144 w 124"/>
              <a:gd name="T7" fmla="*/ 93285 h 223"/>
              <a:gd name="T8" fmla="*/ 12700 w 124"/>
              <a:gd name="T9" fmla="*/ 114813 h 223"/>
              <a:gd name="T10" fmla="*/ 18256 w 124"/>
              <a:gd name="T11" fmla="*/ 136340 h 223"/>
              <a:gd name="T12" fmla="*/ 23813 w 124"/>
              <a:gd name="T13" fmla="*/ 156273 h 223"/>
              <a:gd name="T14" fmla="*/ 29369 w 124"/>
              <a:gd name="T15" fmla="*/ 170624 h 223"/>
              <a:gd name="T16" fmla="*/ 33338 w 124"/>
              <a:gd name="T17" fmla="*/ 177800 h 223"/>
              <a:gd name="T18" fmla="*/ 38100 w 124"/>
              <a:gd name="T19" fmla="*/ 173813 h 223"/>
              <a:gd name="T20" fmla="*/ 38100 w 124"/>
              <a:gd name="T21" fmla="*/ 159462 h 223"/>
              <a:gd name="T22" fmla="*/ 35719 w 124"/>
              <a:gd name="T23" fmla="*/ 143516 h 223"/>
              <a:gd name="T24" fmla="*/ 33338 w 124"/>
              <a:gd name="T25" fmla="*/ 136340 h 223"/>
              <a:gd name="T26" fmla="*/ 34131 w 124"/>
              <a:gd name="T27" fmla="*/ 136340 h 223"/>
              <a:gd name="T28" fmla="*/ 36513 w 124"/>
              <a:gd name="T29" fmla="*/ 134745 h 223"/>
              <a:gd name="T30" fmla="*/ 38894 w 124"/>
              <a:gd name="T31" fmla="*/ 133151 h 223"/>
              <a:gd name="T32" fmla="*/ 42863 w 124"/>
              <a:gd name="T33" fmla="*/ 129164 h 223"/>
              <a:gd name="T34" fmla="*/ 47625 w 124"/>
              <a:gd name="T35" fmla="*/ 125975 h 223"/>
              <a:gd name="T36" fmla="*/ 53181 w 124"/>
              <a:gd name="T37" fmla="*/ 120394 h 223"/>
              <a:gd name="T38" fmla="*/ 57944 w 124"/>
              <a:gd name="T39" fmla="*/ 114015 h 223"/>
              <a:gd name="T40" fmla="*/ 65881 w 124"/>
              <a:gd name="T41" fmla="*/ 106839 h 223"/>
              <a:gd name="T42" fmla="*/ 72231 w 124"/>
              <a:gd name="T43" fmla="*/ 99664 h 223"/>
              <a:gd name="T44" fmla="*/ 78581 w 124"/>
              <a:gd name="T45" fmla="*/ 91691 h 223"/>
              <a:gd name="T46" fmla="*/ 84138 w 124"/>
              <a:gd name="T47" fmla="*/ 83717 h 223"/>
              <a:gd name="T48" fmla="*/ 89694 w 124"/>
              <a:gd name="T49" fmla="*/ 76542 h 223"/>
              <a:gd name="T50" fmla="*/ 92869 w 124"/>
              <a:gd name="T51" fmla="*/ 70163 h 223"/>
              <a:gd name="T52" fmla="*/ 96044 w 124"/>
              <a:gd name="T53" fmla="*/ 66177 h 223"/>
              <a:gd name="T54" fmla="*/ 97631 w 124"/>
              <a:gd name="T55" fmla="*/ 62190 h 223"/>
              <a:gd name="T56" fmla="*/ 98425 w 124"/>
              <a:gd name="T57" fmla="*/ 61393 h 223"/>
              <a:gd name="T58" fmla="*/ 72231 w 124"/>
              <a:gd name="T59" fmla="*/ 0 h 223"/>
              <a:gd name="T60" fmla="*/ 71438 w 124"/>
              <a:gd name="T61" fmla="*/ 797 h 223"/>
              <a:gd name="T62" fmla="*/ 69056 w 124"/>
              <a:gd name="T63" fmla="*/ 3987 h 223"/>
              <a:gd name="T64" fmla="*/ 65881 w 124"/>
              <a:gd name="T65" fmla="*/ 7176 h 223"/>
              <a:gd name="T66" fmla="*/ 60325 w 124"/>
              <a:gd name="T67" fmla="*/ 11960 h 223"/>
              <a:gd name="T68" fmla="*/ 54769 w 124"/>
              <a:gd name="T69" fmla="*/ 17541 h 223"/>
              <a:gd name="T70" fmla="*/ 48419 w 124"/>
              <a:gd name="T71" fmla="*/ 22325 h 223"/>
              <a:gd name="T72" fmla="*/ 42069 w 124"/>
              <a:gd name="T73" fmla="*/ 28703 h 223"/>
              <a:gd name="T74" fmla="*/ 34131 w 124"/>
              <a:gd name="T75" fmla="*/ 34284 h 223"/>
              <a:gd name="T76" fmla="*/ 26194 w 124"/>
              <a:gd name="T77" fmla="*/ 40663 h 223"/>
              <a:gd name="T78" fmla="*/ 19050 w 124"/>
              <a:gd name="T79" fmla="*/ 45447 h 223"/>
              <a:gd name="T80" fmla="*/ 13494 w 124"/>
              <a:gd name="T81" fmla="*/ 48636 h 223"/>
              <a:gd name="T82" fmla="*/ 7938 w 124"/>
              <a:gd name="T83" fmla="*/ 51825 h 223"/>
              <a:gd name="T84" fmla="*/ 3969 w 124"/>
              <a:gd name="T85" fmla="*/ 54217 h 223"/>
              <a:gd name="T86" fmla="*/ 1588 w 124"/>
              <a:gd name="T87" fmla="*/ 55014 h 223"/>
              <a:gd name="T88" fmla="*/ 794 w 124"/>
              <a:gd name="T89" fmla="*/ 55812 h 223"/>
              <a:gd name="T90" fmla="*/ 0 w 124"/>
              <a:gd name="T91" fmla="*/ 55812 h 22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4"/>
              <a:gd name="T139" fmla="*/ 0 h 223"/>
              <a:gd name="T140" fmla="*/ 124 w 124"/>
              <a:gd name="T141" fmla="*/ 223 h 22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4" h="223">
                <a:moveTo>
                  <a:pt x="0" y="70"/>
                </a:moveTo>
                <a:lnTo>
                  <a:pt x="1" y="77"/>
                </a:lnTo>
                <a:lnTo>
                  <a:pt x="4" y="93"/>
                </a:lnTo>
                <a:lnTo>
                  <a:pt x="9" y="117"/>
                </a:lnTo>
                <a:lnTo>
                  <a:pt x="16" y="144"/>
                </a:lnTo>
                <a:lnTo>
                  <a:pt x="23" y="171"/>
                </a:lnTo>
                <a:lnTo>
                  <a:pt x="30" y="196"/>
                </a:lnTo>
                <a:lnTo>
                  <a:pt x="37" y="214"/>
                </a:lnTo>
                <a:lnTo>
                  <a:pt x="42" y="223"/>
                </a:lnTo>
                <a:lnTo>
                  <a:pt x="48" y="218"/>
                </a:lnTo>
                <a:lnTo>
                  <a:pt x="48" y="200"/>
                </a:lnTo>
                <a:lnTo>
                  <a:pt x="45" y="180"/>
                </a:lnTo>
                <a:lnTo>
                  <a:pt x="42" y="171"/>
                </a:lnTo>
                <a:lnTo>
                  <a:pt x="43" y="171"/>
                </a:lnTo>
                <a:lnTo>
                  <a:pt x="46" y="169"/>
                </a:lnTo>
                <a:lnTo>
                  <a:pt x="49" y="167"/>
                </a:lnTo>
                <a:lnTo>
                  <a:pt x="54" y="162"/>
                </a:lnTo>
                <a:lnTo>
                  <a:pt x="60" y="158"/>
                </a:lnTo>
                <a:lnTo>
                  <a:pt x="67" y="151"/>
                </a:lnTo>
                <a:lnTo>
                  <a:pt x="73" y="143"/>
                </a:lnTo>
                <a:lnTo>
                  <a:pt x="83" y="134"/>
                </a:lnTo>
                <a:lnTo>
                  <a:pt x="91" y="125"/>
                </a:lnTo>
                <a:lnTo>
                  <a:pt x="99" y="115"/>
                </a:lnTo>
                <a:lnTo>
                  <a:pt x="106" y="105"/>
                </a:lnTo>
                <a:lnTo>
                  <a:pt x="113" y="96"/>
                </a:lnTo>
                <a:lnTo>
                  <a:pt x="117" y="88"/>
                </a:lnTo>
                <a:lnTo>
                  <a:pt x="121" y="83"/>
                </a:lnTo>
                <a:lnTo>
                  <a:pt x="123" y="78"/>
                </a:lnTo>
                <a:lnTo>
                  <a:pt x="124" y="77"/>
                </a:lnTo>
                <a:lnTo>
                  <a:pt x="91" y="0"/>
                </a:lnTo>
                <a:lnTo>
                  <a:pt x="90" y="1"/>
                </a:lnTo>
                <a:lnTo>
                  <a:pt x="87" y="5"/>
                </a:lnTo>
                <a:lnTo>
                  <a:pt x="83" y="9"/>
                </a:lnTo>
                <a:lnTo>
                  <a:pt x="76" y="15"/>
                </a:lnTo>
                <a:lnTo>
                  <a:pt x="69" y="22"/>
                </a:lnTo>
                <a:lnTo>
                  <a:pt x="61" y="28"/>
                </a:lnTo>
                <a:lnTo>
                  <a:pt x="53" y="36"/>
                </a:lnTo>
                <a:lnTo>
                  <a:pt x="43" y="43"/>
                </a:lnTo>
                <a:lnTo>
                  <a:pt x="33" y="51"/>
                </a:lnTo>
                <a:lnTo>
                  <a:pt x="24" y="57"/>
                </a:lnTo>
                <a:lnTo>
                  <a:pt x="17" y="61"/>
                </a:lnTo>
                <a:lnTo>
                  <a:pt x="10" y="65"/>
                </a:lnTo>
                <a:lnTo>
                  <a:pt x="5" y="68"/>
                </a:lnTo>
                <a:lnTo>
                  <a:pt x="2" y="69"/>
                </a:lnTo>
                <a:lnTo>
                  <a:pt x="1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389" tIns="45694" rIns="91389" bIns="45694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04" name="TextBox 24"/>
          <p:cNvSpPr txBox="1">
            <a:spLocks noChangeArrowheads="1"/>
          </p:cNvSpPr>
          <p:nvPr/>
        </p:nvSpPr>
        <p:spPr bwMode="auto">
          <a:xfrm>
            <a:off x="1752600" y="5257800"/>
            <a:ext cx="184628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9" tIns="45694" rIns="91389" bIns="45694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108" y="4703997"/>
            <a:ext cx="8398095" cy="1846615"/>
          </a:xfrm>
          <a:prstGeom prst="rect">
            <a:avLst/>
          </a:prstGeom>
          <a:noFill/>
        </p:spPr>
        <p:txBody>
          <a:bodyPr wrap="square" lIns="91389" tIns="45694" rIns="91389" bIns="4569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</a:p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Fixing vs. Supporting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46040" y="1679262"/>
            <a:ext cx="1781318" cy="4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9" tIns="45694" rIns="91389" bIns="45694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Power  Over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559168" y="3271524"/>
            <a:ext cx="1793207" cy="4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9" tIns="45694" rIns="91389" bIns="45694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Power  With</a:t>
            </a:r>
          </a:p>
        </p:txBody>
      </p:sp>
      <p:pic>
        <p:nvPicPr>
          <p:cNvPr id="423948" name="Picture 9" descr="C:\Users\Bob\AppData\Local\Microsoft\Windows\Temporary Internet Files\Content.IE5\GCUIGQMH\MC9000787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878601" y="2555233"/>
            <a:ext cx="1528552" cy="319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9" name="Picture 11" descr="C:\Users\Bob\AppData\Local\Microsoft\Windows\Temporary Internet Files\Content.IE5\GCUIGQMH\MC90007870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219" y="1537534"/>
            <a:ext cx="2732311" cy="406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" y="6527364"/>
            <a:ext cx="9143999" cy="194115"/>
          </a:xfrm>
        </p:spPr>
        <p:txBody>
          <a:bodyPr/>
          <a:lstStyle/>
          <a:p>
            <a:pPr>
              <a:defRPr/>
            </a:pPr>
            <a:r>
              <a:rPr lang="en-US" dirty="0"/>
              <a:t>© TLC-PCP 2012 </a:t>
            </a:r>
            <a:r>
              <a:rPr lang="en-US" dirty="0" err="1"/>
              <a:t>www.learningcommunity.us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48450" y="6413893"/>
            <a:ext cx="1104806" cy="285085"/>
          </a:xfrm>
          <a:prstGeom prst="rect">
            <a:avLst/>
          </a:prstGeom>
          <a:noFill/>
        </p:spPr>
        <p:txBody>
          <a:bodyPr wrap="none" lIns="84203" tIns="42101" rIns="84203" bIns="42101" rtlCol="0">
            <a:spAutoFit/>
          </a:bodyPr>
          <a:lstStyle/>
          <a:p>
            <a:pPr eaLnBrk="0" hangingPunct="0"/>
            <a:r>
              <a:rPr lang="en-US" sz="13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Wrkbk</a:t>
            </a:r>
            <a:r>
              <a:rPr lang="en-US" sz="13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300" dirty="0" err="1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pg</a:t>
            </a:r>
            <a:r>
              <a:rPr lang="en-US" sz="13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42</a:t>
            </a:r>
          </a:p>
        </p:txBody>
      </p:sp>
    </p:spTree>
    <p:extLst>
      <p:ext uri="{BB962C8B-B14F-4D97-AF65-F5344CB8AC3E}">
        <p14:creationId xmlns:p14="http://schemas.microsoft.com/office/powerpoint/2010/main" val="35254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371604" y="2"/>
            <a:ext cx="7467600" cy="1219200"/>
          </a:xfrm>
        </p:spPr>
        <p:txBody>
          <a:bodyPr/>
          <a:lstStyle/>
          <a:p>
            <a:r>
              <a:rPr lang="en-US" u="sng" smtClean="0"/>
              <a:t/>
            </a:r>
            <a:br>
              <a:rPr lang="en-US" u="sng" smtClean="0"/>
            </a:br>
            <a:endParaRPr lang="en-US" smtClean="0"/>
          </a:p>
        </p:txBody>
      </p:sp>
      <p:sp>
        <p:nvSpPr>
          <p:cNvPr id="55299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00812"/>
            <a:ext cx="9144000" cy="357188"/>
          </a:xfrm>
          <a:prstGeom prst="rect">
            <a:avLst/>
          </a:prstGeom>
        </p:spPr>
        <p:txBody>
          <a:bodyPr lIns="86469" tIns="43235" rIns="86469" bIns="43235"/>
          <a:lstStyle/>
          <a:p>
            <a:pPr>
              <a:defRPr/>
            </a:pPr>
            <a:r>
              <a:rPr lang="en-US" dirty="0" smtClean="0"/>
              <a:t>TLC-PCP 2012  www.learningcommunity.us 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0800000">
            <a:off x="2667000" y="3276603"/>
            <a:ext cx="4419600" cy="2551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42" y="10880"/>
                </a:moveTo>
                <a:cubicBezTo>
                  <a:pt x="15742" y="10853"/>
                  <a:pt x="15743" y="10826"/>
                  <a:pt x="15743" y="10800"/>
                </a:cubicBezTo>
                <a:cubicBezTo>
                  <a:pt x="15743" y="8070"/>
                  <a:pt x="13529" y="5857"/>
                  <a:pt x="10800" y="5857"/>
                </a:cubicBezTo>
                <a:cubicBezTo>
                  <a:pt x="8070" y="5857"/>
                  <a:pt x="5857" y="8070"/>
                  <a:pt x="5857" y="10800"/>
                </a:cubicBezTo>
                <a:cubicBezTo>
                  <a:pt x="5856" y="11330"/>
                  <a:pt x="5942" y="11856"/>
                  <a:pt x="6109" y="12359"/>
                </a:cubicBezTo>
                <a:lnTo>
                  <a:pt x="551" y="14208"/>
                </a:lnTo>
                <a:cubicBezTo>
                  <a:pt x="186" y="13108"/>
                  <a:pt x="0" y="1195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58"/>
                  <a:pt x="21599" y="10917"/>
                  <a:pt x="21598" y="10976"/>
                </a:cubicBezTo>
                <a:lnTo>
                  <a:pt x="24298" y="11021"/>
                </a:lnTo>
                <a:lnTo>
                  <a:pt x="18578" y="16556"/>
                </a:lnTo>
                <a:lnTo>
                  <a:pt x="13042" y="10836"/>
                </a:lnTo>
                <a:lnTo>
                  <a:pt x="15742" y="10880"/>
                </a:lnTo>
                <a:close/>
              </a:path>
            </a:pathLst>
          </a:custGeom>
          <a:noFill/>
          <a:ln w="63500">
            <a:solidFill>
              <a:srgbClr val="002060"/>
            </a:solidFill>
            <a:miter lim="800000"/>
            <a:headEnd/>
            <a:tailEnd/>
          </a:ln>
        </p:spPr>
        <p:txBody>
          <a:bodyPr wrap="none" lIns="82435" tIns="41218" rIns="82435" bIns="412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ysClr val="windowText" lastClr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581413" y="5181612"/>
            <a:ext cx="3132298" cy="6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wrap="square" lIns="91386" tIns="45692" rIns="91386" bIns="45692">
            <a:spAutoFit/>
          </a:bodyPr>
          <a:lstStyle/>
          <a:p>
            <a:pPr defTabSz="9145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Understand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362200" y="1752609"/>
            <a:ext cx="4566920" cy="270776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742" y="10880"/>
                </a:moveTo>
                <a:cubicBezTo>
                  <a:pt x="15742" y="10853"/>
                  <a:pt x="15743" y="10826"/>
                  <a:pt x="15743" y="10800"/>
                </a:cubicBezTo>
                <a:cubicBezTo>
                  <a:pt x="15743" y="8070"/>
                  <a:pt x="13529" y="5857"/>
                  <a:pt x="10800" y="5857"/>
                </a:cubicBezTo>
                <a:cubicBezTo>
                  <a:pt x="8070" y="5857"/>
                  <a:pt x="5857" y="8070"/>
                  <a:pt x="5857" y="10800"/>
                </a:cubicBezTo>
                <a:cubicBezTo>
                  <a:pt x="5856" y="11330"/>
                  <a:pt x="5942" y="11856"/>
                  <a:pt x="6109" y="12359"/>
                </a:cubicBezTo>
                <a:lnTo>
                  <a:pt x="551" y="14208"/>
                </a:lnTo>
                <a:cubicBezTo>
                  <a:pt x="186" y="13108"/>
                  <a:pt x="0" y="1195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58"/>
                  <a:pt x="21599" y="10917"/>
                  <a:pt x="21598" y="10976"/>
                </a:cubicBezTo>
                <a:lnTo>
                  <a:pt x="24298" y="11021"/>
                </a:lnTo>
                <a:lnTo>
                  <a:pt x="18578" y="16556"/>
                </a:lnTo>
                <a:lnTo>
                  <a:pt x="13042" y="10836"/>
                </a:lnTo>
                <a:lnTo>
                  <a:pt x="15742" y="10880"/>
                </a:lnTo>
                <a:close/>
              </a:path>
            </a:pathLst>
          </a:custGeom>
          <a:noFill/>
          <a:ln w="63500">
            <a:solidFill>
              <a:srgbClr val="002060"/>
            </a:solidFill>
            <a:miter lim="800000"/>
            <a:headEnd/>
            <a:tailEnd/>
          </a:ln>
        </p:spPr>
        <p:txBody>
          <a:bodyPr wrap="none" lIns="82435" tIns="41218" rIns="82435" bIns="4121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 dirty="0">
              <a:solidFill>
                <a:sysClr val="windowText" lastClr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429000" y="1905008"/>
            <a:ext cx="2704004" cy="6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EECE1"/>
            </a:outerShdw>
          </a:effectLst>
        </p:spPr>
        <p:txBody>
          <a:bodyPr wrap="square" lIns="91386" tIns="45692" rIns="91386" bIns="45692">
            <a:spAutoFit/>
          </a:bodyPr>
          <a:lstStyle/>
          <a:p>
            <a:pPr algn="ctr" defTabSz="9145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206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Look/Listen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228600"/>
            <a:ext cx="8686800" cy="1600200"/>
          </a:xfrm>
          <a:prstGeom prst="rect">
            <a:avLst/>
          </a:prstGeom>
        </p:spPr>
        <p:txBody>
          <a:bodyPr lIns="91390" tIns="45695" rIns="91390" bIns="45695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chemeClr val="tx2"/>
                </a:solidFill>
                <a:latin typeface="Verdana"/>
                <a:ea typeface="+mj-ea"/>
                <a:cs typeface="Verdana"/>
              </a:rPr>
              <a:t>What you see/hear depends on what you are looking/listening for</a:t>
            </a:r>
          </a:p>
        </p:txBody>
      </p:sp>
    </p:spTree>
    <p:extLst>
      <p:ext uri="{BB962C8B-B14F-4D97-AF65-F5344CB8AC3E}">
        <p14:creationId xmlns:p14="http://schemas.microsoft.com/office/powerpoint/2010/main" val="39474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Ford Edge?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" y="4114800"/>
            <a:ext cx="2949629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29486"/>
            <a:ext cx="3095625" cy="1817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4114800"/>
            <a:ext cx="2873115" cy="1905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1295400"/>
            <a:ext cx="2932301" cy="1951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52725"/>
            <a:ext cx="27336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90512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Centered Tools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19600"/>
          </a:xfrm>
        </p:spPr>
        <p:txBody>
          <a:bodyPr/>
          <a:lstStyle/>
          <a:p>
            <a:r>
              <a:rPr lang="en-US" sz="3600" dirty="0" smtClean="0"/>
              <a:t>Help us to</a:t>
            </a:r>
          </a:p>
          <a:p>
            <a:pPr lvl="1"/>
            <a:r>
              <a:rPr lang="en-US" sz="3200" dirty="0" smtClean="0"/>
              <a:t>Support people vs. fix them</a:t>
            </a:r>
          </a:p>
          <a:p>
            <a:pPr lvl="1"/>
            <a:r>
              <a:rPr lang="en-US" sz="3200" dirty="0" smtClean="0"/>
              <a:t>Get out of the trap of seeing only what we’re looking for </a:t>
            </a:r>
          </a:p>
          <a:p>
            <a:pPr lvl="1"/>
            <a:r>
              <a:rPr lang="en-US" sz="3200" dirty="0" smtClean="0"/>
              <a:t>Help people to define and pursue meaningful experiences:  Community LIFE vs. PRESENCE</a:t>
            </a:r>
          </a:p>
        </p:txBody>
      </p:sp>
    </p:spTree>
    <p:extLst>
      <p:ext uri="{BB962C8B-B14F-4D97-AF65-F5344CB8AC3E}">
        <p14:creationId xmlns:p14="http://schemas.microsoft.com/office/powerpoint/2010/main" val="3051473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46200" y="3952888"/>
            <a:ext cx="6400800" cy="619125"/>
          </a:xfrm>
        </p:spPr>
        <p:txBody>
          <a:bodyPr rtlCol="0">
            <a:normAutofit fontScale="92500" lnSpcReduction="10000"/>
          </a:bodyPr>
          <a:lstStyle/>
          <a:p>
            <a:pPr defTabSz="819978" fontAlgn="auto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680000"/>
                </a:solidFill>
              </a:rPr>
              <a:t>Not just better plans…</a:t>
            </a:r>
          </a:p>
        </p:txBody>
      </p:sp>
      <p:sp>
        <p:nvSpPr>
          <p:cNvPr id="486403" name="Oval 3"/>
          <p:cNvSpPr>
            <a:spLocks noChangeArrowheads="1"/>
          </p:cNvSpPr>
          <p:nvPr/>
        </p:nvSpPr>
        <p:spPr bwMode="auto">
          <a:xfrm>
            <a:off x="315941" y="2124075"/>
            <a:ext cx="8372475" cy="1502036"/>
          </a:xfrm>
          <a:prstGeom prst="ellipse">
            <a:avLst/>
          </a:prstGeom>
          <a:solidFill>
            <a:srgbClr val="680000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81986" tIns="40996" rIns="81986" bIns="40996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+mn-cs"/>
            </a:endParaRPr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1143022" y="2526636"/>
            <a:ext cx="7238999" cy="698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81986" tIns="40996" rIns="81986" bIns="4099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Helping people get better lives</a:t>
            </a:r>
            <a:endParaRPr lang="en-US" sz="40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8751" y="381002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5pPr>
            <a:lvl6pPr marL="457159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6pPr>
            <a:lvl7pPr marL="914318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7pPr>
            <a:lvl8pPr marL="1371477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8pPr>
            <a:lvl9pPr marL="1828637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kern="0" dirty="0" smtClean="0"/>
              <a:t>Our work is about – </a:t>
            </a:r>
          </a:p>
        </p:txBody>
      </p:sp>
    </p:spTree>
    <p:extLst>
      <p:ext uri="{BB962C8B-B14F-4D97-AF65-F5344CB8AC3E}">
        <p14:creationId xmlns:p14="http://schemas.microsoft.com/office/powerpoint/2010/main" val="5359636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“person centered”?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22"/>
            <a:ext cx="5410200" cy="388619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3200" dirty="0" smtClean="0"/>
              <a:t>What does it mean to you?   </a:t>
            </a:r>
          </a:p>
          <a:p>
            <a:pPr>
              <a:spcAft>
                <a:spcPts val="1200"/>
              </a:spcAft>
            </a:pPr>
            <a:r>
              <a:rPr lang="en-US" altLang="en-US" sz="3200" dirty="0" smtClean="0"/>
              <a:t>What comes to your mind when you hear the words “person centered?” </a:t>
            </a:r>
          </a:p>
          <a:p>
            <a:r>
              <a:rPr lang="en-US" altLang="en-US" sz="3200" dirty="0" smtClean="0"/>
              <a:t>What do you expect to see?  Or </a:t>
            </a:r>
            <a:r>
              <a:rPr lang="en-US" altLang="en-US" sz="3200" i="1" dirty="0" smtClean="0"/>
              <a:t>not</a:t>
            </a:r>
            <a:r>
              <a:rPr lang="en-US" altLang="en-US" sz="3200" dirty="0" smtClean="0"/>
              <a:t> see?</a:t>
            </a:r>
          </a:p>
        </p:txBody>
      </p:sp>
      <p:pic>
        <p:nvPicPr>
          <p:cNvPr id="1843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612" y="1600200"/>
            <a:ext cx="2693988" cy="4392613"/>
          </a:xfrm>
        </p:spPr>
      </p:pic>
    </p:spTree>
    <p:extLst>
      <p:ext uri="{BB962C8B-B14F-4D97-AF65-F5344CB8AC3E}">
        <p14:creationId xmlns:p14="http://schemas.microsoft.com/office/powerpoint/2010/main" val="17839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Person Centered Outcomes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92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5"/>
          <p:cNvSpPr>
            <a:spLocks noGrp="1" noChangeArrowheads="1"/>
          </p:cNvSpPr>
          <p:nvPr/>
        </p:nvSpPr>
        <p:spPr bwMode="auto">
          <a:xfrm>
            <a:off x="2755933" y="3268686"/>
            <a:ext cx="6111875" cy="10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0" tIns="45455" rIns="90900" bIns="45455"/>
          <a:lstStyle/>
          <a:p>
            <a:pPr defTabSz="819035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" pitchFamily="34" charset="0"/>
              </a:rPr>
              <a:t>Any changes an organization makes to its practices, structure or rules that result in positive differences  in the lives of  people.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263518" y="1851330"/>
            <a:ext cx="1445440" cy="5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86" tIns="40993" rIns="81986" bIns="40993"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2"/>
                </a:solidFill>
                <a:latin typeface="+mj-lt"/>
              </a:rPr>
              <a:t>Level 1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298078" y="3408366"/>
            <a:ext cx="1445440" cy="5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86" tIns="40993" rIns="81986" bIns="40993"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2"/>
                </a:solidFill>
                <a:latin typeface="+mj-lt"/>
              </a:rPr>
              <a:t>Level 2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272342" y="4941465"/>
            <a:ext cx="1445440" cy="5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86" tIns="40993" rIns="81986" bIns="40993">
            <a:spAutoFit/>
          </a:bodyPr>
          <a:lstStyle/>
          <a:p>
            <a:pPr eaLnBrk="0" hangingPunct="0"/>
            <a:r>
              <a:rPr lang="en-US" sz="3000" dirty="0">
                <a:solidFill>
                  <a:schemeClr val="tx2"/>
                </a:solidFill>
                <a:latin typeface="+mj-lt"/>
              </a:rPr>
              <a:t>Level 3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2755900" y="1676467"/>
            <a:ext cx="5867400" cy="963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884" tIns="45442" rIns="90884" bIns="45442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Any changes  that results in  a positive difference in the lives of people who use services or in your own work life. 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2662251" y="4800667"/>
            <a:ext cx="6432549" cy="9636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884" tIns="45442" rIns="90884" bIns="45442"/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Any change in practice, structure and rules made at the system level.  These changes have an effect on many organizations, and therefore many peoples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lives.</a:t>
            </a:r>
          </a:p>
        </p:txBody>
      </p:sp>
      <p:sp>
        <p:nvSpPr>
          <p:cNvPr id="32780" name="AutoShape 21"/>
          <p:cNvSpPr>
            <a:spLocks noChangeArrowheads="1"/>
          </p:cNvSpPr>
          <p:nvPr/>
        </p:nvSpPr>
        <p:spPr bwMode="auto">
          <a:xfrm>
            <a:off x="1711403" y="1753117"/>
            <a:ext cx="955675" cy="714700"/>
          </a:xfrm>
          <a:prstGeom prst="rightArrow">
            <a:avLst>
              <a:gd name="adj1" fmla="val 50000"/>
              <a:gd name="adj2" fmla="val 41663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lIns="81986" tIns="40993" rIns="81986" bIns="40993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81" name="Line 24"/>
          <p:cNvSpPr>
            <a:spLocks noChangeShapeType="1"/>
          </p:cNvSpPr>
          <p:nvPr/>
        </p:nvSpPr>
        <p:spPr bwMode="auto">
          <a:xfrm>
            <a:off x="12706" y="15255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986" tIns="40993" rIns="81986" bIns="40993">
            <a:spAutoFit/>
          </a:bodyPr>
          <a:lstStyle/>
          <a:p>
            <a:endParaRPr lang="en-US"/>
          </a:p>
        </p:txBody>
      </p:sp>
      <p:sp>
        <p:nvSpPr>
          <p:cNvPr id="32782" name="Line 25"/>
          <p:cNvSpPr>
            <a:spLocks noChangeShapeType="1"/>
          </p:cNvSpPr>
          <p:nvPr/>
        </p:nvSpPr>
        <p:spPr bwMode="auto">
          <a:xfrm>
            <a:off x="-26984" y="2971800"/>
            <a:ext cx="917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986" tIns="40993" rIns="81986" bIns="40993">
            <a:spAutoFit/>
          </a:bodyPr>
          <a:lstStyle/>
          <a:p>
            <a:endParaRPr lang="en-US"/>
          </a:p>
        </p:txBody>
      </p:sp>
      <p:sp>
        <p:nvSpPr>
          <p:cNvPr id="32783" name="Line 26"/>
          <p:cNvSpPr>
            <a:spLocks noChangeShapeType="1"/>
          </p:cNvSpPr>
          <p:nvPr/>
        </p:nvSpPr>
        <p:spPr bwMode="auto">
          <a:xfrm>
            <a:off x="12706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986" tIns="40993" rIns="81986" bIns="40993">
            <a:spAutoFit/>
          </a:bodyPr>
          <a:lstStyle/>
          <a:p>
            <a:endParaRPr lang="en-US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41306" y="466733"/>
            <a:ext cx="8597900" cy="676275"/>
          </a:xfrm>
          <a:prstGeom prst="rect">
            <a:avLst/>
          </a:prstGeom>
        </p:spPr>
        <p:txBody>
          <a:bodyPr lIns="90900" tIns="45455" rIns="90900" bIns="45455">
            <a:no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rgbClr val="680000"/>
                </a:solidFill>
                <a:latin typeface="+mj-lt"/>
                <a:ea typeface="+mj-ea"/>
                <a:cs typeface="+mj-cs"/>
              </a:rPr>
              <a:t>3 Levels of Change</a:t>
            </a:r>
          </a:p>
        </p:txBody>
      </p:sp>
      <p:sp>
        <p:nvSpPr>
          <p:cNvPr id="32785" name="AutoShape 21"/>
          <p:cNvSpPr>
            <a:spLocks noChangeArrowheads="1"/>
          </p:cNvSpPr>
          <p:nvPr/>
        </p:nvSpPr>
        <p:spPr bwMode="auto">
          <a:xfrm>
            <a:off x="1711403" y="3323151"/>
            <a:ext cx="955675" cy="714700"/>
          </a:xfrm>
          <a:prstGeom prst="rightArrow">
            <a:avLst>
              <a:gd name="adj1" fmla="val 50000"/>
              <a:gd name="adj2" fmla="val 41663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lIns="81986" tIns="40993" rIns="81986" bIns="40993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32786" name="AutoShape 21"/>
          <p:cNvSpPr>
            <a:spLocks noChangeArrowheads="1"/>
          </p:cNvSpPr>
          <p:nvPr/>
        </p:nvSpPr>
        <p:spPr bwMode="auto">
          <a:xfrm>
            <a:off x="1676478" y="4826518"/>
            <a:ext cx="955675" cy="714700"/>
          </a:xfrm>
          <a:prstGeom prst="rightArrow">
            <a:avLst>
              <a:gd name="adj1" fmla="val 50000"/>
              <a:gd name="adj2" fmla="val 41663"/>
            </a:avLst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  <p:txBody>
          <a:bodyPr lIns="81986" tIns="40993" rIns="81986" bIns="40993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Change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419600"/>
          </a:xfrm>
        </p:spPr>
        <p:txBody>
          <a:bodyPr/>
          <a:lstStyle/>
          <a:p>
            <a:r>
              <a:rPr lang="en-US" dirty="0" smtClean="0"/>
              <a:t>Some Examples of Level 1 Changes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Menu Planning</a:t>
            </a:r>
          </a:p>
          <a:p>
            <a:pPr lvl="1"/>
            <a:r>
              <a:rPr lang="en-US" dirty="0" smtClean="0"/>
              <a:t>Morning Routines</a:t>
            </a:r>
          </a:p>
          <a:p>
            <a:pPr marL="45454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41148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t" anchorCtr="0" compatLnSpc="1">
            <a:prstTxWarp prst="textNoShape">
              <a:avLst/>
            </a:prstTxWarp>
          </a:bodyPr>
          <a:lstStyle>
            <a:lvl1pPr marL="340905" indent="-34090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626" indent="-28408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36343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0890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45430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499983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54503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09046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63584" indent="-22727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Share Examples of Level 1 Changes </a:t>
            </a:r>
          </a:p>
          <a:p>
            <a:pPr marL="0" indent="0">
              <a:buNone/>
            </a:pPr>
            <a:r>
              <a:rPr lang="en-US" dirty="0"/>
              <a:t>        you’ve made or could make</a:t>
            </a:r>
          </a:p>
        </p:txBody>
      </p:sp>
    </p:spTree>
    <p:extLst>
      <p:ext uri="{BB962C8B-B14F-4D97-AF65-F5344CB8AC3E}">
        <p14:creationId xmlns:p14="http://schemas.microsoft.com/office/powerpoint/2010/main" val="35343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572000" cy="3733800"/>
          </a:xfrm>
        </p:spPr>
        <p:txBody>
          <a:bodyPr/>
          <a:lstStyle/>
          <a:p>
            <a:r>
              <a:rPr lang="en-US" dirty="0" smtClean="0"/>
              <a:t>How do you know what to change for people?</a:t>
            </a:r>
          </a:p>
          <a:p>
            <a:r>
              <a:rPr lang="en-US" dirty="0" smtClean="0"/>
              <a:t>Person Centered Tools help us to listen for the answer!</a:t>
            </a:r>
            <a:endParaRPr lang="en-US" dirty="0"/>
          </a:p>
        </p:txBody>
      </p:sp>
      <p:pic>
        <p:nvPicPr>
          <p:cNvPr id="8194" name="Picture 2" descr="C:\Users\vand0202\AppData\Local\Microsoft\Windows\Temporary Internet Files\Content.IE5\XEAFK6UK\MC90043960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8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80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3600" y="1828816"/>
            <a:ext cx="4318000" cy="3717925"/>
          </a:xfrm>
        </p:spPr>
        <p:txBody>
          <a:bodyPr/>
          <a:lstStyle/>
          <a:p>
            <a:pPr defTabSz="913953">
              <a:lnSpc>
                <a:spcPct val="150000"/>
              </a:lnSpc>
              <a:defRPr/>
            </a:pPr>
            <a:r>
              <a:rPr lang="en-US" sz="2700" b="1" dirty="0"/>
              <a:t>If I had an hour to save the world, I’d spend 55 minutes defining </a:t>
            </a:r>
            <a:br>
              <a:rPr lang="en-US" sz="2700" b="1" dirty="0"/>
            </a:br>
            <a:r>
              <a:rPr lang="en-US" sz="2700" b="1" dirty="0"/>
              <a:t>the problem.</a:t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    -Albert Einstein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397000"/>
            <a:ext cx="3409950" cy="4546600"/>
          </a:xfrm>
          <a:prstGeom prst="rect">
            <a:avLst/>
          </a:prstGeom>
          <a:noFill/>
          <a:ln w="57150">
            <a:solidFill>
              <a:srgbClr val="8A0000"/>
            </a:solidFill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228600" y="3048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5pPr>
            <a:lvl6pPr marL="45582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6pPr>
            <a:lvl7pPr marL="911643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7pPr>
            <a:lvl8pPr marL="1367457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8pPr>
            <a:lvl9pPr marL="1823275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A0019"/>
                </a:solidFill>
                <a:latin typeface="Arial" charset="0"/>
                <a:ea typeface="ＭＳ Ｐゴシック" pitchFamily="16" charset="-128"/>
              </a:defRPr>
            </a:lvl9pPr>
          </a:lstStyle>
          <a:p>
            <a:r>
              <a:rPr lang="en-US" sz="3600" kern="0" dirty="0"/>
              <a:t>Ask yourself “What do we know?” </a:t>
            </a:r>
          </a:p>
          <a:p>
            <a:r>
              <a:rPr lang="en-US" sz="3600" kern="0" dirty="0"/>
              <a:t>Before asking “What do we do?”</a:t>
            </a:r>
          </a:p>
        </p:txBody>
      </p:sp>
    </p:spTree>
    <p:extLst>
      <p:ext uri="{BB962C8B-B14F-4D97-AF65-F5344CB8AC3E}">
        <p14:creationId xmlns:p14="http://schemas.microsoft.com/office/powerpoint/2010/main" val="41346584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3"/>
            <a:ext cx="7162800" cy="3048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The more time you spend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     understanding the situation…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600" dirty="0"/>
              <a:t>           the better the solutions</a:t>
            </a:r>
          </a:p>
        </p:txBody>
      </p:sp>
    </p:spTree>
    <p:extLst>
      <p:ext uri="{BB962C8B-B14F-4D97-AF65-F5344CB8AC3E}">
        <p14:creationId xmlns:p14="http://schemas.microsoft.com/office/powerpoint/2010/main" val="10300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733925"/>
            <a:ext cx="8839200" cy="1362075"/>
          </a:xfrm>
        </p:spPr>
        <p:txBody>
          <a:bodyPr/>
          <a:lstStyle/>
          <a:p>
            <a:pPr>
              <a:defRPr/>
            </a:pPr>
            <a:r>
              <a:rPr lang="en-US" dirty="0"/>
              <a:t>Some tools to help with this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3233810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n-US" sz="3200" b="1" dirty="0"/>
              <a:t>Person Centered Thinking Tools </a:t>
            </a:r>
          </a:p>
        </p:txBody>
      </p:sp>
    </p:spTree>
    <p:extLst>
      <p:ext uri="{BB962C8B-B14F-4D97-AF65-F5344CB8AC3E}">
        <p14:creationId xmlns:p14="http://schemas.microsoft.com/office/powerpoint/2010/main" val="18905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7"/>
          <p:cNvGrpSpPr>
            <a:grpSpLocks noChangeAspect="1"/>
          </p:cNvGrpSpPr>
          <p:nvPr/>
        </p:nvGrpSpPr>
        <p:grpSpPr bwMode="auto">
          <a:xfrm>
            <a:off x="2362263" y="1981258"/>
            <a:ext cx="4454525" cy="4454527"/>
            <a:chOff x="2636298" y="1474122"/>
            <a:chExt cx="3648456" cy="3648456"/>
          </a:xfrm>
        </p:grpSpPr>
        <p:pic>
          <p:nvPicPr>
            <p:cNvPr id="3587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36298" y="1474122"/>
              <a:ext cx="3648456" cy="3648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 Box 23"/>
            <p:cNvSpPr txBox="1">
              <a:spLocks noChangeArrowheads="1"/>
            </p:cNvSpPr>
            <p:nvPr/>
          </p:nvSpPr>
          <p:spPr bwMode="auto">
            <a:xfrm>
              <a:off x="3135588" y="3121519"/>
              <a:ext cx="2683683" cy="16815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461" tIns="41230" rIns="82461" bIns="41230">
              <a:spAutoFit/>
            </a:bodyPr>
            <a:lstStyle/>
            <a:p>
              <a:pPr algn="ctr" defTabSz="8219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rgbClr val="9BBB59">
                      <a:lumMod val="50000"/>
                    </a:srgbClr>
                  </a:solidFill>
                  <a:latin typeface="Calibri"/>
                  <a:ea typeface="MS PGothic" pitchFamily="34" charset="-128"/>
                  <a:cs typeface="+mn-cs"/>
                </a:rPr>
                <a:t>Important To Important For &amp; The Balance Between </a:t>
              </a:r>
            </a:p>
          </p:txBody>
        </p:sp>
      </p:grpSp>
      <p:grpSp>
        <p:nvGrpSpPr>
          <p:cNvPr id="3" name="Group 1"/>
          <p:cNvGrpSpPr>
            <a:grpSpLocks noChangeAspect="1"/>
          </p:cNvGrpSpPr>
          <p:nvPr/>
        </p:nvGrpSpPr>
        <p:grpSpPr bwMode="auto">
          <a:xfrm rot="1857643">
            <a:off x="569971" y="587389"/>
            <a:ext cx="2846387" cy="2032000"/>
            <a:chOff x="903288" y="4043363"/>
            <a:chExt cx="3822700" cy="2728912"/>
          </a:xfrm>
        </p:grpSpPr>
        <p:sp>
          <p:nvSpPr>
            <p:cNvPr id="47" name="Puzzle2"/>
            <p:cNvSpPr>
              <a:spLocks noEditPoints="1" noChangeArrowheads="1"/>
            </p:cNvSpPr>
            <p:nvPr/>
          </p:nvSpPr>
          <p:spPr bwMode="auto">
            <a:xfrm>
              <a:off x="1963190" y="4068010"/>
              <a:ext cx="2756693" cy="21319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8 w 21600"/>
                <a:gd name="T25" fmla="*/ 6742 h 21600"/>
                <a:gd name="T26" fmla="*/ 16177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48" name="Puzzle4"/>
            <p:cNvSpPr>
              <a:spLocks noEditPoints="1" noChangeArrowheads="1"/>
            </p:cNvSpPr>
            <p:nvPr/>
          </p:nvSpPr>
          <p:spPr bwMode="auto">
            <a:xfrm>
              <a:off x="902664" y="4043306"/>
              <a:ext cx="1660838" cy="272891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BAEDB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 rot="18293617">
            <a:off x="473888" y="1051719"/>
            <a:ext cx="1620839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09" tIns="41051" rIns="82109" bIns="41051">
            <a:spAutoFit/>
          </a:bodyPr>
          <a:lstStyle/>
          <a:p>
            <a:pPr algn="ctr" defTabSz="8219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Donut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rot="1904587">
            <a:off x="1571681" y="1337096"/>
            <a:ext cx="1649413" cy="3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03" tIns="41051" rIns="82103" bIns="41051">
            <a:spAutoFit/>
          </a:bodyPr>
          <a:lstStyle/>
          <a:p>
            <a:pPr algn="ctr" defTabSz="82194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Matching</a:t>
            </a:r>
          </a:p>
        </p:txBody>
      </p:sp>
      <p:grpSp>
        <p:nvGrpSpPr>
          <p:cNvPr id="4" name="Group 9"/>
          <p:cNvGrpSpPr>
            <a:grpSpLocks noChangeAspect="1"/>
          </p:cNvGrpSpPr>
          <p:nvPr/>
        </p:nvGrpSpPr>
        <p:grpSpPr bwMode="auto">
          <a:xfrm rot="2781320">
            <a:off x="-244417" y="3044829"/>
            <a:ext cx="3089275" cy="3473451"/>
            <a:chOff x="2470150" y="2362200"/>
            <a:chExt cx="3940175" cy="4430713"/>
          </a:xfrm>
        </p:grpSpPr>
        <p:sp>
          <p:nvSpPr>
            <p:cNvPr id="55" name="Puzzle3"/>
            <p:cNvSpPr>
              <a:spLocks noEditPoints="1" noChangeArrowheads="1"/>
            </p:cNvSpPr>
            <p:nvPr/>
          </p:nvSpPr>
          <p:spPr bwMode="auto">
            <a:xfrm>
              <a:off x="2467489" y="2362854"/>
              <a:ext cx="1725092" cy="234495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3 w 21600"/>
                <a:gd name="T25" fmla="*/ 7719 h 21600"/>
                <a:gd name="T26" fmla="*/ 19149 w 21600"/>
                <a:gd name="T27" fmla="*/ 202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6" tIns="45718" rIns="91436" bIns="4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56" name="Puzzle1"/>
            <p:cNvSpPr>
              <a:spLocks noEditPoints="1" noChangeArrowheads="1"/>
            </p:cNvSpPr>
            <p:nvPr/>
          </p:nvSpPr>
          <p:spPr bwMode="auto">
            <a:xfrm>
              <a:off x="3454813" y="3077036"/>
              <a:ext cx="2950069" cy="165443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6 w 21600"/>
                <a:gd name="T25" fmla="*/ 2569 h 21600"/>
                <a:gd name="T26" fmla="*/ 16132 w 21600"/>
                <a:gd name="T27" fmla="*/ 1955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461" tIns="41230" rIns="82461" bIns="4123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Tahoma" charset="0"/>
                <a:ea typeface="MS PGothic" pitchFamily="34" charset="-128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EEECE1"/>
                </a:solidFill>
                <a:latin typeface="Calibri"/>
                <a:ea typeface="MS PGothic" pitchFamily="34" charset="-128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EEECE1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57" name="Puzzle4"/>
            <p:cNvSpPr>
              <a:spLocks noEditPoints="1" noChangeArrowheads="1"/>
            </p:cNvSpPr>
            <p:nvPr/>
          </p:nvSpPr>
          <p:spPr bwMode="auto">
            <a:xfrm>
              <a:off x="4037120" y="4036190"/>
              <a:ext cx="1783809" cy="275400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6 w 21600"/>
                <a:gd name="T25" fmla="*/ 5664 h 21600"/>
                <a:gd name="T26" fmla="*/ 20203 w 21600"/>
                <a:gd name="T27" fmla="*/ 159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5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461" tIns="41230" rIns="82461" bIns="4123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23" name="Text Box 9"/>
          <p:cNvSpPr txBox="1">
            <a:spLocks noChangeArrowheads="1"/>
          </p:cNvSpPr>
          <p:nvPr/>
        </p:nvSpPr>
        <p:spPr bwMode="auto">
          <a:xfrm rot="19089128">
            <a:off x="179388" y="5412210"/>
            <a:ext cx="1649412" cy="3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03" tIns="41051" rIns="82103" bIns="41051">
            <a:spAutoFit/>
          </a:bodyPr>
          <a:lstStyle/>
          <a:p>
            <a:pPr algn="ctr" defTabSz="82194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4 + 1 ?s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2891890">
            <a:off x="731897" y="3205413"/>
            <a:ext cx="1189039" cy="582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03" tIns="41051" rIns="82103" bIns="41051">
            <a:spAutoFit/>
          </a:bodyPr>
          <a:lstStyle/>
          <a:p>
            <a:pPr algn="ctr" defTabSz="821948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Learning</a:t>
            </a:r>
            <a:r>
              <a:rPr lang="en-US" sz="1600" b="1" dirty="0">
                <a:solidFill>
                  <a:srgbClr val="EEECE1"/>
                </a:solidFill>
                <a:latin typeface="Calibri"/>
                <a:ea typeface="MS PGothic" pitchFamily="34" charset="-128"/>
                <a:cs typeface="+mn-cs"/>
              </a:rPr>
              <a:t> 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Logs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 rot="19008332">
            <a:off x="1163638" y="4118811"/>
            <a:ext cx="1662112" cy="10635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09" tIns="41051" rIns="82109" bIns="41051">
            <a:spAutoFit/>
          </a:bodyPr>
          <a:lstStyle/>
          <a:p>
            <a:pPr algn="ctr" defTabSz="8219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Working</a:t>
            </a:r>
          </a:p>
          <a:p>
            <a:pPr algn="ctr" defTabSz="8219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/>
              <a:ea typeface="MS PGothic" pitchFamily="34" charset="-128"/>
              <a:cs typeface="+mn-cs"/>
            </a:endParaRPr>
          </a:p>
          <a:p>
            <a:pPr algn="ctr" defTabSz="8219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prstClr val="black"/>
              </a:solidFill>
              <a:latin typeface="Calibri"/>
              <a:ea typeface="MS PGothic" pitchFamily="34" charset="-128"/>
              <a:cs typeface="+mn-cs"/>
            </a:endParaRPr>
          </a:p>
          <a:p>
            <a:pPr algn="ctr" defTabSz="8219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rPr>
              <a:t>Not Working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 rot="228672">
            <a:off x="4794131" y="142864"/>
            <a:ext cx="4448315" cy="4679694"/>
            <a:chOff x="4721140" y="735336"/>
            <a:chExt cx="4448222" cy="4679129"/>
          </a:xfrm>
        </p:grpSpPr>
        <p:grpSp>
          <p:nvGrpSpPr>
            <p:cNvPr id="35855" name="Group 58"/>
            <p:cNvGrpSpPr>
              <a:grpSpLocks noChangeAspect="1"/>
            </p:cNvGrpSpPr>
            <p:nvPr/>
          </p:nvGrpSpPr>
          <p:grpSpPr bwMode="auto">
            <a:xfrm rot="-853864">
              <a:off x="4995443" y="735336"/>
              <a:ext cx="4173919" cy="4679129"/>
              <a:chOff x="3341311" y="1013295"/>
              <a:chExt cx="5550473" cy="6222246"/>
            </a:xfrm>
          </p:grpSpPr>
          <p:sp>
            <p:nvSpPr>
              <p:cNvPr id="60" name="Puzzle2"/>
              <p:cNvSpPr>
                <a:spLocks noEditPoints="1" noChangeArrowheads="1"/>
              </p:cNvSpPr>
              <p:nvPr/>
            </p:nvSpPr>
            <p:spPr bwMode="auto">
              <a:xfrm rot="77176">
                <a:off x="3998607" y="4035416"/>
                <a:ext cx="3272067" cy="2482544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88 w 21600"/>
                  <a:gd name="T25" fmla="*/ 6742 h 21600"/>
                  <a:gd name="T26" fmla="*/ 16177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00CC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6" tIns="45718" rIns="91436" bIns="4571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1" name="Puzzle1"/>
              <p:cNvSpPr>
                <a:spLocks noEditPoints="1" noChangeArrowheads="1"/>
              </p:cNvSpPr>
              <p:nvPr/>
            </p:nvSpPr>
            <p:spPr bwMode="auto">
              <a:xfrm>
                <a:off x="5940590" y="3149762"/>
                <a:ext cx="2951194" cy="1652742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6086 w 21600"/>
                  <a:gd name="T25" fmla="*/ 2569 h 21600"/>
                  <a:gd name="T26" fmla="*/ 16132 w 21600"/>
                  <a:gd name="T27" fmla="*/ 195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461" tIns="41230" rIns="82461" bIns="4123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Tahoma" charset="0"/>
                  <a:ea typeface="MS PGothic" pitchFamily="34" charset="-128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EEECE1"/>
                  </a:solidFill>
                  <a:latin typeface="Calibri"/>
                  <a:ea typeface="MS PGothic" pitchFamily="34" charset="-128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EEECE1"/>
                  </a:solidFill>
                  <a:latin typeface="Calibri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2" name="Puzzle4"/>
              <p:cNvSpPr>
                <a:spLocks noEditPoints="1" noChangeArrowheads="1"/>
              </p:cNvSpPr>
              <p:nvPr/>
            </p:nvSpPr>
            <p:spPr bwMode="auto">
              <a:xfrm rot="100622">
                <a:off x="6521046" y="4054593"/>
                <a:ext cx="1781694" cy="3180948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6 w 21600"/>
                  <a:gd name="T25" fmla="*/ 5664 h 21600"/>
                  <a:gd name="T26" fmla="*/ 20203 w 21600"/>
                  <a:gd name="T27" fmla="*/ 1598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CCFF66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461" tIns="41230" rIns="82461" bIns="4123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3" name="Puzzle2"/>
              <p:cNvSpPr>
                <a:spLocks noEditPoints="1" noChangeArrowheads="1"/>
              </p:cNvSpPr>
              <p:nvPr/>
            </p:nvSpPr>
            <p:spPr bwMode="auto">
              <a:xfrm>
                <a:off x="4404394" y="1090656"/>
                <a:ext cx="2818201" cy="21340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5388 w 21600"/>
                  <a:gd name="T25" fmla="*/ 6742 h 21600"/>
                  <a:gd name="T26" fmla="*/ 16177 w 21600"/>
                  <a:gd name="T27" fmla="*/ 20441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solidFill>
                <a:srgbClr val="A2CCFA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6" tIns="45718" rIns="91436" bIns="4571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4" name="Puzzle4"/>
              <p:cNvSpPr>
                <a:spLocks noEditPoints="1" noChangeArrowheads="1"/>
              </p:cNvSpPr>
              <p:nvPr/>
            </p:nvSpPr>
            <p:spPr bwMode="auto">
              <a:xfrm>
                <a:off x="3341311" y="1013295"/>
                <a:ext cx="1661365" cy="2796786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6 w 21600"/>
                  <a:gd name="T25" fmla="*/ 5664 h 21600"/>
                  <a:gd name="T26" fmla="*/ 20203 w 21600"/>
                  <a:gd name="T27" fmla="*/ 1598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E4A0AD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1436" tIns="45718" rIns="91436" bIns="4571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5" name="Puzzle4"/>
              <p:cNvSpPr>
                <a:spLocks noEditPoints="1" noChangeArrowheads="1"/>
              </p:cNvSpPr>
              <p:nvPr/>
            </p:nvSpPr>
            <p:spPr bwMode="auto">
              <a:xfrm>
                <a:off x="6541821" y="1016809"/>
                <a:ext cx="1785916" cy="2822115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2076 w 21600"/>
                  <a:gd name="T25" fmla="*/ 5664 h 21600"/>
                  <a:gd name="T26" fmla="*/ 20203 w 21600"/>
                  <a:gd name="T27" fmla="*/ 1598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solidFill>
                <a:srgbClr val="99CC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82461" tIns="41230" rIns="82461" bIns="4123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20706538">
              <a:off x="4721140" y="1269797"/>
              <a:ext cx="1284261" cy="18031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Relationship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Map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0667575">
              <a:off x="5922953" y="1292710"/>
              <a:ext cx="1200125" cy="5847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Routines &amp;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Rituals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 rot="20846735">
              <a:off x="7094235" y="991941"/>
              <a:ext cx="1339822" cy="11911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457" tIns="41229" rIns="82457" bIns="41229">
              <a:spAutoFit/>
            </a:bodyPr>
            <a:lstStyle/>
            <a:p>
              <a:pPr algn="ctr" defTabSz="821948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Good Day</a:t>
              </a:r>
            </a:p>
            <a:p>
              <a:pPr algn="ctr" defTabSz="821948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  <a:p>
              <a:pPr algn="ctr" defTabSz="821948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Bad Day</a:t>
              </a:r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7238972" y="2513776"/>
              <a:ext cx="1752563" cy="329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457" tIns="41229" rIns="82457" bIns="41229">
              <a:spAutoFit/>
            </a:bodyPr>
            <a:lstStyle/>
            <a:p>
              <a:pPr algn="ctr" defTabSz="821948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latin typeface="Calibri"/>
                <a:ea typeface="MS PGothic" pitchFamily="34" charset="-128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20760218">
              <a:off x="6903905" y="2589464"/>
              <a:ext cx="1804949" cy="3385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         2-Minute Drill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 rot="20687323">
              <a:off x="7563874" y="3386072"/>
              <a:ext cx="1301723" cy="3294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2457" tIns="41229" rIns="82457" bIns="41229">
              <a:spAutoFit/>
            </a:bodyPr>
            <a:lstStyle/>
            <a:p>
              <a:pPr algn="ctr" defTabSz="821948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Reputation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20996190">
              <a:off x="6057260" y="3714242"/>
              <a:ext cx="1781138" cy="5847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Calibri"/>
                  <a:ea typeface="MS PGothic" pitchFamily="34" charset="-128"/>
                  <a:cs typeface="+mn-cs"/>
                </a:rPr>
                <a:t>        Communication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907218" y="4648207"/>
            <a:ext cx="2209800" cy="830989"/>
          </a:xfrm>
          <a:prstGeom prst="rect">
            <a:avLst/>
          </a:prstGeom>
          <a:noFill/>
        </p:spPr>
        <p:txBody>
          <a:bodyPr lIns="91056" tIns="45528" rIns="91056" bIns="4552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C0504D"/>
                </a:solidFill>
                <a:latin typeface="Calibri"/>
                <a:ea typeface="MS PGothic" pitchFamily="34" charset="-128"/>
                <a:cs typeface="+mn-cs"/>
              </a:rPr>
              <a:t>Discovery/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C0504D"/>
                </a:solidFill>
                <a:latin typeface="Calibri"/>
                <a:ea typeface="MS PGothic" pitchFamily="34" charset="-128"/>
                <a:cs typeface="+mn-cs"/>
              </a:rPr>
              <a:t>Listening Tools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52401" y="2057463"/>
            <a:ext cx="2209800" cy="830997"/>
          </a:xfrm>
          <a:prstGeom prst="rect">
            <a:avLst/>
          </a:prstGeom>
          <a:noFill/>
        </p:spPr>
        <p:txBody>
          <a:bodyPr lIns="91056" tIns="45528" rIns="91056" bIns="4552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C0504D"/>
                </a:solidFill>
                <a:latin typeface="Calibri"/>
                <a:ea typeface="MS PGothic" pitchFamily="34" charset="-128"/>
                <a:cs typeface="+mn-cs"/>
              </a:rPr>
              <a:t>Management Tools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24000" y="5991231"/>
            <a:ext cx="2209800" cy="830989"/>
          </a:xfrm>
          <a:prstGeom prst="rect">
            <a:avLst/>
          </a:prstGeom>
          <a:noFill/>
        </p:spPr>
        <p:txBody>
          <a:bodyPr lIns="91056" tIns="45528" rIns="91056" bIns="4552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C0504D"/>
                </a:solidFill>
                <a:latin typeface="Calibri"/>
                <a:ea typeface="MS PGothic" pitchFamily="34" charset="-128"/>
                <a:cs typeface="+mn-cs"/>
              </a:rPr>
              <a:t>Everyday Learning Tools</a:t>
            </a:r>
          </a:p>
        </p:txBody>
      </p:sp>
      <p:sp>
        <p:nvSpPr>
          <p:cNvPr id="35854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442857" y="6400801"/>
            <a:ext cx="3678918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rPr>
              <a:t>TLC-PCP 2012  www.learningcommunity.us </a:t>
            </a:r>
          </a:p>
        </p:txBody>
      </p:sp>
    </p:spTree>
    <p:extLst>
      <p:ext uri="{BB962C8B-B14F-4D97-AF65-F5344CB8AC3E}">
        <p14:creationId xmlns:p14="http://schemas.microsoft.com/office/powerpoint/2010/main" val="34489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23" grpId="0"/>
      <p:bldP spid="22" grpId="0"/>
      <p:bldP spid="25" grpId="0"/>
      <p:bldP spid="70" grpId="0"/>
      <p:bldP spid="71" grpId="0"/>
      <p:bldP spid="7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Discovery/Learning Tools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419600"/>
          </a:xfrm>
        </p:spPr>
        <p:txBody>
          <a:bodyPr/>
          <a:lstStyle/>
          <a:p>
            <a:r>
              <a:rPr lang="en-US" sz="3600" dirty="0"/>
              <a:t>Relationship Maps</a:t>
            </a:r>
          </a:p>
          <a:p>
            <a:r>
              <a:rPr lang="en-US" sz="3600" dirty="0"/>
              <a:t>Rituals and Routines</a:t>
            </a:r>
          </a:p>
          <a:p>
            <a:r>
              <a:rPr lang="en-US" sz="3600" dirty="0" smtClean="0"/>
              <a:t>2 </a:t>
            </a:r>
            <a:r>
              <a:rPr lang="en-US" sz="3600" dirty="0"/>
              <a:t>minute drill</a:t>
            </a:r>
          </a:p>
          <a:p>
            <a:r>
              <a:rPr lang="en-US" sz="3600" dirty="0"/>
              <a:t>Communication Chart</a:t>
            </a:r>
          </a:p>
          <a:p>
            <a:r>
              <a:rPr lang="en-US" sz="3600" dirty="0" smtClean="0"/>
              <a:t>Reputations</a:t>
            </a:r>
          </a:p>
          <a:p>
            <a:r>
              <a:rPr lang="en-US" sz="3600" b="1" dirty="0" smtClean="0"/>
              <a:t>Good </a:t>
            </a:r>
            <a:r>
              <a:rPr lang="en-US" sz="3600" b="1" dirty="0"/>
              <a:t>Day/Bad Day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96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ext Box 5"/>
          <p:cNvSpPr txBox="1">
            <a:spLocks noChangeArrowheads="1"/>
          </p:cNvSpPr>
          <p:nvPr/>
        </p:nvSpPr>
        <p:spPr bwMode="auto">
          <a:xfrm>
            <a:off x="304813" y="1371600"/>
            <a:ext cx="4419637" cy="4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78" tIns="45489" rIns="90978" bIns="454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Good Day </a:t>
            </a:r>
          </a:p>
        </p:txBody>
      </p:sp>
      <p:sp>
        <p:nvSpPr>
          <p:cNvPr id="420867" name="Line 6"/>
          <p:cNvSpPr>
            <a:spLocks noChangeShapeType="1"/>
          </p:cNvSpPr>
          <p:nvPr/>
        </p:nvSpPr>
        <p:spPr bwMode="auto">
          <a:xfrm flipH="1" flipV="1">
            <a:off x="4724445" y="1371604"/>
            <a:ext cx="0" cy="493941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lIns="82061" tIns="41033" rIns="82061" bIns="41033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868" name="Line 7"/>
          <p:cNvSpPr>
            <a:spLocks noChangeShapeType="1"/>
          </p:cNvSpPr>
          <p:nvPr/>
        </p:nvSpPr>
        <p:spPr bwMode="auto">
          <a:xfrm>
            <a:off x="495301" y="1905000"/>
            <a:ext cx="86487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lIns="82061" tIns="41033" rIns="82061" bIns="41033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869" name="Text Box 8"/>
          <p:cNvSpPr txBox="1">
            <a:spLocks noChangeArrowheads="1"/>
          </p:cNvSpPr>
          <p:nvPr/>
        </p:nvSpPr>
        <p:spPr bwMode="auto">
          <a:xfrm>
            <a:off x="4724451" y="1371600"/>
            <a:ext cx="4035388" cy="4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78" tIns="45489" rIns="90978" bIns="454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Bad Day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81069" y="457200"/>
            <a:ext cx="81835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7" tIns="45492" rIns="90987" bIns="45492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8A0000"/>
                </a:solidFill>
                <a:latin typeface="Calibri"/>
              </a:rPr>
              <a:t>Simple Conversations</a:t>
            </a:r>
            <a:endParaRPr lang="en-US" sz="40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420871" name="TextBox 11"/>
          <p:cNvSpPr txBox="1">
            <a:spLocks noChangeArrowheads="1"/>
          </p:cNvSpPr>
          <p:nvPr/>
        </p:nvSpPr>
        <p:spPr bwMode="auto">
          <a:xfrm>
            <a:off x="609625" y="1066825"/>
            <a:ext cx="247871" cy="3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987" tIns="45492" rIns="90987" bIns="45492"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04812" y="1981200"/>
            <a:ext cx="4514843" cy="447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786" tIns="49394" rIns="98786" bIns="49394">
            <a:spAutoFit/>
          </a:bodyPr>
          <a:lstStyle/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What happened that contributed  to your good day?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What do you look forward to doing?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Who do you look forward to seeing?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What happens that gives you energy to deal with difficult situations?  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What motivates and  interests you at work OR on a work day?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953008" y="2133604"/>
            <a:ext cx="3831974" cy="397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86" tIns="49394" rIns="98786" bIns="49394">
            <a:spAutoFit/>
          </a:bodyPr>
          <a:lstStyle/>
          <a:p>
            <a:pPr marL="230737" indent="-180179"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What threw your day off?</a:t>
            </a:r>
          </a:p>
          <a:p>
            <a:pPr marL="230737" indent="-180179"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30737" indent="-180179"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Made the day bad for you?</a:t>
            </a:r>
          </a:p>
          <a:p>
            <a:pPr marL="230737" indent="-180179"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30737" indent="-180179"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Made you frustrated?  Bored?</a:t>
            </a:r>
          </a:p>
          <a:p>
            <a:pPr marL="230737" indent="-180179"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30737" indent="-180179"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Took the fun out of it?</a:t>
            </a:r>
          </a:p>
          <a:p>
            <a:pPr marL="230737" indent="-180179">
              <a:buFont typeface="Arial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30737" indent="-180179">
              <a:buFont typeface="Arial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Be sure to include those daily frustrations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553237"/>
            <a:ext cx="9144000" cy="3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21" tIns="40963" rIns="81921" bIns="40963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834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person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3"/>
            <a:ext cx="8458200" cy="38100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Being person centered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is different than DOING person centered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     - It is BEYOND forms and checklists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It includes how we treat each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</a:rPr>
              <a:t>Anne’s Good Day/Bad Day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8" y="1295400"/>
            <a:ext cx="4187825" cy="4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8" tIns="45489" rIns="90978" bIns="454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Good Day 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572008" y="1533526"/>
            <a:ext cx="44" cy="5040257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wrap="square" lIns="82061" tIns="41033" rIns="82061" bIns="41033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95301" y="1828800"/>
            <a:ext cx="86487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</p:spPr>
        <p:txBody>
          <a:bodyPr lIns="82061" tIns="41033" rIns="82061" bIns="41033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2008" y="1295400"/>
            <a:ext cx="4187825" cy="4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78" tIns="45489" rIns="90978" bIns="454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Bad Day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51" y="2057430"/>
            <a:ext cx="3977487" cy="451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786" tIns="49394" rIns="98786" bIns="49394">
            <a:spAutoFit/>
          </a:bodyPr>
          <a:lstStyle/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Smooth morning routine for my kids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Less traffic than expected!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Full Schedule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Meetings start on time, stay on task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Trainers are on time and prepared to go…technologically &amp; personally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Supplies are prepared in advance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I remembered my lunch and have a green smoothie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Training &amp; it  makes a difference: people get a lot out of it and see how they can use the skills</a:t>
            </a:r>
          </a:p>
          <a:p>
            <a:pPr marL="230737" indent="-230737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Creating new trainings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04243" y="2058549"/>
            <a:ext cx="3831974" cy="46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786" tIns="49394" rIns="98786" bIns="49394">
            <a:spAutoFit/>
          </a:bodyPr>
          <a:lstStyle/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No sleep the night before and/or my son has a hard morning</a:t>
            </a:r>
          </a:p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Doing data entry/LONG meetings</a:t>
            </a:r>
          </a:p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Technology doesn’t work</a:t>
            </a:r>
          </a:p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Home late,  lots of “after hours” work or lots of driving after long day of training</a:t>
            </a:r>
          </a:p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I’ve forgotten something critical to an event, meeting or for myself</a:t>
            </a:r>
          </a:p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I have an “off day” and struggle to explain exercises clearly or deliver training in an engaging way</a:t>
            </a:r>
          </a:p>
          <a:p>
            <a:pPr marL="230737" indent="-180179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9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Emergency requests for information when I’m training</a:t>
            </a:r>
          </a:p>
        </p:txBody>
      </p:sp>
    </p:spTree>
    <p:extLst>
      <p:ext uri="{BB962C8B-B14F-4D97-AF65-F5344CB8AC3E}">
        <p14:creationId xmlns:p14="http://schemas.microsoft.com/office/powerpoint/2010/main" val="42013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3"/>
            <a:ext cx="8686800" cy="4419600"/>
          </a:xfrm>
        </p:spPr>
        <p:txBody>
          <a:bodyPr/>
          <a:lstStyle/>
          <a:p>
            <a:r>
              <a:rPr lang="en-US" dirty="0" smtClean="0"/>
              <a:t>What is important TO me?</a:t>
            </a:r>
          </a:p>
        </p:txBody>
      </p:sp>
      <p:sp>
        <p:nvSpPr>
          <p:cNvPr id="5" name="Shape 453"/>
          <p:cNvSpPr txBox="1"/>
          <p:nvPr/>
        </p:nvSpPr>
        <p:spPr>
          <a:xfrm>
            <a:off x="741217" y="2743200"/>
            <a:ext cx="3505200" cy="340798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Good Day            Bad  Day</a:t>
            </a:r>
            <a:r>
              <a:rPr lang="en-US" sz="12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___</a:t>
            </a:r>
          </a:p>
        </p:txBody>
      </p:sp>
      <p:cxnSp>
        <p:nvCxnSpPr>
          <p:cNvPr id="6" name="Shape 456"/>
          <p:cNvCxnSpPr/>
          <p:nvPr/>
        </p:nvCxnSpPr>
        <p:spPr>
          <a:xfrm>
            <a:off x="2265216" y="2667000"/>
            <a:ext cx="0" cy="274320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457"/>
          <p:cNvSpPr txBox="1"/>
          <p:nvPr/>
        </p:nvSpPr>
        <p:spPr>
          <a:xfrm>
            <a:off x="741237" y="3124201"/>
            <a:ext cx="1600144" cy="2256411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Trainers are on time and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People see how they can use the skills</a:t>
            </a: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" name="Shape 458"/>
          <p:cNvSpPr txBox="1"/>
          <p:nvPr/>
        </p:nvSpPr>
        <p:spPr>
          <a:xfrm>
            <a:off x="2341429" y="3151693"/>
            <a:ext cx="1600144" cy="2487108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Data Entry;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Long Meetings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After hours work or lots of driving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sz="22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" name="Shape 459"/>
          <p:cNvSpPr/>
          <p:nvPr/>
        </p:nvSpPr>
        <p:spPr>
          <a:xfrm>
            <a:off x="4094024" y="3505202"/>
            <a:ext cx="1036899" cy="26878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48" tIns="45652" rIns="91348" bIns="45652" anchor="ctr" anchorCtr="0">
            <a:noAutofit/>
          </a:bodyPr>
          <a:lstStyle/>
          <a:p>
            <a:pPr defTabSz="914318" fontAlgn="auto">
              <a:spcBef>
                <a:spcPts val="0"/>
              </a:spcBef>
              <a:spcAft>
                <a:spcPts val="0"/>
              </a:spcAft>
              <a:defRPr/>
            </a:pPr>
            <a:endParaRPr sz="13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460"/>
          <p:cNvSpPr txBox="1"/>
          <p:nvPr/>
        </p:nvSpPr>
        <p:spPr>
          <a:xfrm>
            <a:off x="5257933" y="3200400"/>
            <a:ext cx="3505067" cy="1147181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Making a meaningful  impact </a:t>
            </a:r>
            <a:endParaRPr lang="en-US" kern="0" dirty="0" smtClea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Being Efficient – spending time with family at night, not working!</a:t>
            </a: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02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3"/>
            <a:ext cx="8686800" cy="4419600"/>
          </a:xfrm>
        </p:spPr>
        <p:txBody>
          <a:bodyPr/>
          <a:lstStyle/>
          <a:p>
            <a:r>
              <a:rPr lang="en-US" dirty="0" smtClean="0"/>
              <a:t>What can others do to SUPPORT me?  </a:t>
            </a:r>
            <a:endParaRPr lang="en-US" dirty="0"/>
          </a:p>
        </p:txBody>
      </p:sp>
      <p:sp>
        <p:nvSpPr>
          <p:cNvPr id="5" name="Shape 453"/>
          <p:cNvSpPr txBox="1"/>
          <p:nvPr/>
        </p:nvSpPr>
        <p:spPr>
          <a:xfrm>
            <a:off x="762000" y="2667000"/>
            <a:ext cx="3505200" cy="340798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Good Day            Bad  Day</a:t>
            </a:r>
            <a:r>
              <a:rPr lang="en-US" sz="1200" b="1" u="sng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___</a:t>
            </a:r>
          </a:p>
        </p:txBody>
      </p:sp>
      <p:cxnSp>
        <p:nvCxnSpPr>
          <p:cNvPr id="6" name="Shape 456"/>
          <p:cNvCxnSpPr/>
          <p:nvPr/>
        </p:nvCxnSpPr>
        <p:spPr>
          <a:xfrm>
            <a:off x="2285999" y="2590800"/>
            <a:ext cx="0" cy="2743200"/>
          </a:xfrm>
          <a:prstGeom prst="straightConnector1">
            <a:avLst/>
          </a:prstGeom>
          <a:noFill/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457"/>
          <p:cNvSpPr txBox="1"/>
          <p:nvPr/>
        </p:nvSpPr>
        <p:spPr>
          <a:xfrm>
            <a:off x="762019" y="3048001"/>
            <a:ext cx="1600144" cy="2256411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Trainers are on time and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People see how they can use the skills</a:t>
            </a: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" name="Shape 458"/>
          <p:cNvSpPr txBox="1"/>
          <p:nvPr/>
        </p:nvSpPr>
        <p:spPr>
          <a:xfrm>
            <a:off x="2362212" y="3075493"/>
            <a:ext cx="1600144" cy="2487108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Data Entry;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Long Meetings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After hours work or lots of driving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sz="22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9" name="Shape 459"/>
          <p:cNvSpPr/>
          <p:nvPr/>
        </p:nvSpPr>
        <p:spPr>
          <a:xfrm>
            <a:off x="4038601" y="3429002"/>
            <a:ext cx="1036899" cy="304798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48" tIns="45652" rIns="91348" bIns="45652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3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460"/>
          <p:cNvSpPr txBox="1"/>
          <p:nvPr/>
        </p:nvSpPr>
        <p:spPr>
          <a:xfrm>
            <a:off x="5278717" y="2895600"/>
            <a:ext cx="3505067" cy="1147181"/>
          </a:xfrm>
          <a:prstGeom prst="rect">
            <a:avLst/>
          </a:prstGeom>
          <a:noFill/>
          <a:ln>
            <a:noFill/>
          </a:ln>
        </p:spPr>
        <p:txBody>
          <a:bodyPr lIns="91348" tIns="45652" rIns="91348" bIns="45652" anchor="t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Help manage logistics and keep things organized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Stay on time; keep meetings purposeful and short</a:t>
            </a: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89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Management Tools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3276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4000" dirty="0"/>
              <a:t>Donut – clarification of roles</a:t>
            </a:r>
            <a:endParaRPr lang="en-US" sz="2000" dirty="0"/>
          </a:p>
          <a:p>
            <a:r>
              <a:rPr lang="en-US" sz="4000" dirty="0"/>
              <a:t>Matching – staff skills to activities</a:t>
            </a:r>
          </a:p>
        </p:txBody>
      </p:sp>
    </p:spTree>
    <p:extLst>
      <p:ext uri="{BB962C8B-B14F-4D97-AF65-F5344CB8AC3E}">
        <p14:creationId xmlns:p14="http://schemas.microsoft.com/office/powerpoint/2010/main" val="6955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4000" b="1" dirty="0"/>
              <a:t>Everyday Learning Tools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905036"/>
            <a:ext cx="8686800" cy="358139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Learning </a:t>
            </a:r>
            <a:r>
              <a:rPr lang="en-US" dirty="0" smtClean="0"/>
              <a:t>Logs</a:t>
            </a:r>
            <a:endParaRPr lang="en-US" dirty="0"/>
          </a:p>
          <a:p>
            <a:pPr>
              <a:spcAft>
                <a:spcPts val="2400"/>
              </a:spcAft>
            </a:pPr>
            <a:r>
              <a:rPr lang="en-US" dirty="0"/>
              <a:t>Working/Not working (a.k.a. Makes Sense/Doesn’t Make Sense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4 </a:t>
            </a:r>
            <a:r>
              <a:rPr lang="en-US" dirty="0"/>
              <a:t>+ 1 Questions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53237"/>
            <a:ext cx="9144000" cy="35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21" tIns="40963" rIns="81921" bIns="40963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32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Discovery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 smtClean="0"/>
              <a:t>Two formats to organize what we learn with Person-Centered Thinking:</a:t>
            </a:r>
          </a:p>
          <a:p>
            <a:pPr lvl="1"/>
            <a:r>
              <a:rPr lang="en-US" sz="3600" dirty="0" smtClean="0"/>
              <a:t>A Person Centered Description</a:t>
            </a:r>
          </a:p>
          <a:p>
            <a:pPr lvl="1"/>
            <a:r>
              <a:rPr lang="en-US" sz="3600" dirty="0" smtClean="0"/>
              <a:t>A One Page Profile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28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Person </a:t>
            </a:r>
            <a:r>
              <a:rPr lang="en-US" sz="4000" dirty="0"/>
              <a:t>Centered </a:t>
            </a:r>
            <a:r>
              <a:rPr lang="en-US" sz="4000" dirty="0" smtClean="0"/>
              <a:t>Description:</a:t>
            </a:r>
            <a:endParaRPr lang="en-US" sz="4000" dirty="0"/>
          </a:p>
        </p:txBody>
      </p:sp>
      <p:sp>
        <p:nvSpPr>
          <p:cNvPr id="39833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Creates a positive picture of who the person is and how to best support </a:t>
            </a:r>
            <a:r>
              <a:rPr lang="en-US" sz="2600" dirty="0"/>
              <a:t>(including any challenges). </a:t>
            </a:r>
          </a:p>
          <a:p>
            <a:r>
              <a:rPr lang="en-US" dirty="0" smtClean="0"/>
              <a:t>Establishes a shared understanding of good support between person, family and providers.</a:t>
            </a:r>
          </a:p>
          <a:p>
            <a:r>
              <a:rPr lang="en-US" dirty="0" smtClean="0"/>
              <a:t>Informs action planning</a:t>
            </a:r>
          </a:p>
          <a:p>
            <a:r>
              <a:rPr lang="en-US" dirty="0" smtClean="0"/>
              <a:t>Helps us to recruit and select providers/staff who are well matched</a:t>
            </a:r>
          </a:p>
          <a:p>
            <a:pPr algn="ctr">
              <a:buNone/>
            </a:pPr>
            <a:r>
              <a:rPr lang="en-US" sz="3500" dirty="0" smtClean="0"/>
              <a:t> </a:t>
            </a:r>
            <a:r>
              <a:rPr lang="en-US" sz="2600" i="1" u="sng" dirty="0"/>
              <a:t>A person centered description may be several pages long</a:t>
            </a:r>
          </a:p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 lIns="84216" tIns="42108" rIns="84216" bIns="42108"/>
          <a:lstStyle/>
          <a:p>
            <a:pPr algn="ctr">
              <a:defRPr/>
            </a:pPr>
            <a:r>
              <a:rPr lang="en-US" dirty="0"/>
              <a:t>TLC-PCP 2012 www.learningcommunity.us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9150" y="6242908"/>
            <a:ext cx="1104806" cy="285085"/>
          </a:xfrm>
          <a:prstGeom prst="rect">
            <a:avLst/>
          </a:prstGeom>
          <a:noFill/>
        </p:spPr>
        <p:txBody>
          <a:bodyPr wrap="none" lIns="84209" tIns="42104" rIns="84209" bIns="42104" rtlCol="0">
            <a:spAutoFit/>
          </a:bodyPr>
          <a:lstStyle/>
          <a:p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Wrkbk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pg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44</a:t>
            </a:r>
          </a:p>
        </p:txBody>
      </p:sp>
    </p:spTree>
    <p:extLst>
      <p:ext uri="{BB962C8B-B14F-4D97-AF65-F5344CB8AC3E}">
        <p14:creationId xmlns:p14="http://schemas.microsoft.com/office/powerpoint/2010/main" val="11695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Page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962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For a specific purpose: for example new situations- like a new  job or supervisor;  meeting new people;  at the front of the person’s records.</a:t>
            </a:r>
          </a:p>
          <a:p>
            <a:r>
              <a:rPr lang="en-US" sz="2800" dirty="0"/>
              <a:t>An “at a glance” positive way to share key information about:</a:t>
            </a:r>
          </a:p>
          <a:p>
            <a:pPr lvl="2"/>
            <a:r>
              <a:rPr lang="en-US" sz="2800" i="1" dirty="0"/>
              <a:t>What people like and admire</a:t>
            </a:r>
          </a:p>
          <a:p>
            <a:pPr lvl="2"/>
            <a:r>
              <a:rPr lang="en-US" sz="2800" i="1" dirty="0"/>
              <a:t>What is most important to</a:t>
            </a:r>
          </a:p>
          <a:p>
            <a:pPr lvl="2"/>
            <a:r>
              <a:rPr lang="en-US" sz="2800" i="1" dirty="0"/>
              <a:t>How to best support</a:t>
            </a:r>
          </a:p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45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93" tIns="40950" rIns="81893" bIns="4095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43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© TLC-PCP 2012 </a:t>
            </a:r>
            <a:r>
              <a:rPr lang="en-US" dirty="0" err="1"/>
              <a:t>www.learningcommunity.us</a:t>
            </a:r>
            <a:endParaRPr lang="en-US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 l="30454" t="8333" r="30893" b="12500"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270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TLC-PCP 2012  www.learningcommunity.us 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BCC3464-0E05-4E1B-8E06-95AE05264404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26477"/>
              </p:ext>
            </p:extLst>
          </p:nvPr>
        </p:nvGraphicFramePr>
        <p:xfrm>
          <a:off x="228640" y="228603"/>
          <a:ext cx="8564563" cy="621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9241092" imgH="6698176" progId="Word.Document.8">
                  <p:embed/>
                </p:oleObj>
              </mc:Choice>
              <mc:Fallback>
                <p:oleObj name="Document" r:id="rId4" imgW="9241092" imgH="669817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40" y="228603"/>
                        <a:ext cx="8564563" cy="621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1441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6" y="381002"/>
            <a:ext cx="7696200" cy="762000"/>
          </a:xfrm>
        </p:spPr>
        <p:txBody>
          <a:bodyPr/>
          <a:lstStyle/>
          <a:p>
            <a:r>
              <a:rPr lang="en-US" dirty="0" smtClean="0"/>
              <a:t>Person Centered Thinking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4"/>
            <a:ext cx="8686800" cy="4419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BUILDING ON WHAT WE KNOW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AND HAVE DONE…AND 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IMPACTS ORGANIZATIONS!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154038"/>
              </p:ext>
            </p:extLst>
          </p:nvPr>
        </p:nvGraphicFramePr>
        <p:xfrm>
          <a:off x="1905000" y="-76813"/>
          <a:ext cx="5410200" cy="7002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4" imgW="5829103" imgH="7543564" progId="AcroExch.Document.11">
                  <p:embed/>
                </p:oleObj>
              </mc:Choice>
              <mc:Fallback>
                <p:oleObj name="Acrobat Document" r:id="rId4" imgW="5829103" imgH="754356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-76813"/>
                        <a:ext cx="5410200" cy="7002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61271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Page Profile: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3"/>
            <a:ext cx="8686800" cy="4419600"/>
          </a:xfrm>
        </p:spPr>
        <p:txBody>
          <a:bodyPr/>
          <a:lstStyle/>
          <a:p>
            <a:r>
              <a:rPr lang="en-US" dirty="0" smtClean="0"/>
              <a:t>Everyday Learning can build consensus about what’s important to and for the team</a:t>
            </a:r>
          </a:p>
          <a:p>
            <a:r>
              <a:rPr lang="en-US" dirty="0" smtClean="0"/>
              <a:t>Teams can also create profiles to</a:t>
            </a:r>
          </a:p>
          <a:p>
            <a:pPr lvl="1"/>
            <a:r>
              <a:rPr lang="en-US" dirty="0" smtClean="0"/>
              <a:t>Express what is discovered about important to</a:t>
            </a:r>
          </a:p>
          <a:p>
            <a:pPr lvl="1"/>
            <a:r>
              <a:rPr lang="en-US" dirty="0" smtClean="0"/>
              <a:t>Keep present what is learned</a:t>
            </a:r>
          </a:p>
          <a:p>
            <a:pPr lvl="1"/>
            <a:r>
              <a:rPr lang="en-US" dirty="0" smtClean="0"/>
              <a:t>Share culture with new members of the team</a:t>
            </a:r>
          </a:p>
        </p:txBody>
      </p:sp>
    </p:spTree>
    <p:extLst>
      <p:ext uri="{BB962C8B-B14F-4D97-AF65-F5344CB8AC3E}">
        <p14:creationId xmlns:p14="http://schemas.microsoft.com/office/powerpoint/2010/main" val="42762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TLC-PCP 2012 www.learningcommunity.us</a:t>
            </a:r>
            <a:endParaRPr lang="en-US"/>
          </a:p>
        </p:txBody>
      </p:sp>
      <p:pic>
        <p:nvPicPr>
          <p:cNvPr id="1086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37" y="137704"/>
            <a:ext cx="8845035" cy="66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5482" y="6596217"/>
            <a:ext cx="4358349" cy="254316"/>
          </a:xfrm>
          <a:prstGeom prst="rect">
            <a:avLst/>
          </a:prstGeom>
          <a:noFill/>
        </p:spPr>
        <p:txBody>
          <a:bodyPr wrap="square" lIns="84204" tIns="42102" rIns="84204" bIns="42102" rtlCol="0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7F7F7F"/>
                </a:solidFill>
                <a:latin typeface="Calibri"/>
                <a:ea typeface="MS PGothic" pitchFamily="34" charset="-128"/>
                <a:cs typeface="+mn-cs"/>
              </a:rPr>
              <a:t>© TLC-PCP 2012 </a:t>
            </a:r>
            <a:r>
              <a:rPr lang="en-US" sz="1100" b="1" dirty="0" err="1">
                <a:solidFill>
                  <a:srgbClr val="7F7F7F"/>
                </a:solidFill>
                <a:latin typeface="Calibri"/>
                <a:ea typeface="MS PGothic" pitchFamily="34" charset="-128"/>
                <a:cs typeface="+mn-cs"/>
              </a:rPr>
              <a:t>www.learningcommunity.us</a:t>
            </a:r>
            <a:endParaRPr lang="en-US" sz="1100" b="1" dirty="0">
              <a:solidFill>
                <a:srgbClr val="7F7F7F"/>
              </a:solidFill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6993386" y="6458513"/>
            <a:ext cx="1566780" cy="413115"/>
          </a:xfrm>
          <a:prstGeom prst="rect">
            <a:avLst/>
          </a:prstGeom>
        </p:spPr>
        <p:txBody>
          <a:bodyPr vert="horz" lIns="91395" tIns="45698" rIns="91395" bIns="45698" rtlCol="0" anchor="ctr"/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300" b="1" kern="1200">
                <a:solidFill>
                  <a:prstClr val="black">
                    <a:tint val="75000"/>
                  </a:prst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96174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2pPr>
            <a:lvl3pPr marL="992347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3pPr>
            <a:lvl4pPr marL="1488519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4pPr>
            <a:lvl5pPr marL="198469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5pPr>
            <a:lvl6pPr marL="2480862" algn="l" defTabSz="992347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6pPr>
            <a:lvl7pPr marL="2977037" algn="l" defTabSz="992347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7pPr>
            <a:lvl8pPr marL="3473209" algn="l" defTabSz="992347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8pPr>
            <a:lvl9pPr marL="3969382" algn="l" defTabSz="992347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dirty="0"/>
              <a:t>Examples – Page 22</a:t>
            </a:r>
          </a:p>
        </p:txBody>
      </p:sp>
    </p:spTree>
    <p:extLst>
      <p:ext uri="{BB962C8B-B14F-4D97-AF65-F5344CB8AC3E}">
        <p14:creationId xmlns:p14="http://schemas.microsoft.com/office/powerpoint/2010/main" val="11543063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381003"/>
            <a:ext cx="8915400" cy="762000"/>
          </a:xfrm>
        </p:spPr>
        <p:txBody>
          <a:bodyPr/>
          <a:lstStyle/>
          <a:p>
            <a:r>
              <a:rPr lang="en-US" dirty="0" smtClean="0"/>
              <a:t>Quality Person Centered Planning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4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78" tIns="40992" rIns="81978" bIns="40992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47664" y="1676400"/>
            <a:ext cx="8648700" cy="3657600"/>
          </a:xfrm>
          <a:solidFill>
            <a:schemeClr val="bg1">
              <a:alpha val="58823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37742" indent="0" defTabSz="81903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00000"/>
                </a:solidFill>
              </a:rPr>
              <a:t>There is no “</a:t>
            </a:r>
            <a:r>
              <a:rPr lang="en-US" dirty="0" smtClean="0">
                <a:solidFill>
                  <a:srgbClr val="000000"/>
                </a:solidFill>
              </a:rPr>
              <a:t>right planning </a:t>
            </a:r>
            <a:r>
              <a:rPr lang="en-US" dirty="0">
                <a:solidFill>
                  <a:srgbClr val="000000"/>
                </a:solidFill>
              </a:rPr>
              <a:t>method” for all people and all </a:t>
            </a:r>
            <a:r>
              <a:rPr lang="en-US" dirty="0" smtClean="0">
                <a:solidFill>
                  <a:srgbClr val="000000"/>
                </a:solidFill>
              </a:rPr>
              <a:t>situations. A quality plan is:</a:t>
            </a:r>
          </a:p>
          <a:p>
            <a:pPr marL="792282" indent="-454541" defTabSz="81903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 promise to listen</a:t>
            </a:r>
          </a:p>
          <a:p>
            <a:pPr marL="792282" indent="-454541" defTabSz="81903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 promise to act on what is heard</a:t>
            </a:r>
          </a:p>
          <a:p>
            <a:pPr marL="792282" indent="-454541" defTabSz="81903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 promise to be honest </a:t>
            </a:r>
          </a:p>
          <a:p>
            <a:pPr marL="792282" indent="-454541" defTabSz="81903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a promise to KEEP discovering and honoring what’s important to people. </a:t>
            </a:r>
          </a:p>
        </p:txBody>
      </p:sp>
    </p:spTree>
    <p:extLst>
      <p:ext uri="{BB962C8B-B14F-4D97-AF65-F5344CB8AC3E}">
        <p14:creationId xmlns:p14="http://schemas.microsoft.com/office/powerpoint/2010/main" val="40371260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Opportunities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609601" y="1828802"/>
            <a:ext cx="7696200" cy="44196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/>
              <a:t>   Person Centered Thinking</a:t>
            </a:r>
          </a:p>
          <a:p>
            <a:pPr marL="744594" indent="-398387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s a 2-day, interactive training </a:t>
            </a:r>
          </a:p>
          <a:p>
            <a:pPr marL="744594" indent="-398387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Learning and exposure to the tools</a:t>
            </a:r>
          </a:p>
          <a:p>
            <a:pPr marL="744594" indent="-398387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Practice using tools </a:t>
            </a:r>
          </a:p>
        </p:txBody>
      </p:sp>
    </p:spTree>
    <p:extLst>
      <p:ext uri="{BB962C8B-B14F-4D97-AF65-F5344CB8AC3E}">
        <p14:creationId xmlns:p14="http://schemas.microsoft.com/office/powerpoint/2010/main" val="10340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>
          <a:xfrm>
            <a:off x="304805" y="304800"/>
            <a:ext cx="8610600" cy="707886"/>
          </a:xfrm>
        </p:spPr>
        <p:txBody>
          <a:bodyPr/>
          <a:lstStyle/>
          <a:p>
            <a:r>
              <a:rPr lang="en-US" sz="4000" b="1" dirty="0"/>
              <a:t>Easy Online Registration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50541"/>
            <a:ext cx="7086600" cy="2092881"/>
          </a:xfrm>
          <a:prstGeom prst="rect">
            <a:avLst/>
          </a:prstGeom>
          <a:noFill/>
        </p:spPr>
        <p:txBody>
          <a:bodyPr wrap="square" lIns="91301" tIns="45648" rIns="91301" bIns="45648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Sign up or request to be notified of future dates :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8A0000"/>
                </a:solidFill>
              </a:rPr>
              <a:t>rtc.umn.edu/</a:t>
            </a:r>
            <a:r>
              <a:rPr lang="en-US" sz="4000" b="1" dirty="0" err="1">
                <a:solidFill>
                  <a:srgbClr val="8A0000"/>
                </a:solidFill>
              </a:rPr>
              <a:t>pctp</a:t>
            </a:r>
            <a:r>
              <a:rPr lang="en-US" sz="4000" b="1" dirty="0">
                <a:solidFill>
                  <a:srgbClr val="8A0000"/>
                </a:solidFill>
              </a:rPr>
              <a:t>/training/</a:t>
            </a:r>
            <a:r>
              <a:rPr lang="en-US" sz="2400" b="1" dirty="0">
                <a:solidFill>
                  <a:srgbClr val="8A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7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Training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3"/>
            <a:ext cx="8686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2-Day Person-Centered Thinking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2.  2-Day Person-Centered Planning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77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sz="3600" dirty="0"/>
              <a:t>This Person Centered Planning Format </a:t>
            </a:r>
          </a:p>
        </p:txBody>
      </p:sp>
      <p:sp>
        <p:nvSpPr>
          <p:cNvPr id="50179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419600"/>
          </a:xfrm>
          <a:ln>
            <a:noFill/>
          </a:ln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 smtClean="0"/>
              <a:t> “Picture of a Life”</a:t>
            </a:r>
          </a:p>
          <a:p>
            <a:pPr marL="738270" indent="-33989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dirty="0"/>
              <a:t>I</a:t>
            </a:r>
            <a:r>
              <a:rPr lang="en-US" dirty="0" smtClean="0"/>
              <a:t>s aimed at creating a life change (pursuing a move, new job, </a:t>
            </a:r>
            <a:r>
              <a:rPr lang="en-US" dirty="0" err="1" smtClean="0"/>
              <a:t>etc</a:t>
            </a:r>
            <a:r>
              <a:rPr lang="en-US" dirty="0" smtClean="0"/>
              <a:t>), asking: </a:t>
            </a:r>
          </a:p>
          <a:p>
            <a:pPr marL="1251400" lvl="1" indent="-455293">
              <a:spcBef>
                <a:spcPts val="0"/>
              </a:spcBef>
              <a:spcAft>
                <a:spcPts val="0"/>
              </a:spcAft>
              <a:buClr>
                <a:srgbClr val="680000"/>
              </a:buClr>
              <a:buFont typeface="Arial" pitchFamily="34" charset="0"/>
              <a:buChar char="−"/>
              <a:defRPr/>
            </a:pPr>
            <a:r>
              <a:rPr lang="en-US" dirty="0" smtClean="0"/>
              <a:t>Who is the person?</a:t>
            </a:r>
          </a:p>
          <a:p>
            <a:pPr marL="1251400" lvl="1" indent="-455293">
              <a:spcBef>
                <a:spcPts val="0"/>
              </a:spcBef>
              <a:spcAft>
                <a:spcPts val="0"/>
              </a:spcAft>
              <a:buClr>
                <a:srgbClr val="680000"/>
              </a:buClr>
              <a:buFont typeface="Arial" pitchFamily="34" charset="0"/>
              <a:buChar char="−"/>
              <a:defRPr/>
            </a:pPr>
            <a:r>
              <a:rPr lang="en-US" dirty="0" smtClean="0"/>
              <a:t>What </a:t>
            </a:r>
            <a:r>
              <a:rPr lang="en-US" dirty="0"/>
              <a:t>should </a:t>
            </a:r>
            <a:r>
              <a:rPr lang="en-US" dirty="0" smtClean="0"/>
              <a:t>each area of life look </a:t>
            </a:r>
            <a:r>
              <a:rPr lang="en-US" dirty="0"/>
              <a:t>like?</a:t>
            </a:r>
          </a:p>
          <a:p>
            <a:pPr marL="1251400" lvl="1" indent="-455293">
              <a:spcBef>
                <a:spcPts val="0"/>
              </a:spcBef>
              <a:spcAft>
                <a:spcPts val="1000"/>
              </a:spcAft>
              <a:buClr>
                <a:srgbClr val="680000"/>
              </a:buClr>
              <a:buFont typeface="Arial" pitchFamily="34" charset="0"/>
              <a:buChar char="−"/>
              <a:defRPr/>
            </a:pPr>
            <a:r>
              <a:rPr lang="en-US" dirty="0"/>
              <a:t>What support will </a:t>
            </a:r>
            <a:r>
              <a:rPr lang="en-US" dirty="0" smtClean="0"/>
              <a:t>the person </a:t>
            </a:r>
            <a:r>
              <a:rPr lang="en-US" dirty="0"/>
              <a:t>need?</a:t>
            </a:r>
          </a:p>
          <a:p>
            <a:pPr marL="738270" indent="-33989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Is done with a co-trainer, who is someone that uses services</a:t>
            </a:r>
          </a:p>
        </p:txBody>
      </p:sp>
    </p:spTree>
    <p:extLst>
      <p:ext uri="{BB962C8B-B14F-4D97-AF65-F5344CB8AC3E}">
        <p14:creationId xmlns:p14="http://schemas.microsoft.com/office/powerpoint/2010/main" val="4959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381002"/>
            <a:ext cx="3200400" cy="23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6" tIns="45455" rIns="90906" bIns="45455" numCol="1" anchor="t" anchorCtr="0" compatLnSpc="1">
            <a:prstTxWarp prst="textNoShape">
              <a:avLst/>
            </a:prstTxWarp>
          </a:bodyPr>
          <a:lstStyle>
            <a:lvl1pPr marL="342048" indent="-34204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102" indent="-28503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0153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596223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2285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08352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64409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0472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76539" indent="-22803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000" b="1" kern="0" dirty="0">
                <a:solidFill>
                  <a:srgbClr val="990000"/>
                </a:solidFill>
              </a:rPr>
              <a:t>A Picture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4000" b="1" kern="0" dirty="0">
                <a:solidFill>
                  <a:srgbClr val="990000"/>
                </a:solidFill>
              </a:rPr>
              <a:t>of a Life:</a:t>
            </a:r>
          </a:p>
          <a:p>
            <a:pPr>
              <a:spcAft>
                <a:spcPts val="1200"/>
              </a:spcAft>
            </a:pPr>
            <a:r>
              <a:rPr lang="en-US" sz="3600" kern="0" dirty="0">
                <a:solidFill>
                  <a:srgbClr val="990000"/>
                </a:solidFill>
              </a:rPr>
              <a:t>Visual </a:t>
            </a:r>
          </a:p>
          <a:p>
            <a:pPr>
              <a:spcAft>
                <a:spcPts val="1200"/>
              </a:spcAft>
            </a:pPr>
            <a:r>
              <a:rPr lang="en-US" sz="3600" kern="0" dirty="0">
                <a:solidFill>
                  <a:srgbClr val="990000"/>
                </a:solidFill>
              </a:rPr>
              <a:t>Sparks creativity</a:t>
            </a:r>
          </a:p>
          <a:p>
            <a:pPr>
              <a:spcAft>
                <a:spcPts val="1200"/>
              </a:spcAft>
            </a:pPr>
            <a:r>
              <a:rPr lang="en-US" sz="3600" kern="0" dirty="0">
                <a:solidFill>
                  <a:srgbClr val="990000"/>
                </a:solidFill>
              </a:rPr>
              <a:t>Includes a written description</a:t>
            </a:r>
          </a:p>
          <a:p>
            <a:endParaRPr lang="en-US" sz="4000" kern="0" dirty="0">
              <a:solidFill>
                <a:srgbClr val="99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2"/>
            <a:ext cx="564682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6170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4"/>
          <p:cNvSpPr>
            <a:spLocks noGrp="1"/>
          </p:cNvSpPr>
          <p:nvPr>
            <p:ph type="title"/>
          </p:nvPr>
        </p:nvSpPr>
        <p:spPr>
          <a:xfrm>
            <a:off x="304805" y="304800"/>
            <a:ext cx="8610600" cy="707886"/>
          </a:xfrm>
        </p:spPr>
        <p:txBody>
          <a:bodyPr/>
          <a:lstStyle/>
          <a:p>
            <a:r>
              <a:rPr lang="en-US" sz="4000" b="1" dirty="0"/>
              <a:t>Easy Online Registration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250541"/>
            <a:ext cx="7086600" cy="2092881"/>
          </a:xfrm>
          <a:prstGeom prst="rect">
            <a:avLst/>
          </a:prstGeom>
          <a:noFill/>
        </p:spPr>
        <p:txBody>
          <a:bodyPr wrap="square" lIns="91301" tIns="45648" rIns="91301" bIns="45648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solidFill>
                  <a:srgbClr val="8A0000"/>
                </a:solidFill>
              </a:rPr>
              <a:t>Sign up or request to be notified of future dates :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8A0000"/>
                </a:solidFill>
              </a:rPr>
              <a:t>rtc.umn.edu/</a:t>
            </a:r>
            <a:r>
              <a:rPr lang="en-US" sz="4000" b="1" dirty="0" err="1">
                <a:solidFill>
                  <a:srgbClr val="8A0000"/>
                </a:solidFill>
              </a:rPr>
              <a:t>pctp</a:t>
            </a:r>
            <a:r>
              <a:rPr lang="en-US" sz="4000" b="1" dirty="0">
                <a:solidFill>
                  <a:srgbClr val="8A0000"/>
                </a:solidFill>
              </a:rPr>
              <a:t>/training/</a:t>
            </a:r>
            <a:r>
              <a:rPr lang="en-US" sz="2400" b="1" dirty="0">
                <a:solidFill>
                  <a:srgbClr val="8A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04851" y="1295440"/>
            <a:ext cx="8369293" cy="4499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1986" tIns="40993" rIns="81986" bIns="40993" anchor="ctr">
            <a:spAutoFit/>
          </a:bodyPr>
          <a:lstStyle/>
          <a:p>
            <a:pPr marL="450956" indent="-341634" fontAlgn="auto">
              <a:spcAft>
                <a:spcPts val="1200"/>
              </a:spcAft>
              <a:buClr>
                <a:srgbClr val="68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A deliberate method to 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</a:rPr>
              <a:t>see</a:t>
            </a: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 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</a:rPr>
              <a:t>the whole person</a:t>
            </a: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, and not focus </a:t>
            </a:r>
            <a:r>
              <a:rPr lang="en-US" sz="2800" dirty="0" smtClean="0">
                <a:solidFill>
                  <a:srgbClr val="000000">
                    <a:lumMod val="75000"/>
                  </a:srgbClr>
                </a:solidFill>
              </a:rPr>
              <a:t>on “fixing </a:t>
            </a: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what is wrong”</a:t>
            </a:r>
          </a:p>
          <a:p>
            <a:pPr marL="450956" indent="-341634" fontAlgn="auto">
              <a:spcAft>
                <a:spcPts val="1200"/>
              </a:spcAft>
              <a:buClr>
                <a:srgbClr val="68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Set of tools that convey the core belief that 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</a:rPr>
              <a:t>all people have gifts to share</a:t>
            </a: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 </a:t>
            </a:r>
          </a:p>
          <a:p>
            <a:pPr marL="450956" indent="-341634" fontAlgn="auto">
              <a:spcAft>
                <a:spcPts val="1800"/>
              </a:spcAft>
              <a:buClr>
                <a:srgbClr val="68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A set of skills that result in teams keeping the 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</a:rPr>
              <a:t>focus on the person </a:t>
            </a: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who needs support – not agency or turf issues</a:t>
            </a:r>
          </a:p>
          <a:p>
            <a:pPr marL="450956" indent="-341634" fontAlgn="auto">
              <a:spcAft>
                <a:spcPts val="0"/>
              </a:spcAft>
              <a:buClr>
                <a:srgbClr val="680000"/>
              </a:buCl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A way to </a:t>
            </a:r>
            <a:r>
              <a:rPr lang="en-US" sz="2800" b="1" dirty="0">
                <a:solidFill>
                  <a:srgbClr val="000000">
                    <a:lumMod val="75000"/>
                  </a:srgbClr>
                </a:solidFill>
              </a:rPr>
              <a:t>discover, describe and assure the desired life of the person</a:t>
            </a:r>
            <a:r>
              <a:rPr lang="en-US" sz="2800" dirty="0">
                <a:solidFill>
                  <a:srgbClr val="000000">
                    <a:lumMod val="75000"/>
                  </a:srgbClr>
                </a:solidFill>
              </a:rPr>
              <a:t> who is supported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41306" y="381006"/>
            <a:ext cx="8597900" cy="676275"/>
          </a:xfrm>
          <a:prstGeom prst="rect">
            <a:avLst/>
          </a:prstGeom>
        </p:spPr>
        <p:txBody>
          <a:bodyPr lIns="90900" tIns="45455" rIns="90900" bIns="45455">
            <a:no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680000"/>
                </a:solidFill>
                <a:latin typeface="Arial"/>
                <a:cs typeface="+mj-cs"/>
              </a:rPr>
              <a:t>What is Person Centered Thinking? 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553232"/>
            <a:ext cx="9144000" cy="35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986" tIns="40996" rIns="81986" bIns="40996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TLC-PCP 2012  www.learningcommunity.us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52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2-Day Person-Centered Thinking</a:t>
            </a:r>
          </a:p>
          <a:p>
            <a:pPr marL="0" indent="0">
              <a:buNone/>
            </a:pPr>
            <a:r>
              <a:rPr lang="en-US" dirty="0" smtClean="0"/>
              <a:t>2. 2-Day Person-Centered Planning</a:t>
            </a:r>
          </a:p>
          <a:p>
            <a:pPr marL="0" indent="0">
              <a:buNone/>
            </a:pPr>
            <a:r>
              <a:rPr lang="en-US" b="1" dirty="0" smtClean="0"/>
              <a:t>3.  Organizational Change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Coaches and Leaders training/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Technical assistance for agency change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81002"/>
            <a:ext cx="8686800" cy="762000"/>
          </a:xfrm>
        </p:spPr>
        <p:txBody>
          <a:bodyPr/>
          <a:lstStyle/>
          <a:p>
            <a:r>
              <a:rPr lang="en-US" dirty="0" smtClean="0"/>
              <a:t>Other Training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1. 2-Day Person-Centered Thinking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2. 2-Day Person-Centered Planning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/>
              <a:t>3.  Organizational Change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/>
              <a:t>     Coaches and Leaders training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     Technical assistance for agency change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b="1" dirty="0"/>
              <a:t>4.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DirectCourse</a:t>
            </a:r>
            <a:r>
              <a:rPr lang="en-US" sz="2800" b="1" dirty="0" smtClean="0"/>
              <a:t> </a:t>
            </a:r>
            <a:r>
              <a:rPr lang="en-US" sz="2800" b="1" dirty="0"/>
              <a:t>– online learning lessons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3" y="152405"/>
            <a:ext cx="89376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2"/>
            <a:ext cx="8686800" cy="762000"/>
          </a:xfrm>
        </p:spPr>
        <p:txBody>
          <a:bodyPr/>
          <a:lstStyle/>
          <a:p>
            <a:r>
              <a:rPr lang="en-US" dirty="0" smtClean="0"/>
              <a:t>Train Anytime!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4" y="1676403"/>
            <a:ext cx="8686800" cy="44196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 smtClean="0"/>
              <a:t>Online training 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College of Direct Support, Frontline Supervision, Employment and much more! 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Meet 245 D requirements with online training</a:t>
            </a:r>
          </a:p>
          <a:p>
            <a:r>
              <a:rPr lang="en-US" dirty="0" smtClean="0"/>
              <a:t>Contact Nancy </a:t>
            </a:r>
            <a:r>
              <a:rPr lang="en-US" dirty="0" err="1" smtClean="0"/>
              <a:t>McCulloh</a:t>
            </a:r>
            <a:r>
              <a:rPr lang="en-US" dirty="0" smtClean="0"/>
              <a:t> for details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</a:t>
            </a:r>
            <a:r>
              <a:rPr lang="en-US" dirty="0" smtClean="0"/>
              <a:t> </a:t>
            </a:r>
            <a:r>
              <a:rPr lang="en-US" dirty="0"/>
              <a:t>320-253-5661 </a:t>
            </a:r>
            <a:r>
              <a:rPr lang="en-US" dirty="0">
                <a:solidFill>
                  <a:srgbClr val="000000"/>
                </a:solidFill>
                <a:sym typeface="Webdings"/>
              </a:rPr>
              <a:t> </a:t>
            </a:r>
            <a:r>
              <a:rPr lang="en-US" dirty="0" smtClean="0"/>
              <a:t>mccul037@umn.edu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72515"/>
            <a:ext cx="4572000" cy="1108688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14"/>
            <a:ext cx="7772400" cy="685795"/>
          </a:xfrm>
        </p:spPr>
        <p:txBody>
          <a:bodyPr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534400" cy="1752600"/>
          </a:xfrm>
        </p:spPr>
        <p:txBody>
          <a:bodyPr/>
          <a:lstStyle/>
          <a:p>
            <a:pPr lvl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If you want to know more about us or our trainings, feel free to contact me!</a:t>
            </a:r>
            <a:endParaRPr lang="en-US" sz="1000" b="1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Anne </a:t>
            </a:r>
            <a:r>
              <a:rPr lang="en-US" sz="2800" b="1" dirty="0">
                <a:solidFill>
                  <a:srgbClr val="000000"/>
                </a:solidFill>
              </a:rPr>
              <a:t>Roehl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Research and Training Center on Community Living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 Institute on Community Integration</a:t>
            </a:r>
          </a:p>
          <a:p>
            <a:pPr lvl="0">
              <a:defRPr/>
            </a:pPr>
            <a:r>
              <a:rPr lang="en-US" sz="2800" dirty="0">
                <a:solidFill>
                  <a:srgbClr val="000000"/>
                </a:solidFill>
              </a:rPr>
              <a:t>University of Minnesota</a:t>
            </a:r>
          </a:p>
          <a:p>
            <a:pPr lvl="0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612-310-4661</a:t>
            </a:r>
            <a:r>
              <a:rPr lang="en-US" sz="2800" b="1" dirty="0">
                <a:solidFill>
                  <a:srgbClr val="68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or</a:t>
            </a:r>
            <a:r>
              <a:rPr lang="en-US" sz="2800" b="1" dirty="0" smtClean="0">
                <a:solidFill>
                  <a:srgbClr val="680000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vand0202@umn.edu 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8A0000"/>
                </a:solidFill>
              </a:rPr>
              <a:t>PCT Registration :  http://rtc.umn.edu/pctp/training</a:t>
            </a:r>
            <a:r>
              <a:rPr lang="en-US" sz="2800" b="1" dirty="0">
                <a:solidFill>
                  <a:srgbClr val="8A0000"/>
                </a:solidFill>
              </a:rPr>
              <a:t>/ </a:t>
            </a:r>
          </a:p>
          <a:p>
            <a:pPr lvl="0">
              <a:defRPr/>
            </a:pPr>
            <a:endParaRPr lang="en-US" sz="2800" b="1" dirty="0">
              <a:solidFill>
                <a:srgbClr val="68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5" y="304800"/>
            <a:ext cx="8915400" cy="762000"/>
          </a:xfrm>
        </p:spPr>
        <p:txBody>
          <a:bodyPr/>
          <a:lstStyle/>
          <a:p>
            <a:r>
              <a:rPr lang="en-US" sz="3500" dirty="0"/>
              <a:t>How is Person Centered Thinking different?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3"/>
            <a:ext cx="86868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Powerful tools for discovery at level             of the person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Focus on the “now”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“We need an increase </a:t>
            </a:r>
            <a:r>
              <a:rPr lang="en-US" u="sng" dirty="0" smtClean="0"/>
              <a:t>not</a:t>
            </a:r>
            <a:r>
              <a:rPr lang="en-US" dirty="0" smtClean="0"/>
              <a:t> in person centered planning but in person-centered THINKING”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Tools for organizational and systems 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3"/>
            <a:ext cx="8610600" cy="762000"/>
          </a:xfrm>
          <a:prstGeom prst="rect">
            <a:avLst/>
          </a:prstGeom>
        </p:spPr>
        <p:txBody>
          <a:bodyPr lIns="86137" tIns="43069" rIns="86137" bIns="4306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83219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</a:defRPr>
            </a:lvl6pPr>
            <a:lvl7pPr marL="96644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</a:defRPr>
            </a:lvl7pPr>
            <a:lvl8pPr marL="1449658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</a:defRPr>
            </a:lvl8pPr>
            <a:lvl9pPr marL="193288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Calibri" pitchFamily="34" charset="0"/>
              </a:defRPr>
            </a:lvl9pPr>
          </a:lstStyle>
          <a:p>
            <a:r>
              <a:rPr lang="en-US" sz="4400" b="0" kern="0" dirty="0">
                <a:solidFill>
                  <a:srgbClr val="990000"/>
                </a:solidFill>
              </a:rPr>
              <a:t>Why this approach in Minnesota?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382000" cy="4953000"/>
          </a:xfrm>
          <a:prstGeom prst="rect">
            <a:avLst/>
          </a:prstGeom>
        </p:spPr>
        <p:txBody>
          <a:bodyPr lIns="86137" tIns="43069" rIns="86137" bIns="43069">
            <a:normAutofit/>
          </a:bodyPr>
          <a:lstStyle>
            <a:lvl1pPr marL="362416" indent="-362416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Char char="•"/>
              <a:defRPr sz="3100">
                <a:solidFill>
                  <a:srgbClr val="003399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85232" indent="-30201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40000"/>
              <a:buFont typeface="Wingdings" pitchFamily="2" charset="2"/>
              <a:buChar char="Ø"/>
              <a:defRPr sz="2600">
                <a:solidFill>
                  <a:srgbClr val="003399"/>
                </a:solidFill>
                <a:latin typeface="+mn-lt"/>
                <a:ea typeface="MS PGothic" pitchFamily="34" charset="-128"/>
              </a:defRPr>
            </a:lvl2pPr>
            <a:lvl3pPr marL="1208050" indent="-24161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300">
                <a:solidFill>
                  <a:srgbClr val="003399"/>
                </a:solidFill>
                <a:latin typeface="+mn-lt"/>
                <a:ea typeface="MS PGothic" pitchFamily="34" charset="-128"/>
              </a:defRPr>
            </a:lvl3pPr>
            <a:lvl4pPr marL="1691269" indent="-24161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  <a:ea typeface="MS PGothic" pitchFamily="34" charset="-128"/>
              </a:defRPr>
            </a:lvl4pPr>
            <a:lvl5pPr marL="2174491" indent="-24161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  <a:ea typeface="MS PGothic" pitchFamily="34" charset="-128"/>
              </a:defRPr>
            </a:lvl5pPr>
            <a:lvl6pPr marL="2657710" indent="-241611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6pPr>
            <a:lvl7pPr marL="3140931" indent="-241611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7pPr>
            <a:lvl8pPr marL="3624150" indent="-241611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8pPr>
            <a:lvl9pPr marL="4107369" indent="-241611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  <p:sp>
        <p:nvSpPr>
          <p:cNvPr id="5" name="Rectangle 4"/>
          <p:cNvSpPr/>
          <p:nvPr/>
        </p:nvSpPr>
        <p:spPr>
          <a:xfrm>
            <a:off x="457200" y="1524006"/>
            <a:ext cx="8229600" cy="4257384"/>
          </a:xfrm>
          <a:prstGeom prst="rect">
            <a:avLst/>
          </a:prstGeom>
        </p:spPr>
        <p:txBody>
          <a:bodyPr wrap="square" lIns="86137" tIns="43069" rIns="86137" bIns="43069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It’s a method that:</a:t>
            </a:r>
          </a:p>
          <a:p>
            <a:pPr marL="430682" indent="-43068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Provides a “common language”</a:t>
            </a:r>
          </a:p>
          <a:p>
            <a:pPr marL="430682" indent="-43068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Promotes service planning and delivery that empowers people who receive services and their families</a:t>
            </a:r>
          </a:p>
          <a:p>
            <a:pPr marL="430682" indent="-43068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/>
              </a:rPr>
              <a:t>Enhances the state’s capacity improve the service system (allows us to SHAPE current and future changes)</a:t>
            </a:r>
          </a:p>
        </p:txBody>
      </p:sp>
    </p:spTree>
    <p:extLst>
      <p:ext uri="{BB962C8B-B14F-4D97-AF65-F5344CB8AC3E}">
        <p14:creationId xmlns:p14="http://schemas.microsoft.com/office/powerpoint/2010/main" val="11651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The Basic Approach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19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/>
              <a:t>Person Centered Thinking leads to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endParaRPr lang="en-US" sz="2800" dirty="0"/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/>
              <a:t>Person Centered Practices which lead to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endParaRPr lang="en-US" sz="2800" dirty="0"/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/>
              <a:t>Person Centered Organizations which create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endParaRPr lang="en-US" sz="2800" dirty="0"/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/>
              <a:t>Person Centered Systems that support </a:t>
            </a:r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endParaRPr lang="en-US" sz="2800" dirty="0"/>
          </a:p>
          <a:p>
            <a:pPr 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800" dirty="0"/>
              <a:t>Person Directed Lives!</a:t>
            </a:r>
          </a:p>
        </p:txBody>
      </p:sp>
      <p:sp>
        <p:nvSpPr>
          <p:cNvPr id="4" name="AutoShape 40"/>
          <p:cNvSpPr>
            <a:spLocks noChangeArrowheads="1"/>
          </p:cNvSpPr>
          <p:nvPr/>
        </p:nvSpPr>
        <p:spPr bwMode="auto">
          <a:xfrm rot="5400000">
            <a:off x="4423576" y="1958183"/>
            <a:ext cx="506412" cy="400050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680000"/>
            </a:solidFill>
            <a:miter lim="800000"/>
            <a:headEnd/>
            <a:tailEnd/>
          </a:ln>
        </p:spPr>
        <p:txBody>
          <a:bodyPr wrap="none" lIns="86670" tIns="43337" rIns="86670" bIns="43337" anchor="ctr"/>
          <a:lstStyle/>
          <a:p>
            <a:pPr eaLnBrk="0" hangingPunct="0"/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" name="AutoShape 40"/>
          <p:cNvSpPr>
            <a:spLocks noChangeArrowheads="1"/>
          </p:cNvSpPr>
          <p:nvPr/>
        </p:nvSpPr>
        <p:spPr bwMode="auto">
          <a:xfrm rot="5400000">
            <a:off x="4406410" y="2899570"/>
            <a:ext cx="506412" cy="400050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680000"/>
            </a:solidFill>
            <a:miter lim="800000"/>
            <a:headEnd/>
            <a:tailEnd/>
          </a:ln>
        </p:spPr>
        <p:txBody>
          <a:bodyPr wrap="none" lIns="86670" tIns="43337" rIns="86670" bIns="43337" anchor="ctr"/>
          <a:lstStyle/>
          <a:p>
            <a:pPr eaLnBrk="0" hangingPunct="0"/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5400000">
            <a:off x="4406410" y="3863183"/>
            <a:ext cx="506412" cy="400050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680000"/>
            </a:solidFill>
            <a:miter lim="800000"/>
            <a:headEnd/>
            <a:tailEnd/>
          </a:ln>
        </p:spPr>
        <p:txBody>
          <a:bodyPr wrap="none" lIns="86670" tIns="43337" rIns="86670" bIns="43337" anchor="ctr"/>
          <a:lstStyle/>
          <a:p>
            <a:pPr eaLnBrk="0" hangingPunct="0"/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AutoShape 40"/>
          <p:cNvSpPr>
            <a:spLocks noChangeArrowheads="1"/>
          </p:cNvSpPr>
          <p:nvPr/>
        </p:nvSpPr>
        <p:spPr bwMode="auto">
          <a:xfrm rot="5400000">
            <a:off x="4404538" y="4777583"/>
            <a:ext cx="506412" cy="400050"/>
          </a:xfrm>
          <a:prstGeom prst="rightArrow">
            <a:avLst>
              <a:gd name="adj1" fmla="val 50000"/>
              <a:gd name="adj2" fmla="val 42374"/>
            </a:avLst>
          </a:prstGeom>
          <a:noFill/>
          <a:ln w="25400">
            <a:solidFill>
              <a:srgbClr val="680000"/>
            </a:solidFill>
            <a:miter lim="800000"/>
            <a:headEnd/>
            <a:tailEnd/>
          </a:ln>
        </p:spPr>
        <p:txBody>
          <a:bodyPr wrap="none" lIns="86670" tIns="43337" rIns="86670" bIns="43337" anchor="ctr"/>
          <a:lstStyle/>
          <a:p>
            <a:pPr eaLnBrk="0" hangingPunct="0"/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fM-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ofM-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UofM-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ofM-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UofM-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PCT to CIP board</Template>
  <TotalTime>5653</TotalTime>
  <Words>2556</Words>
  <Application>Microsoft Office PowerPoint</Application>
  <PresentationFormat>On-screen Show (4:3)</PresentationFormat>
  <Paragraphs>453</Paragraphs>
  <Slides>63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UofM-4</vt:lpstr>
      <vt:lpstr>Office Theme</vt:lpstr>
      <vt:lpstr>1_UofM-4</vt:lpstr>
      <vt:lpstr>2_Office Theme</vt:lpstr>
      <vt:lpstr>4_UofM-4</vt:lpstr>
      <vt:lpstr>5_UofM-4</vt:lpstr>
      <vt:lpstr>8_Office Theme</vt:lpstr>
      <vt:lpstr>2_UofM-4</vt:lpstr>
      <vt:lpstr>Document</vt:lpstr>
      <vt:lpstr>Acrobat Document</vt:lpstr>
      <vt:lpstr>  Person Centered Thinking An Introduction </vt:lpstr>
      <vt:lpstr> Today’s Objectives  </vt:lpstr>
      <vt:lpstr>What is “person centered”? </vt:lpstr>
      <vt:lpstr>BEING person centered</vt:lpstr>
      <vt:lpstr>Person Centered Thinking is</vt:lpstr>
      <vt:lpstr>PowerPoint Presentation</vt:lpstr>
      <vt:lpstr>How is Person Centered Thinking different? </vt:lpstr>
      <vt:lpstr>PowerPoint Presentation</vt:lpstr>
      <vt:lpstr>The Basic Approach</vt:lpstr>
      <vt:lpstr>PowerPoint Presentation</vt:lpstr>
      <vt:lpstr>The Core Concept </vt:lpstr>
      <vt:lpstr>Core Concept</vt:lpstr>
      <vt:lpstr>Important To and Important For</vt:lpstr>
      <vt:lpstr>Important to – </vt:lpstr>
      <vt:lpstr>Important to – </vt:lpstr>
      <vt:lpstr>Important to – </vt:lpstr>
      <vt:lpstr>Important for – </vt:lpstr>
      <vt:lpstr>Health and Safety Dictate Lifestyle</vt:lpstr>
      <vt:lpstr>All Choice  No Responsibility</vt:lpstr>
      <vt:lpstr>Balance</vt:lpstr>
      <vt:lpstr>Finding a Balance</vt:lpstr>
      <vt:lpstr>Balancing Important TO and FOR</vt:lpstr>
      <vt:lpstr>Balancing Important TO and FOR</vt:lpstr>
      <vt:lpstr>A good balance </vt:lpstr>
      <vt:lpstr>Learning about Support</vt:lpstr>
      <vt:lpstr> </vt:lpstr>
      <vt:lpstr>What’s a Ford Edge?</vt:lpstr>
      <vt:lpstr>Person Centered Tools </vt:lpstr>
      <vt:lpstr>PowerPoint Presentation</vt:lpstr>
      <vt:lpstr>Person Centered Outcomes</vt:lpstr>
      <vt:lpstr>PowerPoint Presentation</vt:lpstr>
      <vt:lpstr>Levels of Change - Discussion</vt:lpstr>
      <vt:lpstr>Where do you start?</vt:lpstr>
      <vt:lpstr>If I had an hour to save the world, I’d spend 55 minutes defining  the problem.      -Albert Einstein</vt:lpstr>
      <vt:lpstr>Defining the problem</vt:lpstr>
      <vt:lpstr>Some tools to help with this</vt:lpstr>
      <vt:lpstr>PowerPoint Presentation</vt:lpstr>
      <vt:lpstr>Discovery/Learning Tools</vt:lpstr>
      <vt:lpstr>PowerPoint Presentation</vt:lpstr>
      <vt:lpstr>Anne’s Good Day/Bad Day</vt:lpstr>
      <vt:lpstr>Sorting: Example</vt:lpstr>
      <vt:lpstr>Sorting: Example</vt:lpstr>
      <vt:lpstr>Management Tools</vt:lpstr>
      <vt:lpstr>Everyday Learning Tools</vt:lpstr>
      <vt:lpstr>Organizing Discovery Information</vt:lpstr>
      <vt:lpstr>A Person Centered Description:</vt:lpstr>
      <vt:lpstr>One Page Profiles</vt:lpstr>
      <vt:lpstr>PowerPoint Presentation</vt:lpstr>
      <vt:lpstr>PowerPoint Presentation</vt:lpstr>
      <vt:lpstr>PowerPoint Presentation</vt:lpstr>
      <vt:lpstr>One Page Profile: The Team</vt:lpstr>
      <vt:lpstr>PowerPoint Presentation</vt:lpstr>
      <vt:lpstr>Quality Person Centered Planning</vt:lpstr>
      <vt:lpstr>Training Opportunities</vt:lpstr>
      <vt:lpstr>Easy Online Registration</vt:lpstr>
      <vt:lpstr>Other Training Opportunities</vt:lpstr>
      <vt:lpstr>This Person Centered Planning Format </vt:lpstr>
      <vt:lpstr>PowerPoint Presentation</vt:lpstr>
      <vt:lpstr>Easy Online Registration</vt:lpstr>
      <vt:lpstr>Other Training Opportunities</vt:lpstr>
      <vt:lpstr>PowerPoint Presentation</vt:lpstr>
      <vt:lpstr>Train Anytime!</vt:lpstr>
      <vt:lpstr>Thank You!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 Roehl</dc:creator>
  <cp:lastModifiedBy>Anne L Roehl</cp:lastModifiedBy>
  <cp:revision>281</cp:revision>
  <dcterms:created xsi:type="dcterms:W3CDTF">2013-05-10T16:15:56Z</dcterms:created>
  <dcterms:modified xsi:type="dcterms:W3CDTF">2016-03-11T16:18:44Z</dcterms:modified>
</cp:coreProperties>
</file>