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2" r:id="rId6"/>
    <p:sldId id="273" r:id="rId7"/>
    <p:sldId id="285" r:id="rId8"/>
    <p:sldId id="277" r:id="rId9"/>
    <p:sldId id="280" r:id="rId10"/>
    <p:sldId id="281" r:id="rId11"/>
    <p:sldId id="282" r:id="rId12"/>
    <p:sldId id="283" r:id="rId13"/>
    <p:sldId id="284" r:id="rId14"/>
    <p:sldId id="261" r:id="rId15"/>
    <p:sldId id="262" r:id="rId16"/>
    <p:sldId id="263" r:id="rId17"/>
    <p:sldId id="264" r:id="rId18"/>
    <p:sldId id="265" r:id="rId19"/>
    <p:sldId id="266" r:id="rId20"/>
    <p:sldId id="286" r:id="rId21"/>
    <p:sldId id="267" r:id="rId22"/>
    <p:sldId id="278" r:id="rId23"/>
    <p:sldId id="268" r:id="rId24"/>
    <p:sldId id="288" r:id="rId25"/>
    <p:sldId id="269" r:id="rId26"/>
    <p:sldId id="276" r:id="rId27"/>
    <p:sldId id="270" r:id="rId28"/>
    <p:sldId id="271" r:id="rId29"/>
    <p:sldId id="287" r:id="rId30"/>
    <p:sldId id="289" r:id="rId31"/>
    <p:sldId id="275" r:id="rId32"/>
    <p:sldId id="27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4" autoAdjust="0"/>
    <p:restoredTop sz="94660"/>
  </p:normalViewPr>
  <p:slideViewPr>
    <p:cSldViewPr snapToGrid="0">
      <p:cViewPr varScale="1">
        <p:scale>
          <a:sx n="53" d="100"/>
          <a:sy n="53" d="100"/>
        </p:scale>
        <p:origin x="67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4/3/2016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If I Ran This Place</a:t>
            </a:r>
          </a:p>
        </p:txBody>
      </p:sp>
      <p:sp>
        <p:nvSpPr>
          <p:cNvPr id="3" name="Subtitle 2"/>
          <p:cNvSpPr>
            <a:spLocks noGrp="1"/>
          </p:cNvSpPr>
          <p:nvPr>
            <p:ph type="subTitle" idx="1"/>
          </p:nvPr>
        </p:nvSpPr>
        <p:spPr/>
        <p:txBody>
          <a:bodyPr>
            <a:normAutofit fontScale="77500" lnSpcReduction="20000"/>
          </a:bodyPr>
          <a:lstStyle/>
          <a:p>
            <a:r>
              <a:rPr lang="en-US" dirty="0"/>
              <a:t>Minnesota Brain Injury Alliance</a:t>
            </a:r>
          </a:p>
          <a:p>
            <a:r>
              <a:rPr lang="en-US" dirty="0"/>
              <a:t>Annual Conference</a:t>
            </a:r>
          </a:p>
          <a:p>
            <a:r>
              <a:rPr lang="en-US" dirty="0"/>
              <a:t>April 14, 2016</a:t>
            </a:r>
          </a:p>
          <a:p>
            <a:r>
              <a:rPr lang="en-US" dirty="0"/>
              <a:t> </a:t>
            </a:r>
          </a:p>
        </p:txBody>
      </p:sp>
    </p:spTree>
    <p:extLst>
      <p:ext uri="{BB962C8B-B14F-4D97-AF65-F5344CB8AC3E}">
        <p14:creationId xmlns:p14="http://schemas.microsoft.com/office/powerpoint/2010/main" val="154934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rooms need to be considered from each person’s point of view.</a:t>
            </a:r>
          </a:p>
        </p:txBody>
      </p:sp>
      <p:sp>
        <p:nvSpPr>
          <p:cNvPr id="3" name="Text Placeholder 2"/>
          <p:cNvSpPr>
            <a:spLocks noGrp="1"/>
          </p:cNvSpPr>
          <p:nvPr>
            <p:ph type="body" sz="half" idx="2"/>
          </p:nvPr>
        </p:nvSpPr>
        <p:spPr/>
        <p:txBody>
          <a:bodyPr>
            <a:normAutofit/>
          </a:bodyPr>
          <a:lstStyle/>
          <a:p>
            <a:r>
              <a:rPr lang="en-US" sz="2800" dirty="0"/>
              <a:t>Mimi </a:t>
            </a:r>
            <a:r>
              <a:rPr lang="en-US" sz="2800" dirty="0" err="1"/>
              <a:t>Garey</a:t>
            </a:r>
            <a:endParaRPr lang="en-US" sz="2800" dirty="0"/>
          </a:p>
        </p:txBody>
      </p:sp>
    </p:spTree>
    <p:extLst>
      <p:ext uri="{BB962C8B-B14F-4D97-AF65-F5344CB8AC3E}">
        <p14:creationId xmlns:p14="http://schemas.microsoft.com/office/powerpoint/2010/main" val="285935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people are behaving the best they can at any given time.</a:t>
            </a:r>
          </a:p>
        </p:txBody>
      </p:sp>
      <p:sp>
        <p:nvSpPr>
          <p:cNvPr id="3" name="Text Placeholder 2"/>
          <p:cNvSpPr>
            <a:spLocks noGrp="1"/>
          </p:cNvSpPr>
          <p:nvPr>
            <p:ph type="body" sz="half" idx="2"/>
          </p:nvPr>
        </p:nvSpPr>
        <p:spPr/>
        <p:txBody>
          <a:bodyPr>
            <a:normAutofit/>
          </a:bodyPr>
          <a:lstStyle/>
          <a:p>
            <a:r>
              <a:rPr lang="en-US" sz="2800" dirty="0"/>
              <a:t>Beth </a:t>
            </a:r>
            <a:r>
              <a:rPr lang="en-US" sz="2800" dirty="0" err="1"/>
              <a:t>Urbanzyk</a:t>
            </a:r>
            <a:endParaRPr lang="en-US" sz="2800" dirty="0"/>
          </a:p>
        </p:txBody>
      </p:sp>
    </p:spTree>
    <p:extLst>
      <p:ext uri="{BB962C8B-B14F-4D97-AF65-F5344CB8AC3E}">
        <p14:creationId xmlns:p14="http://schemas.microsoft.com/office/powerpoint/2010/main" val="709486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Hiring Staff, It’s not about the degrees people have, it’s how they treat people, </a:t>
            </a:r>
            <a:br>
              <a:rPr lang="en-US" dirty="0"/>
            </a:br>
            <a:r>
              <a:rPr lang="en-US" dirty="0"/>
              <a:t>Everything else Can Be Taught.</a:t>
            </a:r>
          </a:p>
        </p:txBody>
      </p:sp>
      <p:sp>
        <p:nvSpPr>
          <p:cNvPr id="3" name="Text Placeholder 2"/>
          <p:cNvSpPr>
            <a:spLocks noGrp="1"/>
          </p:cNvSpPr>
          <p:nvPr>
            <p:ph type="body" sz="half" idx="2"/>
          </p:nvPr>
        </p:nvSpPr>
        <p:spPr/>
        <p:txBody>
          <a:bodyPr>
            <a:normAutofit/>
          </a:bodyPr>
          <a:lstStyle/>
          <a:p>
            <a:r>
              <a:rPr lang="en-US" sz="2800" dirty="0"/>
              <a:t>Ron Savage</a:t>
            </a:r>
          </a:p>
        </p:txBody>
      </p:sp>
    </p:spTree>
    <p:extLst>
      <p:ext uri="{BB962C8B-B14F-4D97-AF65-F5344CB8AC3E}">
        <p14:creationId xmlns:p14="http://schemas.microsoft.com/office/powerpoint/2010/main" val="123415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45570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Hired to Start </a:t>
            </a:r>
            <a:br>
              <a:rPr lang="en-US" dirty="0"/>
            </a:br>
            <a:r>
              <a:rPr lang="en-US" dirty="0"/>
              <a:t>A Brain Injury Program</a:t>
            </a:r>
          </a:p>
        </p:txBody>
      </p:sp>
      <p:sp>
        <p:nvSpPr>
          <p:cNvPr id="3" name="Content Placeholder 2"/>
          <p:cNvSpPr>
            <a:spLocks noGrp="1"/>
          </p:cNvSpPr>
          <p:nvPr>
            <p:ph idx="1"/>
          </p:nvPr>
        </p:nvSpPr>
        <p:spPr/>
        <p:txBody>
          <a:bodyPr/>
          <a:lstStyle/>
          <a:p>
            <a:r>
              <a:rPr lang="en-US" dirty="0"/>
              <a:t>This is not your house</a:t>
            </a:r>
          </a:p>
          <a:p>
            <a:r>
              <a:rPr lang="en-US" dirty="0"/>
              <a:t>Sharing Rooms</a:t>
            </a:r>
          </a:p>
          <a:p>
            <a:r>
              <a:rPr lang="en-US" dirty="0"/>
              <a:t>Cable TV</a:t>
            </a:r>
          </a:p>
          <a:p>
            <a:r>
              <a:rPr lang="en-US" dirty="0"/>
              <a:t>Violent Referral </a:t>
            </a:r>
          </a:p>
          <a:p>
            <a:r>
              <a:rPr lang="en-US" dirty="0"/>
              <a:t>Fired</a:t>
            </a:r>
          </a:p>
        </p:txBody>
      </p:sp>
    </p:spTree>
    <p:extLst>
      <p:ext uri="{BB962C8B-B14F-4D97-AF65-F5344CB8AC3E}">
        <p14:creationId xmlns:p14="http://schemas.microsoft.com/office/powerpoint/2010/main" val="33840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that House?</a:t>
            </a:r>
          </a:p>
        </p:txBody>
      </p:sp>
      <p:pic>
        <p:nvPicPr>
          <p:cNvPr id="4" name="Picture Placeholder 6"/>
          <p:cNvPicPr>
            <a:picLocks noGrp="1" noChangeAspect="1"/>
          </p:cNvPicPr>
          <p:nvPr>
            <p:ph idx="1"/>
          </p:nvPr>
        </p:nvPicPr>
        <p:blipFill>
          <a:blip r:embed="rId2">
            <a:extLst>
              <a:ext uri="{28A0092B-C50C-407E-A947-70E740481C1C}">
                <a14:useLocalDpi xmlns:a14="http://schemas.microsoft.com/office/drawing/2010/main" val="0"/>
              </a:ext>
            </a:extLst>
          </a:blip>
          <a:srcRect t="27803" b="27803"/>
          <a:stretch>
            <a:fillRect/>
          </a:stretch>
        </p:blipFill>
        <p:spPr>
          <a:xfrm>
            <a:off x="914400" y="2219696"/>
            <a:ext cx="10353675" cy="3447307"/>
          </a:xfrm>
        </p:spPr>
      </p:pic>
    </p:spTree>
    <p:extLst>
      <p:ext uri="{BB962C8B-B14F-4D97-AF65-F5344CB8AC3E}">
        <p14:creationId xmlns:p14="http://schemas.microsoft.com/office/powerpoint/2010/main" val="3869775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Mike Wilson House</a:t>
            </a:r>
          </a:p>
        </p:txBody>
      </p:sp>
      <p:pic>
        <p:nvPicPr>
          <p:cNvPr id="4" name="Picture Placeholder 6"/>
          <p:cNvPicPr>
            <a:picLocks noGrp="1" noChangeAspect="1"/>
          </p:cNvPicPr>
          <p:nvPr>
            <p:ph idx="1"/>
          </p:nvPr>
        </p:nvPicPr>
        <p:blipFill>
          <a:blip r:embed="rId2">
            <a:extLst>
              <a:ext uri="{28A0092B-C50C-407E-A947-70E740481C1C}">
                <a14:useLocalDpi xmlns:a14="http://schemas.microsoft.com/office/drawing/2010/main" val="0"/>
              </a:ext>
            </a:extLst>
          </a:blip>
          <a:srcRect t="27803" b="27803"/>
          <a:stretch>
            <a:fillRect/>
          </a:stretch>
        </p:blipFill>
        <p:spPr>
          <a:xfrm>
            <a:off x="914400" y="2219696"/>
            <a:ext cx="10353675" cy="3447307"/>
          </a:xfrm>
        </p:spPr>
      </p:pic>
    </p:spTree>
    <p:extLst>
      <p:ext uri="{BB962C8B-B14F-4D97-AF65-F5344CB8AC3E}">
        <p14:creationId xmlns:p14="http://schemas.microsoft.com/office/powerpoint/2010/main" val="57792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 Unlimited, </a:t>
            </a:r>
            <a:r>
              <a:rPr lang="en-US" dirty="0" err="1"/>
              <a:t>Llc</a:t>
            </a:r>
            <a:endParaRPr lang="en-US" dirty="0"/>
          </a:p>
        </p:txBody>
      </p:sp>
      <p:sp>
        <p:nvSpPr>
          <p:cNvPr id="3" name="Content Placeholder 2"/>
          <p:cNvSpPr>
            <a:spLocks noGrp="1"/>
          </p:cNvSpPr>
          <p:nvPr>
            <p:ph idx="1"/>
          </p:nvPr>
        </p:nvSpPr>
        <p:spPr/>
        <p:txBody>
          <a:bodyPr/>
          <a:lstStyle/>
          <a:p>
            <a:r>
              <a:rPr lang="en-US" dirty="0"/>
              <a:t>Because people with brain injury are often told they have unrealistic expectations</a:t>
            </a:r>
          </a:p>
          <a:p>
            <a:endParaRPr lang="en-US" dirty="0"/>
          </a:p>
          <a:p>
            <a:r>
              <a:rPr lang="en-US" dirty="0"/>
              <a:t>Reality may have put limits on us,  but it is the pursuit of our dreams and our faith that provides our reality with possibilities we have yet to imagine.</a:t>
            </a:r>
          </a:p>
          <a:p>
            <a:endParaRPr lang="en-US" dirty="0"/>
          </a:p>
          <a:p>
            <a:r>
              <a:rPr lang="en-US" dirty="0"/>
              <a:t>Over the years, we have learned to never say never and always say, “What can we do to move toward your goals?” </a:t>
            </a:r>
          </a:p>
        </p:txBody>
      </p:sp>
    </p:spTree>
    <p:extLst>
      <p:ext uri="{BB962C8B-B14F-4D97-AF65-F5344CB8AC3E}">
        <p14:creationId xmlns:p14="http://schemas.microsoft.com/office/powerpoint/2010/main" val="260156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t>
            </a:r>
          </a:p>
        </p:txBody>
      </p:sp>
      <p:sp>
        <p:nvSpPr>
          <p:cNvPr id="3" name="Content Placeholder 2"/>
          <p:cNvSpPr>
            <a:spLocks noGrp="1"/>
          </p:cNvSpPr>
          <p:nvPr>
            <p:ph idx="1"/>
          </p:nvPr>
        </p:nvSpPr>
        <p:spPr/>
        <p:txBody>
          <a:bodyPr/>
          <a:lstStyle/>
          <a:p>
            <a:r>
              <a:rPr lang="en-US" dirty="0"/>
              <a:t>Reality Unlimited, LLC strives to provide “reality-based” services for individuals who have experienced brain injury or similar neurological impairment.  Services are designed around individual needs and personal goals.  Goals are stated in functional, real life, meaningful and measurable terms as defined by the individual and those in their circle of support.</a:t>
            </a:r>
          </a:p>
        </p:txBody>
      </p:sp>
    </p:spTree>
    <p:extLst>
      <p:ext uri="{BB962C8B-B14F-4D97-AF65-F5344CB8AC3E}">
        <p14:creationId xmlns:p14="http://schemas.microsoft.com/office/powerpoint/2010/main" val="407781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Core Values:</a:t>
            </a:r>
          </a:p>
        </p:txBody>
      </p:sp>
      <p:sp>
        <p:nvSpPr>
          <p:cNvPr id="3" name="Content Placeholder 2"/>
          <p:cNvSpPr>
            <a:spLocks noGrp="1"/>
          </p:cNvSpPr>
          <p:nvPr>
            <p:ph idx="1"/>
          </p:nvPr>
        </p:nvSpPr>
        <p:spPr/>
        <p:txBody>
          <a:bodyPr>
            <a:normAutofit lnSpcReduction="10000"/>
          </a:bodyPr>
          <a:lstStyle/>
          <a:p>
            <a:r>
              <a:rPr lang="en-US" dirty="0"/>
              <a:t>Value of Each Person</a:t>
            </a:r>
          </a:p>
          <a:p>
            <a:r>
              <a:rPr lang="en-US" dirty="0"/>
              <a:t>Participation</a:t>
            </a:r>
          </a:p>
          <a:p>
            <a:r>
              <a:rPr lang="en-US" dirty="0"/>
              <a:t>Informed </a:t>
            </a:r>
            <a:r>
              <a:rPr lang="en-US" dirty="0" err="1"/>
              <a:t>Chooice</a:t>
            </a:r>
            <a:endParaRPr lang="en-US" dirty="0"/>
          </a:p>
          <a:p>
            <a:r>
              <a:rPr lang="en-US" dirty="0"/>
              <a:t>Self-Direction</a:t>
            </a:r>
          </a:p>
          <a:p>
            <a:r>
              <a:rPr lang="en-US" dirty="0"/>
              <a:t>Home Environment</a:t>
            </a:r>
          </a:p>
          <a:p>
            <a:r>
              <a:rPr lang="en-US" dirty="0"/>
              <a:t>Environmental Accommodation</a:t>
            </a:r>
          </a:p>
          <a:p>
            <a:r>
              <a:rPr lang="en-US" dirty="0"/>
              <a:t>Interdependence</a:t>
            </a:r>
          </a:p>
          <a:p>
            <a:r>
              <a:rPr lang="en-US" dirty="0"/>
              <a:t>Safety and Freedom</a:t>
            </a:r>
          </a:p>
        </p:txBody>
      </p:sp>
    </p:spTree>
    <p:extLst>
      <p:ext uri="{BB962C8B-B14F-4D97-AF65-F5344CB8AC3E}">
        <p14:creationId xmlns:p14="http://schemas.microsoft.com/office/powerpoint/2010/main" val="271149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I Ran This Place . . .</a:t>
            </a:r>
          </a:p>
        </p:txBody>
      </p:sp>
      <p:sp>
        <p:nvSpPr>
          <p:cNvPr id="3" name="Content Placeholder 2"/>
          <p:cNvSpPr>
            <a:spLocks noGrp="1"/>
          </p:cNvSpPr>
          <p:nvPr>
            <p:ph idx="1"/>
          </p:nvPr>
        </p:nvSpPr>
        <p:spPr/>
        <p:txBody>
          <a:bodyPr>
            <a:normAutofit/>
          </a:bodyPr>
          <a:lstStyle/>
          <a:p>
            <a:r>
              <a:rPr lang="en-US" dirty="0"/>
              <a:t>My Story </a:t>
            </a:r>
          </a:p>
          <a:p>
            <a:r>
              <a:rPr lang="en-US" dirty="0"/>
              <a:t>Mike Wilson</a:t>
            </a:r>
          </a:p>
          <a:p>
            <a:r>
              <a:rPr lang="en-US" dirty="0"/>
              <a:t>Other Influences</a:t>
            </a:r>
          </a:p>
          <a:p>
            <a:r>
              <a:rPr lang="en-US" dirty="0"/>
              <a:t>Working for Somebody Else</a:t>
            </a:r>
          </a:p>
          <a:p>
            <a:r>
              <a:rPr lang="en-US" dirty="0"/>
              <a:t>Reality Unlimited, LLC</a:t>
            </a:r>
          </a:p>
          <a:p>
            <a:r>
              <a:rPr lang="en-US" dirty="0"/>
              <a:t> Structures, Environment, People </a:t>
            </a:r>
          </a:p>
          <a:p>
            <a:r>
              <a:rPr lang="en-US" dirty="0"/>
              <a:t>What I have learned</a:t>
            </a:r>
          </a:p>
        </p:txBody>
      </p:sp>
    </p:spTree>
    <p:extLst>
      <p:ext uri="{BB962C8B-B14F-4D97-AF65-F5344CB8AC3E}">
        <p14:creationId xmlns:p14="http://schemas.microsoft.com/office/powerpoint/2010/main" val="172847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Content Placeholder 2"/>
          <p:cNvSpPr>
            <a:spLocks noGrp="1"/>
          </p:cNvSpPr>
          <p:nvPr>
            <p:ph idx="1"/>
          </p:nvPr>
        </p:nvSpPr>
        <p:spPr/>
        <p:txBody>
          <a:bodyPr/>
          <a:lstStyle/>
          <a:p>
            <a:r>
              <a:rPr lang="en-US" dirty="0"/>
              <a:t>Windows</a:t>
            </a:r>
          </a:p>
          <a:p>
            <a:r>
              <a:rPr lang="en-US" dirty="0"/>
              <a:t>Window Placement</a:t>
            </a:r>
          </a:p>
          <a:p>
            <a:r>
              <a:rPr lang="en-US" dirty="0"/>
              <a:t>Room Size and Layout</a:t>
            </a:r>
          </a:p>
          <a:p>
            <a:r>
              <a:rPr lang="en-US" dirty="0"/>
              <a:t>Hallway </a:t>
            </a:r>
          </a:p>
          <a:p>
            <a:r>
              <a:rPr lang="en-US" dirty="0"/>
              <a:t>Must be room for freedom of movement </a:t>
            </a:r>
          </a:p>
          <a:p>
            <a:r>
              <a:rPr lang="en-US" dirty="0"/>
              <a:t>Reduce feelings of being trapped</a:t>
            </a:r>
          </a:p>
        </p:txBody>
      </p:sp>
    </p:spTree>
    <p:extLst>
      <p:ext uri="{BB962C8B-B14F-4D97-AF65-F5344CB8AC3E}">
        <p14:creationId xmlns:p14="http://schemas.microsoft.com/office/powerpoint/2010/main" val="2537636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Environment</a:t>
            </a:r>
          </a:p>
        </p:txBody>
      </p:sp>
      <p:sp>
        <p:nvSpPr>
          <p:cNvPr id="3" name="Content Placeholder 2"/>
          <p:cNvSpPr>
            <a:spLocks noGrp="1"/>
          </p:cNvSpPr>
          <p:nvPr>
            <p:ph idx="1"/>
          </p:nvPr>
        </p:nvSpPr>
        <p:spPr/>
        <p:txBody>
          <a:bodyPr/>
          <a:lstStyle/>
          <a:p>
            <a:r>
              <a:rPr lang="en-US" dirty="0"/>
              <a:t>Safety and Freedom</a:t>
            </a:r>
          </a:p>
          <a:p>
            <a:r>
              <a:rPr lang="en-US" dirty="0"/>
              <a:t>Light </a:t>
            </a:r>
          </a:p>
          <a:p>
            <a:r>
              <a:rPr lang="en-US" dirty="0"/>
              <a:t>Balance &amp; Color</a:t>
            </a:r>
          </a:p>
          <a:p>
            <a:r>
              <a:rPr lang="en-US" dirty="0"/>
              <a:t>Calm, but not boring</a:t>
            </a:r>
          </a:p>
          <a:p>
            <a:r>
              <a:rPr lang="en-US" dirty="0"/>
              <a:t>Personal</a:t>
            </a:r>
          </a:p>
          <a:p>
            <a:endParaRPr lang="en-US" dirty="0"/>
          </a:p>
        </p:txBody>
      </p:sp>
    </p:spTree>
    <p:extLst>
      <p:ext uri="{BB962C8B-B14F-4D97-AF65-F5344CB8AC3E}">
        <p14:creationId xmlns:p14="http://schemas.microsoft.com/office/powerpoint/2010/main" val="283670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Each Person</a:t>
            </a:r>
          </a:p>
        </p:txBody>
      </p:sp>
      <p:sp>
        <p:nvSpPr>
          <p:cNvPr id="3" name="Content Placeholder 2"/>
          <p:cNvSpPr>
            <a:spLocks noGrp="1"/>
          </p:cNvSpPr>
          <p:nvPr>
            <p:ph idx="1"/>
          </p:nvPr>
        </p:nvSpPr>
        <p:spPr/>
        <p:txBody>
          <a:bodyPr/>
          <a:lstStyle/>
          <a:p>
            <a:r>
              <a:rPr lang="en-US" dirty="0"/>
              <a:t>What are their preferences?</a:t>
            </a:r>
          </a:p>
          <a:p>
            <a:r>
              <a:rPr lang="en-US" dirty="0"/>
              <a:t>How do they sleep?</a:t>
            </a:r>
          </a:p>
          <a:p>
            <a:r>
              <a:rPr lang="en-US" dirty="0"/>
              <a:t>What are their nutritionals needs?</a:t>
            </a:r>
          </a:p>
          <a:p>
            <a:r>
              <a:rPr lang="en-US" dirty="0"/>
              <a:t>How do they have fun?</a:t>
            </a:r>
          </a:p>
          <a:p>
            <a:r>
              <a:rPr lang="en-US" dirty="0"/>
              <a:t>What are their medications really doing?</a:t>
            </a:r>
          </a:p>
          <a:p>
            <a:r>
              <a:rPr lang="en-US" dirty="0"/>
              <a:t>How can we fill in the gaps?</a:t>
            </a:r>
          </a:p>
        </p:txBody>
      </p:sp>
    </p:spTree>
    <p:extLst>
      <p:ext uri="{BB962C8B-B14F-4D97-AF65-F5344CB8AC3E}">
        <p14:creationId xmlns:p14="http://schemas.microsoft.com/office/powerpoint/2010/main" val="91098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as homelike as Possible</a:t>
            </a:r>
          </a:p>
        </p:txBody>
      </p:sp>
      <p:sp>
        <p:nvSpPr>
          <p:cNvPr id="3" name="Content Placeholder 2"/>
          <p:cNvSpPr>
            <a:spLocks noGrp="1"/>
          </p:cNvSpPr>
          <p:nvPr>
            <p:ph idx="1"/>
          </p:nvPr>
        </p:nvSpPr>
        <p:spPr/>
        <p:txBody>
          <a:bodyPr/>
          <a:lstStyle/>
          <a:p>
            <a:r>
              <a:rPr lang="en-US" dirty="0"/>
              <a:t>Each person gets to choose new color theme and  bedding</a:t>
            </a:r>
          </a:p>
          <a:p>
            <a:r>
              <a:rPr lang="en-US" dirty="0"/>
              <a:t>New Bedding</a:t>
            </a:r>
          </a:p>
          <a:p>
            <a:r>
              <a:rPr lang="en-US" dirty="0"/>
              <a:t>Sleeping</a:t>
            </a:r>
          </a:p>
          <a:p>
            <a:r>
              <a:rPr lang="en-US" dirty="0"/>
              <a:t>Meals</a:t>
            </a:r>
          </a:p>
          <a:p>
            <a:r>
              <a:rPr lang="en-US" dirty="0"/>
              <a:t>Clean Slate</a:t>
            </a:r>
          </a:p>
          <a:p>
            <a:r>
              <a:rPr lang="en-US" dirty="0"/>
              <a:t>Minimum Rules</a:t>
            </a:r>
          </a:p>
          <a:p>
            <a:r>
              <a:rPr lang="en-US" dirty="0"/>
              <a:t>Rules as needed for each person</a:t>
            </a:r>
          </a:p>
        </p:txBody>
      </p:sp>
    </p:spTree>
    <p:extLst>
      <p:ext uri="{BB962C8B-B14F-4D97-AF65-F5344CB8AC3E}">
        <p14:creationId xmlns:p14="http://schemas.microsoft.com/office/powerpoint/2010/main" val="3724823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a:t>
            </a:r>
          </a:p>
        </p:txBody>
      </p:sp>
      <p:sp>
        <p:nvSpPr>
          <p:cNvPr id="3" name="Content Placeholder 2"/>
          <p:cNvSpPr>
            <a:spLocks noGrp="1"/>
          </p:cNvSpPr>
          <p:nvPr>
            <p:ph idx="1"/>
          </p:nvPr>
        </p:nvSpPr>
        <p:spPr/>
        <p:txBody>
          <a:bodyPr/>
          <a:lstStyle/>
          <a:p>
            <a:r>
              <a:rPr lang="en-US" dirty="0"/>
              <a:t>We are not very good at predicting who can do this job.</a:t>
            </a:r>
          </a:p>
          <a:p>
            <a:r>
              <a:rPr lang="en-US" dirty="0"/>
              <a:t>My staff are here to help you, they are not your slaves.</a:t>
            </a:r>
          </a:p>
          <a:p>
            <a:r>
              <a:rPr lang="en-US" dirty="0"/>
              <a:t>Ask residents how staff are treating other residents</a:t>
            </a:r>
          </a:p>
          <a:p>
            <a:r>
              <a:rPr lang="en-US" dirty="0"/>
              <a:t>Sometimes staff behavior is as difficult as the people we care for.</a:t>
            </a:r>
          </a:p>
          <a:p>
            <a:r>
              <a:rPr lang="en-US" dirty="0"/>
              <a:t>Many different forms of training</a:t>
            </a:r>
          </a:p>
          <a:p>
            <a:endParaRPr lang="en-US" dirty="0"/>
          </a:p>
        </p:txBody>
      </p:sp>
    </p:spTree>
    <p:extLst>
      <p:ext uri="{BB962C8B-B14F-4D97-AF65-F5344CB8AC3E}">
        <p14:creationId xmlns:p14="http://schemas.microsoft.com/office/powerpoint/2010/main" val="4191612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Training</a:t>
            </a:r>
          </a:p>
        </p:txBody>
      </p:sp>
      <p:sp>
        <p:nvSpPr>
          <p:cNvPr id="3" name="Content Placeholder 2"/>
          <p:cNvSpPr>
            <a:spLocks noGrp="1"/>
          </p:cNvSpPr>
          <p:nvPr>
            <p:ph idx="1"/>
          </p:nvPr>
        </p:nvSpPr>
        <p:spPr/>
        <p:txBody>
          <a:bodyPr>
            <a:normAutofit/>
          </a:bodyPr>
          <a:lstStyle/>
          <a:p>
            <a:r>
              <a:rPr lang="en-US" dirty="0"/>
              <a:t>Brain Injury 101			Beautiful Dreamers</a:t>
            </a:r>
          </a:p>
          <a:p>
            <a:r>
              <a:rPr lang="en-US" dirty="0"/>
              <a:t>Horton 				My Stroke of Insight </a:t>
            </a:r>
          </a:p>
          <a:p>
            <a:r>
              <a:rPr lang="en-US" dirty="0"/>
              <a:t>The Vow				Mile to Go Before I Sleep</a:t>
            </a:r>
          </a:p>
          <a:p>
            <a:r>
              <a:rPr lang="en-US" dirty="0"/>
              <a:t>Concussion				Ketchup on the Baseboard</a:t>
            </a:r>
          </a:p>
          <a:p>
            <a:r>
              <a:rPr lang="en-US" dirty="0"/>
              <a:t>Regarding Henry			The </a:t>
            </a:r>
            <a:r>
              <a:rPr lang="en-US" dirty="0" err="1"/>
              <a:t>Fisherking</a:t>
            </a:r>
            <a:endParaRPr lang="en-US" dirty="0"/>
          </a:p>
          <a:p>
            <a:r>
              <a:rPr lang="en-US" dirty="0"/>
              <a:t>The Story of Beautiful Girl		</a:t>
            </a:r>
            <a:r>
              <a:rPr lang="en-US" dirty="0" err="1"/>
              <a:t>Momento</a:t>
            </a:r>
            <a:endParaRPr lang="en-US" dirty="0"/>
          </a:p>
          <a:p>
            <a:r>
              <a:rPr lang="en-US" dirty="0"/>
              <a:t>Patch Adams				The Lookout</a:t>
            </a:r>
          </a:p>
          <a:p>
            <a:endParaRPr lang="en-US" dirty="0"/>
          </a:p>
        </p:txBody>
      </p:sp>
    </p:spTree>
    <p:extLst>
      <p:ext uri="{BB962C8B-B14F-4D97-AF65-F5344CB8AC3E}">
        <p14:creationId xmlns:p14="http://schemas.microsoft.com/office/powerpoint/2010/main" val="3556822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Approach to Violence</a:t>
            </a:r>
          </a:p>
        </p:txBody>
      </p:sp>
      <p:sp>
        <p:nvSpPr>
          <p:cNvPr id="3" name="Content Placeholder 2"/>
          <p:cNvSpPr>
            <a:spLocks noGrp="1"/>
          </p:cNvSpPr>
          <p:nvPr>
            <p:ph idx="1"/>
          </p:nvPr>
        </p:nvSpPr>
        <p:spPr/>
        <p:txBody>
          <a:bodyPr>
            <a:normAutofit lnSpcReduction="10000"/>
          </a:bodyPr>
          <a:lstStyle/>
          <a:p>
            <a:r>
              <a:rPr lang="en-US" dirty="0"/>
              <a:t>All behavior is communication</a:t>
            </a:r>
          </a:p>
          <a:p>
            <a:pPr marL="0" indent="0">
              <a:buNone/>
            </a:pPr>
            <a:endParaRPr lang="en-US" dirty="0"/>
          </a:p>
          <a:p>
            <a:r>
              <a:rPr lang="en-US" dirty="0"/>
              <a:t>People need to feel both safe and free at the same time</a:t>
            </a:r>
          </a:p>
          <a:p>
            <a:endParaRPr lang="en-US" dirty="0"/>
          </a:p>
          <a:p>
            <a:r>
              <a:rPr lang="en-US" dirty="0"/>
              <a:t>We evacuate the room and provide reassurance while keeping our distance until they are calm</a:t>
            </a:r>
          </a:p>
          <a:p>
            <a:endParaRPr lang="en-US" dirty="0"/>
          </a:p>
          <a:p>
            <a:r>
              <a:rPr lang="en-US" dirty="0"/>
              <a:t>We call the police.  </a:t>
            </a:r>
          </a:p>
          <a:p>
            <a:pPr marL="0" indent="0">
              <a:buNone/>
            </a:pPr>
            <a:endParaRPr lang="en-US" dirty="0"/>
          </a:p>
        </p:txBody>
      </p:sp>
    </p:spTree>
    <p:extLst>
      <p:ext uri="{BB962C8B-B14F-4D97-AF65-F5344CB8AC3E}">
        <p14:creationId xmlns:p14="http://schemas.microsoft.com/office/powerpoint/2010/main" val="1407553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 Have Learned:</a:t>
            </a:r>
          </a:p>
        </p:txBody>
      </p:sp>
      <p:sp>
        <p:nvSpPr>
          <p:cNvPr id="3" name="Content Placeholder 2"/>
          <p:cNvSpPr>
            <a:spLocks noGrp="1"/>
          </p:cNvSpPr>
          <p:nvPr>
            <p:ph idx="1"/>
          </p:nvPr>
        </p:nvSpPr>
        <p:spPr/>
        <p:txBody>
          <a:bodyPr/>
          <a:lstStyle/>
          <a:p>
            <a:r>
              <a:rPr lang="en-US" dirty="0"/>
              <a:t>Not everyone wants to be busy all the time</a:t>
            </a:r>
          </a:p>
          <a:p>
            <a:r>
              <a:rPr lang="en-US" dirty="0"/>
              <a:t>Not everyone is comfortable with choices</a:t>
            </a:r>
          </a:p>
          <a:p>
            <a:r>
              <a:rPr lang="en-US" dirty="0"/>
              <a:t>Nutrition, Nutrition, Nutrition</a:t>
            </a:r>
          </a:p>
          <a:p>
            <a:r>
              <a:rPr lang="en-US" dirty="0"/>
              <a:t>It is often NOT the brain injury that is the problem</a:t>
            </a:r>
          </a:p>
          <a:p>
            <a:r>
              <a:rPr lang="en-US" dirty="0"/>
              <a:t>Family,  Family,  Family</a:t>
            </a:r>
          </a:p>
          <a:p>
            <a:r>
              <a:rPr lang="en-US" dirty="0"/>
              <a:t>The People you hire</a:t>
            </a:r>
          </a:p>
          <a:p>
            <a:r>
              <a:rPr lang="en-US" dirty="0"/>
              <a:t>Not to get offended when . . .</a:t>
            </a:r>
          </a:p>
          <a:p>
            <a:endParaRPr lang="en-US" dirty="0"/>
          </a:p>
          <a:p>
            <a:endParaRPr lang="en-US" dirty="0"/>
          </a:p>
        </p:txBody>
      </p:sp>
    </p:spTree>
    <p:extLst>
      <p:ext uri="{BB962C8B-B14F-4D97-AF65-F5344CB8AC3E}">
        <p14:creationId xmlns:p14="http://schemas.microsoft.com/office/powerpoint/2010/main" val="4088158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I have learned</a:t>
            </a:r>
          </a:p>
        </p:txBody>
      </p:sp>
      <p:sp>
        <p:nvSpPr>
          <p:cNvPr id="3" name="Content Placeholder 2"/>
          <p:cNvSpPr>
            <a:spLocks noGrp="1"/>
          </p:cNvSpPr>
          <p:nvPr>
            <p:ph idx="1"/>
          </p:nvPr>
        </p:nvSpPr>
        <p:spPr/>
        <p:txBody>
          <a:bodyPr/>
          <a:lstStyle/>
          <a:p>
            <a:r>
              <a:rPr lang="en-US" dirty="0"/>
              <a:t>Being able to say, “I had a brain injury too,” still helps</a:t>
            </a:r>
          </a:p>
          <a:p>
            <a:r>
              <a:rPr lang="en-US" dirty="0"/>
              <a:t>It is way more than working one to one with another person with a brain injury</a:t>
            </a:r>
          </a:p>
          <a:p>
            <a:r>
              <a:rPr lang="en-US" dirty="0"/>
              <a:t>It is working with the entire circle of family, staff, employers, </a:t>
            </a:r>
            <a:r>
              <a:rPr lang="en-US" dirty="0" err="1"/>
              <a:t>casemanagers</a:t>
            </a:r>
            <a:r>
              <a:rPr lang="en-US" dirty="0"/>
              <a:t>, doctors, funders, policy makers, and on and on</a:t>
            </a:r>
          </a:p>
          <a:p>
            <a:r>
              <a:rPr lang="en-US" dirty="0"/>
              <a:t>I struggle a lot with wondering if others are saying things about me and my injury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28913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It Work?</a:t>
            </a:r>
          </a:p>
        </p:txBody>
      </p:sp>
      <p:sp>
        <p:nvSpPr>
          <p:cNvPr id="3" name="Content Placeholder 2"/>
          <p:cNvSpPr>
            <a:spLocks noGrp="1"/>
          </p:cNvSpPr>
          <p:nvPr>
            <p:ph idx="1"/>
          </p:nvPr>
        </p:nvSpPr>
        <p:spPr/>
        <p:txBody>
          <a:bodyPr/>
          <a:lstStyle/>
          <a:p>
            <a:pPr marL="0" indent="0">
              <a:buNone/>
            </a:pPr>
            <a:r>
              <a:rPr lang="en-US" dirty="0"/>
              <a:t>We have worked with several very violent cases</a:t>
            </a:r>
          </a:p>
          <a:p>
            <a:pPr marL="0" indent="0">
              <a:buNone/>
            </a:pPr>
            <a:r>
              <a:rPr lang="en-US" dirty="0"/>
              <a:t>In 20 years, only 4 Worker’s Comp cases</a:t>
            </a:r>
          </a:p>
          <a:p>
            <a:pPr marL="0" indent="0">
              <a:buNone/>
            </a:pPr>
            <a:r>
              <a:rPr lang="en-US" dirty="0"/>
              <a:t>No liability claims.</a:t>
            </a:r>
          </a:p>
          <a:p>
            <a:pPr marL="0" indent="0">
              <a:buNone/>
            </a:pPr>
            <a:r>
              <a:rPr lang="en-US" dirty="0"/>
              <a:t>16, 11, and 10 years.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0533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a:t>
            </a:r>
          </a:p>
        </p:txBody>
      </p:sp>
      <p:sp>
        <p:nvSpPr>
          <p:cNvPr id="3" name="Content Placeholder 2"/>
          <p:cNvSpPr>
            <a:spLocks noGrp="1"/>
          </p:cNvSpPr>
          <p:nvPr>
            <p:ph idx="1"/>
          </p:nvPr>
        </p:nvSpPr>
        <p:spPr/>
        <p:txBody>
          <a:bodyPr>
            <a:normAutofit lnSpcReduction="10000"/>
          </a:bodyPr>
          <a:lstStyle/>
          <a:p>
            <a:r>
              <a:rPr lang="en-US" dirty="0"/>
              <a:t>1981 Freshman year at the Northwestern College . . My plan</a:t>
            </a:r>
          </a:p>
          <a:p>
            <a:r>
              <a:rPr lang="en-US" dirty="0"/>
              <a:t>1</a:t>
            </a:r>
            <a:r>
              <a:rPr lang="en-US" baseline="30000" dirty="0"/>
              <a:t>st</a:t>
            </a:r>
            <a:r>
              <a:rPr lang="en-US" dirty="0"/>
              <a:t> Weekend Home</a:t>
            </a:r>
          </a:p>
          <a:p>
            <a:r>
              <a:rPr lang="en-US" dirty="0"/>
              <a:t>Depressed Skull Fracture with Penetration into Right Frontal Lobe</a:t>
            </a:r>
          </a:p>
          <a:p>
            <a:r>
              <a:rPr lang="en-US" dirty="0"/>
              <a:t>UW-Eau Claire</a:t>
            </a:r>
          </a:p>
          <a:p>
            <a:r>
              <a:rPr lang="en-US" dirty="0"/>
              <a:t>UW-Stout, Research &amp; Training Center</a:t>
            </a:r>
          </a:p>
          <a:p>
            <a:r>
              <a:rPr lang="en-US" dirty="0"/>
              <a:t>Local, State and </a:t>
            </a:r>
            <a:r>
              <a:rPr lang="en-US" dirty="0" err="1"/>
              <a:t>Nationa</a:t>
            </a:r>
            <a:r>
              <a:rPr lang="en-US" dirty="0"/>
              <a:t> Brain Injury Advocacy</a:t>
            </a:r>
          </a:p>
          <a:p>
            <a:r>
              <a:rPr lang="en-US" dirty="0"/>
              <a:t>Local support group for 31 years</a:t>
            </a:r>
          </a:p>
          <a:p>
            <a:r>
              <a:rPr lang="en-US" dirty="0"/>
              <a:t>Reality Unlimited, LLC for 20 years</a:t>
            </a:r>
          </a:p>
          <a:p>
            <a:endParaRPr lang="en-US" dirty="0"/>
          </a:p>
          <a:p>
            <a:endParaRPr lang="en-US" dirty="0"/>
          </a:p>
        </p:txBody>
      </p:sp>
    </p:spTree>
    <p:extLst>
      <p:ext uri="{BB962C8B-B14F-4D97-AF65-F5344CB8AC3E}">
        <p14:creationId xmlns:p14="http://schemas.microsoft.com/office/powerpoint/2010/main" val="87226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Me The Way</a:t>
            </a:r>
          </a:p>
        </p:txBody>
      </p:sp>
      <p:sp>
        <p:nvSpPr>
          <p:cNvPr id="3" name="Content Placeholder 2"/>
          <p:cNvSpPr>
            <a:spLocks noGrp="1"/>
          </p:cNvSpPr>
          <p:nvPr>
            <p:ph idx="1"/>
          </p:nvPr>
        </p:nvSpPr>
        <p:spPr/>
        <p:txBody>
          <a:bodyPr/>
          <a:lstStyle/>
          <a:p>
            <a:r>
              <a:rPr lang="en-US" dirty="0"/>
              <a:t>Mike doesn’t haunt me anymore. </a:t>
            </a:r>
          </a:p>
          <a:p>
            <a:r>
              <a:rPr lang="en-US" dirty="0"/>
              <a:t>I think he would be proud of the home named after him.</a:t>
            </a:r>
          </a:p>
          <a:p>
            <a:r>
              <a:rPr lang="en-US" dirty="0"/>
              <a:t>I believe our job is to help each other on our path, to help us find a way</a:t>
            </a:r>
          </a:p>
          <a:p>
            <a:r>
              <a:rPr lang="en-US" dirty="0"/>
              <a:t>To find meaning in the chaos life throws us</a:t>
            </a:r>
          </a:p>
          <a:p>
            <a:r>
              <a:rPr lang="en-US" dirty="0"/>
              <a:t>Please listen to the words of this song from the perspective of a person with a brain injury who is struggling to find meaning after their dreams have been altered . . . . .</a:t>
            </a:r>
          </a:p>
        </p:txBody>
      </p:sp>
    </p:spTree>
    <p:extLst>
      <p:ext uri="{BB962C8B-B14F-4D97-AF65-F5344CB8AC3E}">
        <p14:creationId xmlns:p14="http://schemas.microsoft.com/office/powerpoint/2010/main" val="1019287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80572"/>
            <a:ext cx="10353761" cy="1326321"/>
          </a:xfrm>
        </p:spPr>
        <p:txBody>
          <a:bodyPr/>
          <a:lstStyle/>
          <a:p>
            <a:r>
              <a:rPr lang="en-US" dirty="0"/>
              <a:t>Show Me the Way</a:t>
            </a:r>
            <a:br>
              <a:rPr lang="en-US" dirty="0"/>
            </a:br>
            <a:r>
              <a:rPr lang="en-US" dirty="0"/>
              <a:t>by Styx</a:t>
            </a:r>
          </a:p>
        </p:txBody>
      </p:sp>
      <p:sp>
        <p:nvSpPr>
          <p:cNvPr id="3" name="Content Placeholder 2"/>
          <p:cNvSpPr>
            <a:spLocks noGrp="1"/>
          </p:cNvSpPr>
          <p:nvPr>
            <p:ph idx="1"/>
          </p:nvPr>
        </p:nvSpPr>
        <p:spPr>
          <a:xfrm>
            <a:off x="1029910" y="2136683"/>
            <a:ext cx="10353762" cy="3695136"/>
          </a:xfrm>
        </p:spPr>
        <p:txBody>
          <a:bodyPr>
            <a:normAutofit lnSpcReduction="10000"/>
          </a:bodyPr>
          <a:lstStyle/>
          <a:p>
            <a:r>
              <a:rPr lang="en-US" dirty="0"/>
              <a:t>Every night I say a prayer in the hope that there’s  a heaven</a:t>
            </a:r>
          </a:p>
          <a:p>
            <a:r>
              <a:rPr lang="en-US" dirty="0"/>
              <a:t>And every day I’m more confused as the saints turn into sinners</a:t>
            </a:r>
          </a:p>
          <a:p>
            <a:r>
              <a:rPr lang="en-US" dirty="0"/>
              <a:t>All the heroes and legends I knew as a child have fallen and turned to clay</a:t>
            </a:r>
          </a:p>
          <a:p>
            <a:r>
              <a:rPr lang="en-US" dirty="0"/>
              <a:t>And I feel this empty place inside so afraid that I have lost my faith</a:t>
            </a:r>
          </a:p>
          <a:p>
            <a:endParaRPr lang="en-US" dirty="0"/>
          </a:p>
          <a:p>
            <a:r>
              <a:rPr lang="en-US" dirty="0"/>
              <a:t>Show me the way, show me the way</a:t>
            </a:r>
          </a:p>
          <a:p>
            <a:r>
              <a:rPr lang="en-US" dirty="0"/>
              <a:t>Take me to the river and wash my illusions away</a:t>
            </a:r>
          </a:p>
          <a:p>
            <a:r>
              <a:rPr lang="en-US" dirty="0"/>
              <a:t>Show me the way</a:t>
            </a:r>
          </a:p>
          <a:p>
            <a:endParaRPr lang="en-US" dirty="0"/>
          </a:p>
        </p:txBody>
      </p:sp>
      <p:pic>
        <p:nvPicPr>
          <p:cNvPr id="4" name="Styx - Show Me The Way">
            <a:hlinkClick r:id="" action="ppaction://media"/>
          </p:cNvPr>
          <p:cNvPicPr>
            <a:picLocks noChangeAspect="1"/>
          </p:cNvPicPr>
          <p:nvPr>
            <a:audioFile r:link="rId2"/>
            <p:extLst>
              <p:ext uri="{DAA4B4D4-6D71-4841-9C94-3DE7FCFB9230}">
                <p14:media xmlns:p14="http://schemas.microsoft.com/office/powerpoint/2010/main" r:embed="rId1">
                  <p14:fade in="10000"/>
                </p14:media>
              </p:ext>
            </p:extLst>
          </p:nvPr>
        </p:nvPicPr>
        <p:blipFill>
          <a:blip r:embed="rId4"/>
          <a:stretch>
            <a:fillRect/>
          </a:stretch>
        </p:blipFill>
        <p:spPr>
          <a:xfrm>
            <a:off x="11267556" y="6061609"/>
            <a:ext cx="609600" cy="609600"/>
          </a:xfrm>
          <a:prstGeom prst="rect">
            <a:avLst/>
          </a:prstGeom>
        </p:spPr>
      </p:pic>
    </p:spTree>
    <p:extLst>
      <p:ext uri="{BB962C8B-B14F-4D97-AF65-F5344CB8AC3E}">
        <p14:creationId xmlns:p14="http://schemas.microsoft.com/office/powerpoint/2010/main" val="82602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3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Me The Way</a:t>
            </a:r>
            <a:br>
              <a:rPr lang="en-US" dirty="0"/>
            </a:br>
            <a:r>
              <a:rPr lang="en-US" dirty="0"/>
              <a:t>By Styx</a:t>
            </a:r>
          </a:p>
        </p:txBody>
      </p:sp>
      <p:sp>
        <p:nvSpPr>
          <p:cNvPr id="3" name="Content Placeholder 2"/>
          <p:cNvSpPr>
            <a:spLocks noGrp="1"/>
          </p:cNvSpPr>
          <p:nvPr>
            <p:ph idx="1"/>
          </p:nvPr>
        </p:nvSpPr>
        <p:spPr/>
        <p:txBody>
          <a:bodyPr>
            <a:normAutofit lnSpcReduction="10000"/>
          </a:bodyPr>
          <a:lstStyle/>
          <a:p>
            <a:r>
              <a:rPr lang="en-US" dirty="0"/>
              <a:t>And as I drift to sleep, for a moment dreams are sacred</a:t>
            </a:r>
          </a:p>
          <a:p>
            <a:r>
              <a:rPr lang="en-US" dirty="0"/>
              <a:t>I close my eyes and know there’s peace in the world so filled with hatred</a:t>
            </a:r>
          </a:p>
          <a:p>
            <a:r>
              <a:rPr lang="en-US" dirty="0"/>
              <a:t>That I wake up each morning and turn on the news to find we’ve so far to go</a:t>
            </a:r>
          </a:p>
          <a:p>
            <a:r>
              <a:rPr lang="en-US" dirty="0"/>
              <a:t>And I keep hoping for a sign, so afraid I just won’t know</a:t>
            </a:r>
          </a:p>
          <a:p>
            <a:endParaRPr lang="en-US" dirty="0"/>
          </a:p>
          <a:p>
            <a:r>
              <a:rPr lang="en-US" dirty="0"/>
              <a:t>Show me the way, Show me the way</a:t>
            </a:r>
          </a:p>
          <a:p>
            <a:r>
              <a:rPr lang="en-US" dirty="0"/>
              <a:t>Bring me tonight to the mountain </a:t>
            </a:r>
          </a:p>
          <a:p>
            <a:r>
              <a:rPr lang="en-US" dirty="0"/>
              <a:t>And take my confusion away</a:t>
            </a:r>
          </a:p>
          <a:p>
            <a:endParaRPr lang="en-US" dirty="0"/>
          </a:p>
        </p:txBody>
      </p:sp>
    </p:spTree>
    <p:extLst>
      <p:ext uri="{BB962C8B-B14F-4D97-AF65-F5344CB8AC3E}">
        <p14:creationId xmlns:p14="http://schemas.microsoft.com/office/powerpoint/2010/main" val="386826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Mike Wilson</a:t>
            </a:r>
          </a:p>
        </p:txBody>
      </p:sp>
      <p:sp>
        <p:nvSpPr>
          <p:cNvPr id="5" name="Content Placeholder 4"/>
          <p:cNvSpPr>
            <a:spLocks noGrp="1"/>
          </p:cNvSpPr>
          <p:nvPr>
            <p:ph idx="1"/>
          </p:nvPr>
        </p:nvSpPr>
        <p:spPr/>
        <p:txBody>
          <a:bodyPr/>
          <a:lstStyle/>
          <a:p>
            <a:r>
              <a:rPr lang="en-US" dirty="0"/>
              <a:t>I met Dorothy Wilson in 1983. </a:t>
            </a:r>
          </a:p>
          <a:p>
            <a:r>
              <a:rPr lang="en-US" dirty="0"/>
              <a:t>Sewing Machine at Sears</a:t>
            </a:r>
          </a:p>
          <a:p>
            <a:r>
              <a:rPr lang="en-US" dirty="0"/>
              <a:t>Her son Mike, brain injury in 1979</a:t>
            </a:r>
          </a:p>
          <a:p>
            <a:r>
              <a:rPr lang="en-US" dirty="0"/>
              <a:t>Block Grant Hearing </a:t>
            </a:r>
          </a:p>
          <a:p>
            <a:r>
              <a:rPr lang="en-US" dirty="0"/>
              <a:t>1</a:t>
            </a:r>
            <a:r>
              <a:rPr lang="en-US" baseline="30000" dirty="0"/>
              <a:t>st</a:t>
            </a:r>
            <a:r>
              <a:rPr lang="en-US" dirty="0"/>
              <a:t> Eau Claire Support Group Meeting</a:t>
            </a:r>
          </a:p>
          <a:p>
            <a:r>
              <a:rPr lang="en-US" dirty="0"/>
              <a:t>Mike lived in an 8 bed group home serving mostly individuals with mental illness</a:t>
            </a:r>
          </a:p>
          <a:p>
            <a:endParaRPr lang="en-US" dirty="0"/>
          </a:p>
          <a:p>
            <a:endParaRPr lang="en-US" dirty="0"/>
          </a:p>
        </p:txBody>
      </p:sp>
    </p:spTree>
    <p:extLst>
      <p:ext uri="{BB962C8B-B14F-4D97-AF65-F5344CB8AC3E}">
        <p14:creationId xmlns:p14="http://schemas.microsoft.com/office/powerpoint/2010/main" val="42930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Mike Wilson: The next 7 years</a:t>
            </a:r>
          </a:p>
        </p:txBody>
      </p:sp>
      <p:sp>
        <p:nvSpPr>
          <p:cNvPr id="3" name="Content Placeholder 2"/>
          <p:cNvSpPr>
            <a:spLocks noGrp="1"/>
          </p:cNvSpPr>
          <p:nvPr>
            <p:ph idx="1"/>
          </p:nvPr>
        </p:nvSpPr>
        <p:spPr/>
        <p:txBody>
          <a:bodyPr/>
          <a:lstStyle/>
          <a:p>
            <a:r>
              <a:rPr lang="en-US" dirty="0"/>
              <a:t>He and his mom attended the support group</a:t>
            </a:r>
          </a:p>
          <a:p>
            <a:r>
              <a:rPr lang="en-US" dirty="0"/>
              <a:t>Anna: He was so proud of her</a:t>
            </a:r>
          </a:p>
          <a:p>
            <a:r>
              <a:rPr lang="en-US" dirty="0"/>
              <a:t>“Someday I’ll have a family”</a:t>
            </a:r>
          </a:p>
          <a:p>
            <a:r>
              <a:rPr lang="en-US" dirty="0"/>
              <a:t>Many different vocational and residential programs</a:t>
            </a:r>
          </a:p>
          <a:p>
            <a:r>
              <a:rPr lang="en-US" dirty="0"/>
              <a:t>Many ups and downs</a:t>
            </a:r>
          </a:p>
          <a:p>
            <a:r>
              <a:rPr lang="en-US" dirty="0"/>
              <a:t>1990  Staffing</a:t>
            </a:r>
          </a:p>
          <a:p>
            <a:endParaRPr lang="en-US" dirty="0"/>
          </a:p>
          <a:p>
            <a:endParaRPr lang="en-US" dirty="0"/>
          </a:p>
        </p:txBody>
      </p:sp>
    </p:spTree>
    <p:extLst>
      <p:ext uri="{BB962C8B-B14F-4D97-AF65-F5344CB8AC3E}">
        <p14:creationId xmlns:p14="http://schemas.microsoft.com/office/powerpoint/2010/main" val="184650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Me The Way</a:t>
            </a:r>
          </a:p>
        </p:txBody>
      </p:sp>
      <p:sp>
        <p:nvSpPr>
          <p:cNvPr id="3" name="Content Placeholder 2"/>
          <p:cNvSpPr>
            <a:spLocks noGrp="1"/>
          </p:cNvSpPr>
          <p:nvPr>
            <p:ph idx="1"/>
          </p:nvPr>
        </p:nvSpPr>
        <p:spPr/>
        <p:txBody>
          <a:bodyPr/>
          <a:lstStyle/>
          <a:p>
            <a:r>
              <a:rPr lang="en-US" dirty="0"/>
              <a:t>His Funeral and music in my car</a:t>
            </a:r>
          </a:p>
          <a:p>
            <a:r>
              <a:rPr lang="en-US" dirty="0"/>
              <a:t>The music in his car</a:t>
            </a:r>
          </a:p>
          <a:p>
            <a:pPr marL="0" indent="0">
              <a:buNone/>
            </a:pPr>
            <a:endParaRPr lang="en-US" dirty="0"/>
          </a:p>
          <a:p>
            <a:endParaRPr lang="en-US" dirty="0"/>
          </a:p>
        </p:txBody>
      </p:sp>
    </p:spTree>
    <p:extLst>
      <p:ext uri="{BB962C8B-B14F-4D97-AF65-F5344CB8AC3E}">
        <p14:creationId xmlns:p14="http://schemas.microsoft.com/office/powerpoint/2010/main" val="22741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Influences along the Way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350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All Need to feel safe and Free.</a:t>
            </a:r>
          </a:p>
        </p:txBody>
      </p:sp>
      <p:sp>
        <p:nvSpPr>
          <p:cNvPr id="4" name="Text Placeholder 3"/>
          <p:cNvSpPr>
            <a:spLocks noGrp="1"/>
          </p:cNvSpPr>
          <p:nvPr>
            <p:ph type="body" sz="half" idx="2"/>
          </p:nvPr>
        </p:nvSpPr>
        <p:spPr/>
        <p:txBody>
          <a:bodyPr>
            <a:normAutofit/>
          </a:bodyPr>
          <a:lstStyle/>
          <a:p>
            <a:r>
              <a:rPr lang="en-US" sz="2800" dirty="0"/>
              <a:t>Mimi </a:t>
            </a:r>
            <a:r>
              <a:rPr lang="en-US" sz="2800" dirty="0" err="1"/>
              <a:t>Garey</a:t>
            </a:r>
            <a:endParaRPr lang="en-US" sz="2800" dirty="0"/>
          </a:p>
        </p:txBody>
      </p:sp>
    </p:spTree>
    <p:extLst>
      <p:ext uri="{BB962C8B-B14F-4D97-AF65-F5344CB8AC3E}">
        <p14:creationId xmlns:p14="http://schemas.microsoft.com/office/powerpoint/2010/main" val="71378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t>
            </a:r>
            <a:r>
              <a:rPr lang="en-US" dirty="0" err="1"/>
              <a:t>Behvavior</a:t>
            </a:r>
            <a:r>
              <a:rPr lang="en-US" dirty="0"/>
              <a:t> is Communication.</a:t>
            </a:r>
          </a:p>
        </p:txBody>
      </p:sp>
      <p:sp>
        <p:nvSpPr>
          <p:cNvPr id="3" name="Text Placeholder 2"/>
          <p:cNvSpPr>
            <a:spLocks noGrp="1"/>
          </p:cNvSpPr>
          <p:nvPr>
            <p:ph type="body" sz="half" idx="2"/>
          </p:nvPr>
        </p:nvSpPr>
        <p:spPr/>
        <p:txBody>
          <a:bodyPr>
            <a:normAutofit/>
          </a:bodyPr>
          <a:lstStyle/>
          <a:p>
            <a:r>
              <a:rPr lang="en-US" sz="2800" dirty="0"/>
              <a:t>Beth </a:t>
            </a:r>
            <a:r>
              <a:rPr lang="en-US" sz="2800" dirty="0" err="1"/>
              <a:t>Urbanzyk</a:t>
            </a:r>
            <a:endParaRPr lang="en-US" sz="2800" dirty="0"/>
          </a:p>
        </p:txBody>
      </p:sp>
    </p:spTree>
    <p:extLst>
      <p:ext uri="{BB962C8B-B14F-4D97-AF65-F5344CB8AC3E}">
        <p14:creationId xmlns:p14="http://schemas.microsoft.com/office/powerpoint/2010/main" val="3870408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5887</TotalTime>
  <Words>1077</Words>
  <Application>Microsoft Office PowerPoint</Application>
  <PresentationFormat>Widescreen</PresentationFormat>
  <Paragraphs>169</Paragraphs>
  <Slides>32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Bookman Old Style</vt:lpstr>
      <vt:lpstr>Rockwell</vt:lpstr>
      <vt:lpstr>Damask</vt:lpstr>
      <vt:lpstr>If I Ran This Place</vt:lpstr>
      <vt:lpstr>If I Ran This Place . . .</vt:lpstr>
      <vt:lpstr>MY Story</vt:lpstr>
      <vt:lpstr>Mike Wilson</vt:lpstr>
      <vt:lpstr>Mike Wilson: The next 7 years</vt:lpstr>
      <vt:lpstr>Show Me The Way</vt:lpstr>
      <vt:lpstr>Other Influences along the Way</vt:lpstr>
      <vt:lpstr>We All Need to feel safe and Free.</vt:lpstr>
      <vt:lpstr>All Behvavior is Communication.</vt:lpstr>
      <vt:lpstr>All rooms need to be considered from each person’s point of view.</vt:lpstr>
      <vt:lpstr>Most people are behaving the best they can at any given time.</vt:lpstr>
      <vt:lpstr>When Hiring Staff, It’s not about the degrees people have, it’s how they treat people,  Everything else Can Be Taught.</vt:lpstr>
      <vt:lpstr>PowerPoint Presentation</vt:lpstr>
      <vt:lpstr>Hired to Start  A Brain Injury Program</vt:lpstr>
      <vt:lpstr>What About that House?</vt:lpstr>
      <vt:lpstr>The Mike Wilson House</vt:lpstr>
      <vt:lpstr>Reality Unlimited, Llc</vt:lpstr>
      <vt:lpstr>Mission:</vt:lpstr>
      <vt:lpstr> Core Values:</vt:lpstr>
      <vt:lpstr>Structure</vt:lpstr>
      <vt:lpstr>The Environment</vt:lpstr>
      <vt:lpstr>Each Person</vt:lpstr>
      <vt:lpstr>Making it as homelike as Possible</vt:lpstr>
      <vt:lpstr>Staff</vt:lpstr>
      <vt:lpstr>Staff Training</vt:lpstr>
      <vt:lpstr>Our Approach to Violence</vt:lpstr>
      <vt:lpstr>What I Have Learned:</vt:lpstr>
      <vt:lpstr>What Else I have learned</vt:lpstr>
      <vt:lpstr>Does It Work?</vt:lpstr>
      <vt:lpstr>Show Me The Way</vt:lpstr>
      <vt:lpstr>Show Me the Way by Styx</vt:lpstr>
      <vt:lpstr>Show Me The Way By Styx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I Ran This Place</dc:title>
  <dc:creator>Audrey Nelson</dc:creator>
  <cp:lastModifiedBy>Audrey Nelson</cp:lastModifiedBy>
  <cp:revision>33</cp:revision>
  <dcterms:created xsi:type="dcterms:W3CDTF">2016-03-20T04:31:39Z</dcterms:created>
  <dcterms:modified xsi:type="dcterms:W3CDTF">2016-04-04T05:23:36Z</dcterms:modified>
</cp:coreProperties>
</file>